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9" r:id="rId1"/>
  </p:sldMasterIdLst>
  <p:notesMasterIdLst>
    <p:notesMasterId r:id="rId40"/>
  </p:notesMasterIdLst>
  <p:handoutMasterIdLst>
    <p:handoutMasterId r:id="rId41"/>
  </p:handoutMasterIdLst>
  <p:sldIdLst>
    <p:sldId id="256" r:id="rId2"/>
    <p:sldId id="297" r:id="rId3"/>
    <p:sldId id="282" r:id="rId4"/>
    <p:sldId id="283" r:id="rId5"/>
    <p:sldId id="302" r:id="rId6"/>
    <p:sldId id="303" r:id="rId7"/>
    <p:sldId id="304" r:id="rId8"/>
    <p:sldId id="284" r:id="rId9"/>
    <p:sldId id="285" r:id="rId10"/>
    <p:sldId id="286" r:id="rId11"/>
    <p:sldId id="287" r:id="rId12"/>
    <p:sldId id="258" r:id="rId13"/>
    <p:sldId id="279" r:id="rId14"/>
    <p:sldId id="277" r:id="rId15"/>
    <p:sldId id="260" r:id="rId16"/>
    <p:sldId id="263" r:id="rId17"/>
    <p:sldId id="299" r:id="rId18"/>
    <p:sldId id="262" r:id="rId19"/>
    <p:sldId id="265" r:id="rId20"/>
    <p:sldId id="305" r:id="rId21"/>
    <p:sldId id="271" r:id="rId22"/>
    <p:sldId id="307" r:id="rId23"/>
    <p:sldId id="269" r:id="rId24"/>
    <p:sldId id="267" r:id="rId25"/>
    <p:sldId id="268" r:id="rId26"/>
    <p:sldId id="266" r:id="rId27"/>
    <p:sldId id="281" r:id="rId28"/>
    <p:sldId id="301" r:id="rId29"/>
    <p:sldId id="272" r:id="rId30"/>
    <p:sldId id="288" r:id="rId31"/>
    <p:sldId id="289" r:id="rId32"/>
    <p:sldId id="290" r:id="rId33"/>
    <p:sldId id="291" r:id="rId34"/>
    <p:sldId id="292" r:id="rId35"/>
    <p:sldId id="293" r:id="rId36"/>
    <p:sldId id="294" r:id="rId37"/>
    <p:sldId id="295" r:id="rId38"/>
    <p:sldId id="296"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AD47"/>
    <a:srgbClr val="D60000"/>
    <a:srgbClr val="FF40FF"/>
    <a:srgbClr val="0000CC"/>
    <a:srgbClr val="F4DAFF"/>
    <a:srgbClr val="F8EEFF"/>
    <a:srgbClr val="EBF1E9"/>
    <a:srgbClr val="000000"/>
    <a:srgbClr val="CD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2127" autoAdjust="0"/>
  </p:normalViewPr>
  <p:slideViewPr>
    <p:cSldViewPr snapToGrid="0" snapToObjects="1">
      <p:cViewPr varScale="1">
        <p:scale>
          <a:sx n="104" d="100"/>
          <a:sy n="104" d="100"/>
        </p:scale>
        <p:origin x="2160" y="108"/>
      </p:cViewPr>
      <p:guideLst>
        <p:guide orient="horz" pos="2160"/>
        <p:guide pos="2880"/>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6331"/>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50445" y="0"/>
            <a:ext cx="2945659" cy="496331"/>
          </a:xfrm>
          <a:prstGeom prst="rect">
            <a:avLst/>
          </a:prstGeom>
        </p:spPr>
        <p:txBody>
          <a:bodyPr vert="horz" lIns="91427" tIns="45713" rIns="91427" bIns="45713" rtlCol="0"/>
          <a:lstStyle>
            <a:lvl1pPr algn="r">
              <a:defRPr sz="1200"/>
            </a:lvl1pPr>
          </a:lstStyle>
          <a:p>
            <a:fld id="{33FD8672-504E-4E81-8EA1-3489001370AF}" type="datetimeFigureOut">
              <a:rPr lang="zh-TW" altLang="en-US" smtClean="0"/>
              <a:t>2025/12/1</a:t>
            </a:fld>
            <a:endParaRPr lang="zh-TW" altLang="en-US"/>
          </a:p>
        </p:txBody>
      </p:sp>
      <p:sp>
        <p:nvSpPr>
          <p:cNvPr id="4" name="頁尾版面配置區 3"/>
          <p:cNvSpPr>
            <a:spLocks noGrp="1"/>
          </p:cNvSpPr>
          <p:nvPr>
            <p:ph type="ftr" sz="quarter" idx="2"/>
          </p:nvPr>
        </p:nvSpPr>
        <p:spPr>
          <a:xfrm>
            <a:off x="2" y="9428585"/>
            <a:ext cx="2945659" cy="496331"/>
          </a:xfrm>
          <a:prstGeom prst="rect">
            <a:avLst/>
          </a:prstGeom>
        </p:spPr>
        <p:txBody>
          <a:bodyPr vert="horz" lIns="91427" tIns="45713" rIns="91427"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28585"/>
            <a:ext cx="2945659" cy="496331"/>
          </a:xfrm>
          <a:prstGeom prst="rect">
            <a:avLst/>
          </a:prstGeom>
        </p:spPr>
        <p:txBody>
          <a:bodyPr vert="horz" lIns="91427" tIns="45713" rIns="91427" bIns="45713" rtlCol="0" anchor="b"/>
          <a:lstStyle>
            <a:lvl1pPr algn="r">
              <a:defRPr sz="1200"/>
            </a:lvl1pPr>
          </a:lstStyle>
          <a:p>
            <a:fld id="{9BC5A852-1897-4FB0-A463-5362011F5C2E}" type="slidenum">
              <a:rPr lang="zh-TW" altLang="en-US" smtClean="0"/>
              <a:t>‹#›</a:t>
            </a:fld>
            <a:endParaRPr lang="zh-TW" altLang="en-US"/>
          </a:p>
        </p:txBody>
      </p:sp>
    </p:spTree>
    <p:extLst>
      <p:ext uri="{BB962C8B-B14F-4D97-AF65-F5344CB8AC3E}">
        <p14:creationId xmlns:p14="http://schemas.microsoft.com/office/powerpoint/2010/main" val="11032194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055"/>
          </a:xfrm>
          <a:prstGeom prst="rect">
            <a:avLst/>
          </a:prstGeom>
        </p:spPr>
        <p:txBody>
          <a:bodyPr vert="horz" lIns="91427" tIns="45713" rIns="91427" bIns="45713" rtlCol="0"/>
          <a:lstStyle>
            <a:lvl1pPr algn="l">
              <a:defRPr sz="1200"/>
            </a:lvl1pPr>
          </a:lstStyle>
          <a:p>
            <a:endParaRPr kumimoji="1" lang="zh-TW" altLang="en-US"/>
          </a:p>
        </p:txBody>
      </p:sp>
      <p:sp>
        <p:nvSpPr>
          <p:cNvPr id="3" name="日期版面配置區 2"/>
          <p:cNvSpPr>
            <a:spLocks noGrp="1"/>
          </p:cNvSpPr>
          <p:nvPr>
            <p:ph type="dt" idx="1"/>
          </p:nvPr>
        </p:nvSpPr>
        <p:spPr>
          <a:xfrm>
            <a:off x="3850445" y="1"/>
            <a:ext cx="2945659" cy="498055"/>
          </a:xfrm>
          <a:prstGeom prst="rect">
            <a:avLst/>
          </a:prstGeom>
        </p:spPr>
        <p:txBody>
          <a:bodyPr vert="horz" lIns="91427" tIns="45713" rIns="91427" bIns="45713" rtlCol="0"/>
          <a:lstStyle>
            <a:lvl1pPr algn="r">
              <a:defRPr sz="1200"/>
            </a:lvl1pPr>
          </a:lstStyle>
          <a:p>
            <a:fld id="{BA9720FE-FE55-5C4C-BA99-0452F39870EE}" type="datetimeFigureOut">
              <a:rPr kumimoji="1" lang="zh-TW" altLang="en-US" smtClean="0"/>
              <a:pPr/>
              <a:t>2025/12/1</a:t>
            </a:fld>
            <a:endParaRPr kumimoji="1" lang="zh-TW" altLang="en-US"/>
          </a:p>
        </p:txBody>
      </p:sp>
      <p:sp>
        <p:nvSpPr>
          <p:cNvPr id="4" name="投影片影像版面配置區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27" tIns="45713" rIns="91427" bIns="45713" rtlCol="0" anchor="ctr"/>
          <a:lstStyle/>
          <a:p>
            <a:endParaRPr lang="zh-TW" altLang="en-US"/>
          </a:p>
        </p:txBody>
      </p:sp>
      <p:sp>
        <p:nvSpPr>
          <p:cNvPr id="5" name="備忘稿版面配置區 4"/>
          <p:cNvSpPr>
            <a:spLocks noGrp="1"/>
          </p:cNvSpPr>
          <p:nvPr>
            <p:ph type="body" sz="quarter" idx="3"/>
          </p:nvPr>
        </p:nvSpPr>
        <p:spPr>
          <a:xfrm>
            <a:off x="679768" y="4777196"/>
            <a:ext cx="5438140" cy="3908614"/>
          </a:xfrm>
          <a:prstGeom prst="rect">
            <a:avLst/>
          </a:prstGeom>
        </p:spPr>
        <p:txBody>
          <a:bodyPr vert="horz" lIns="91427" tIns="45713" rIns="91427" bIns="45713"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2" y="9428584"/>
            <a:ext cx="2945659" cy="498054"/>
          </a:xfrm>
          <a:prstGeom prst="rect">
            <a:avLst/>
          </a:prstGeom>
        </p:spPr>
        <p:txBody>
          <a:bodyPr vert="horz" lIns="91427" tIns="45713" rIns="91427" bIns="45713"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5" y="9428584"/>
            <a:ext cx="2945659" cy="498054"/>
          </a:xfrm>
          <a:prstGeom prst="rect">
            <a:avLst/>
          </a:prstGeom>
        </p:spPr>
        <p:txBody>
          <a:bodyPr vert="horz" lIns="91427" tIns="45713" rIns="91427" bIns="45713" rtlCol="0" anchor="b"/>
          <a:lstStyle>
            <a:lvl1pPr algn="r">
              <a:defRPr sz="1200"/>
            </a:lvl1pPr>
          </a:lstStyle>
          <a:p>
            <a:fld id="{5CE5551E-C51E-1E4C-8A72-D4C2F4881714}" type="slidenum">
              <a:rPr kumimoji="1" lang="zh-TW" altLang="en-US" smtClean="0"/>
              <a:pPr/>
              <a:t>‹#›</a:t>
            </a:fld>
            <a:endParaRPr kumimoji="1" lang="zh-TW" altLang="en-US"/>
          </a:p>
        </p:txBody>
      </p:sp>
    </p:spTree>
    <p:extLst>
      <p:ext uri="{BB962C8B-B14F-4D97-AF65-F5344CB8AC3E}">
        <p14:creationId xmlns:p14="http://schemas.microsoft.com/office/powerpoint/2010/main" val="181288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CE5551E-C51E-1E4C-8A72-D4C2F4881714}" type="slidenum">
              <a:rPr kumimoji="1" lang="zh-TW" altLang="en-US" smtClean="0"/>
              <a:pPr/>
              <a:t>9</a:t>
            </a:fld>
            <a:endParaRPr kumimoji="1" lang="zh-TW" altLang="en-US"/>
          </a:p>
        </p:txBody>
      </p:sp>
    </p:spTree>
    <p:extLst>
      <p:ext uri="{BB962C8B-B14F-4D97-AF65-F5344CB8AC3E}">
        <p14:creationId xmlns:p14="http://schemas.microsoft.com/office/powerpoint/2010/main" val="1802419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2" name="Picture 6" descr="C0-HD-TO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1081088"/>
          </a:xfrm>
          <a:prstGeom prst="rect">
            <a:avLst/>
          </a:prstGeom>
        </p:spPr>
      </p:pic>
      <p:sp>
        <p:nvSpPr>
          <p:cNvPr id="2" name="標題 1"/>
          <p:cNvSpPr>
            <a:spLocks noGrp="1"/>
          </p:cNvSpPr>
          <p:nvPr>
            <p:ph type="ctrTitle"/>
          </p:nvPr>
        </p:nvSpPr>
        <p:spPr>
          <a:xfrm>
            <a:off x="1143000" y="1122363"/>
            <a:ext cx="6858000" cy="2387600"/>
          </a:xfrm>
        </p:spPr>
        <p:txBody>
          <a:bodyPr anchor="b"/>
          <a:lstStyle>
            <a:lvl1pPr algn="ctr">
              <a:defRPr sz="4500" b="1" i="0">
                <a:solidFill>
                  <a:schemeClr val="tx1"/>
                </a:solidFill>
                <a:latin typeface="Microsoft JhengHei" charset="-120"/>
                <a:ea typeface="Microsoft JhengHei" charset="-120"/>
                <a:cs typeface="Microsoft JhengHei" charset="-120"/>
              </a:defRPr>
            </a:lvl1pPr>
          </a:lstStyle>
          <a:p>
            <a:r>
              <a:rPr kumimoji="1" lang="zh-TW" altLang="en-US" dirty="0"/>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b="0" i="0">
                <a:latin typeface="Microsoft JhengHei" charset="-120"/>
                <a:ea typeface="Microsoft JhengHei" charset="-120"/>
                <a:cs typeface="Microsoft JhengHei" charset="-12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dirty="0"/>
              <a:t>按一下以編輯母片副標題樣式</a:t>
            </a:r>
          </a:p>
        </p:txBody>
      </p:sp>
      <p:sp>
        <p:nvSpPr>
          <p:cNvPr id="4" name="日期版面配置區 3"/>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13" name="Picture 6" descr="C0-HD-BT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95907"/>
            <a:ext cx="9143779" cy="1862093"/>
          </a:xfrm>
          <a:prstGeom prst="rect">
            <a:avLst/>
          </a:prstGeom>
        </p:spPr>
      </p:pic>
      <p:pic>
        <p:nvPicPr>
          <p:cNvPr id="14" name="圖片 13"/>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126004" y="112877"/>
            <a:ext cx="502646" cy="504497"/>
          </a:xfrm>
          <a:prstGeom prst="rect">
            <a:avLst/>
          </a:prstGeom>
        </p:spPr>
      </p:pic>
    </p:spTree>
    <p:extLst>
      <p:ext uri="{BB962C8B-B14F-4D97-AF65-F5344CB8AC3E}">
        <p14:creationId xmlns:p14="http://schemas.microsoft.com/office/powerpoint/2010/main" val="14905616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570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675" y="365125"/>
            <a:ext cx="1971675" cy="5811838"/>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11728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kumimoji="1" lang="zh-TW" altLang="en-US" dirty="0"/>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30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kumimoji="1"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48404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38783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kumimoji="1"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5252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727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41559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kumimoji="1"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6080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kumimoji="1"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48A87A34-81AB-432B-8DAE-1953F412C126}" type="datetimeFigureOut">
              <a:rPr lang="en-US" smtClean="0"/>
              <a:pPr/>
              <a:t>12/1/2025</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347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TW" altLang="en-US" dirty="0"/>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12/1/2025</a:t>
            </a:fld>
            <a:endParaRPr lang="en-US" dirty="0"/>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Microsoft JhengHei" charset="-120"/>
                <a:ea typeface="Microsoft JhengHei" charset="-120"/>
                <a:cs typeface="Microsoft JhengHei" charset="-120"/>
              </a:defRPr>
            </a:lvl1pPr>
          </a:lstStyle>
          <a:p>
            <a:endParaRPr lang="en-US" dirty="0"/>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
        <p:nvSpPr>
          <p:cNvPr id="18" name="矩形 17"/>
          <p:cNvSpPr/>
          <p:nvPr userDrawn="1"/>
        </p:nvSpPr>
        <p:spPr>
          <a:xfrm>
            <a:off x="0" y="6721366"/>
            <a:ext cx="2040811" cy="144000"/>
          </a:xfrm>
          <a:prstGeom prst="rect">
            <a:avLst/>
          </a:prstGeom>
          <a:solidFill>
            <a:srgbClr val="EA5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9" name="矩形 18"/>
          <p:cNvSpPr/>
          <p:nvPr userDrawn="1"/>
        </p:nvSpPr>
        <p:spPr>
          <a:xfrm>
            <a:off x="2033781" y="6721366"/>
            <a:ext cx="2602893" cy="14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0" name="矩形 19"/>
          <p:cNvSpPr/>
          <p:nvPr userDrawn="1"/>
        </p:nvSpPr>
        <p:spPr>
          <a:xfrm>
            <a:off x="4633195" y="6721366"/>
            <a:ext cx="2602893" cy="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1" name="矩形 20"/>
          <p:cNvSpPr/>
          <p:nvPr userDrawn="1"/>
        </p:nvSpPr>
        <p:spPr>
          <a:xfrm>
            <a:off x="7202419" y="6721366"/>
            <a:ext cx="1941584" cy="14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3" name="Picture 6" descr="C0-HD-TOP.png"/>
          <p:cNvPicPr>
            <a:picLocks noChangeAspect="1"/>
          </p:cNvPicPr>
          <p:nvPr userDrawn="1"/>
        </p:nvPicPr>
        <p:blipFill>
          <a:blip r:embed="rId13" cstate="email">
            <a:alphaModFix amt="5000"/>
            <a:extLst>
              <a:ext uri="{28A0092B-C50C-407E-A947-70E740481C1C}">
                <a14:useLocalDpi xmlns:a14="http://schemas.microsoft.com/office/drawing/2010/main"/>
              </a:ext>
            </a:extLst>
          </a:blip>
          <a:stretch>
            <a:fillRect/>
          </a:stretch>
        </p:blipFill>
        <p:spPr>
          <a:xfrm>
            <a:off x="0" y="1"/>
            <a:ext cx="9144000" cy="1081088"/>
          </a:xfrm>
          <a:prstGeom prst="rect">
            <a:avLst/>
          </a:prstGeom>
        </p:spPr>
      </p:pic>
      <p:pic>
        <p:nvPicPr>
          <p:cNvPr id="24" name="Picture 6" descr="C0-HD-BTM.png"/>
          <p:cNvPicPr>
            <a:picLocks noChangeAspect="1"/>
          </p:cNvPicPr>
          <p:nvPr userDrawn="1"/>
        </p:nvPicPr>
        <p:blipFill>
          <a:blip r:embed="rId14" cstate="email">
            <a:alphaModFix amt="5000"/>
            <a:extLst>
              <a:ext uri="{28A0092B-C50C-407E-A947-70E740481C1C}">
                <a14:useLocalDpi xmlns:a14="http://schemas.microsoft.com/office/drawing/2010/main"/>
              </a:ext>
            </a:extLst>
          </a:blip>
          <a:stretch>
            <a:fillRect/>
          </a:stretch>
        </p:blipFill>
        <p:spPr>
          <a:xfrm>
            <a:off x="0" y="4995907"/>
            <a:ext cx="9143779" cy="1862093"/>
          </a:xfrm>
          <a:prstGeom prst="rect">
            <a:avLst/>
          </a:prstGeom>
        </p:spPr>
      </p:pic>
      <p:pic>
        <p:nvPicPr>
          <p:cNvPr id="17" name="圖片 1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26004" y="112877"/>
            <a:ext cx="502646" cy="504497"/>
          </a:xfrm>
          <a:prstGeom prst="rect">
            <a:avLst/>
          </a:prstGeom>
        </p:spPr>
      </p:pic>
    </p:spTree>
    <p:extLst>
      <p:ext uri="{BB962C8B-B14F-4D97-AF65-F5344CB8AC3E}">
        <p14:creationId xmlns:p14="http://schemas.microsoft.com/office/powerpoint/2010/main" val="1544099658"/>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eaLnBrk="1" latinLnBrk="0" hangingPunct="1">
        <a:lnSpc>
          <a:spcPct val="90000"/>
        </a:lnSpc>
        <a:spcBef>
          <a:spcPct val="0"/>
        </a:spcBef>
        <a:buNone/>
        <a:defRPr sz="3300" b="1" kern="1200">
          <a:solidFill>
            <a:schemeClr val="accent2">
              <a:lumMod val="75000"/>
            </a:schemeClr>
          </a:solidFill>
          <a:latin typeface="Microsoft JhengHei" charset="-120"/>
          <a:ea typeface="Microsoft JhengHei" charset="-120"/>
          <a:cs typeface="Microsoft JhengHei" charset="-12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icrosoft JhengHei" charset="-120"/>
          <a:ea typeface="Microsoft JhengHei" charset="-120"/>
          <a:cs typeface="Microsoft JhengHei" charset="-12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icrosoft JhengHei" charset="-120"/>
          <a:ea typeface="Microsoft JhengHei" charset="-120"/>
          <a:cs typeface="Microsoft JhengHei" charset="-12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icrosoft JhengHei" charset="-120"/>
          <a:ea typeface="Microsoft JhengHei" charset="-120"/>
          <a:cs typeface="Microsoft JhengHei" charset="-12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icrosoft JhengHei" charset="-120"/>
          <a:ea typeface="Microsoft JhengHei" charset="-120"/>
          <a:cs typeface="Microsoft JhengHei" charset="-12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icrosoft JhengHei" charset="-120"/>
          <a:ea typeface="Microsoft JhengHei" charset="-120"/>
          <a:cs typeface="Microsoft JhengHei" charset="-12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773382"/>
            <a:ext cx="9144000" cy="1485694"/>
          </a:xfrm>
        </p:spPr>
        <p:txBody>
          <a:bodyPr>
            <a:normAutofit fontScale="90000"/>
          </a:bodyPr>
          <a:lstStyle/>
          <a:p>
            <a:pPr>
              <a:lnSpc>
                <a:spcPct val="100000"/>
              </a:lnSpc>
            </a:pPr>
            <a:br>
              <a:rPr kumimoji="1" lang="en-US" altLang="zh-TW" sz="4000"/>
            </a:br>
            <a:r>
              <a:rPr kumimoji="1" lang="en-US" altLang="zh-TW" sz="4400">
                <a:solidFill>
                  <a:srgbClr val="FF0000"/>
                </a:solidFill>
              </a:rPr>
              <a:t>114</a:t>
            </a:r>
            <a:r>
              <a:rPr kumimoji="1" lang="zh-TW" altLang="en-US" sz="4400">
                <a:solidFill>
                  <a:srgbClr val="FF0000"/>
                </a:solidFill>
              </a:rPr>
              <a:t>學年</a:t>
            </a:r>
            <a:r>
              <a:rPr kumimoji="1" lang="zh-TW" altLang="en-US" sz="4400" dirty="0">
                <a:solidFill>
                  <a:srgbClr val="FF0000"/>
                </a:solidFill>
              </a:rPr>
              <a:t>度</a:t>
            </a:r>
            <a:br>
              <a:rPr kumimoji="1" lang="en-US" altLang="zh-TW" sz="4400" dirty="0">
                <a:solidFill>
                  <a:srgbClr val="FF0000"/>
                </a:solidFill>
              </a:rPr>
            </a:br>
            <a:r>
              <a:rPr kumimoji="1" lang="zh-TW" altLang="en-US" sz="4400" dirty="0">
                <a:solidFill>
                  <a:srgbClr val="FF0000"/>
                </a:solidFill>
              </a:rPr>
              <a:t>師資培育公費生輔導座談會</a:t>
            </a:r>
            <a:endParaRPr kumimoji="1" lang="zh-TW" altLang="en-US" sz="4000" dirty="0">
              <a:solidFill>
                <a:srgbClr val="FF0000"/>
              </a:solidFill>
            </a:endParaRPr>
          </a:p>
        </p:txBody>
      </p:sp>
      <p:sp>
        <p:nvSpPr>
          <p:cNvPr id="3" name="副標題 2"/>
          <p:cNvSpPr>
            <a:spLocks noGrp="1"/>
          </p:cNvSpPr>
          <p:nvPr>
            <p:ph type="subTitle" idx="1"/>
          </p:nvPr>
        </p:nvSpPr>
        <p:spPr>
          <a:xfrm>
            <a:off x="661987" y="3598924"/>
            <a:ext cx="7826231" cy="1836677"/>
          </a:xfrm>
        </p:spPr>
        <p:txBody>
          <a:bodyPr>
            <a:normAutofit/>
          </a:bodyPr>
          <a:lstStyle/>
          <a:p>
            <a:r>
              <a:rPr kumimoji="1" lang="zh-TW" altLang="en-US" sz="2400" b="1" dirty="0">
                <a:solidFill>
                  <a:srgbClr val="0000FF"/>
                </a:solidFill>
              </a:rPr>
              <a:t>報告人</a:t>
            </a:r>
            <a:endParaRPr kumimoji="1" lang="en-US" altLang="zh-TW" sz="2400" b="1" dirty="0">
              <a:solidFill>
                <a:srgbClr val="0000FF"/>
              </a:solidFill>
            </a:endParaRPr>
          </a:p>
          <a:p>
            <a:pPr lvl="0"/>
            <a:r>
              <a:rPr kumimoji="1" lang="zh-TW" altLang="en-US" sz="2400" b="1" dirty="0">
                <a:solidFill>
                  <a:srgbClr val="0000FF"/>
                </a:solidFill>
              </a:rPr>
              <a:t>國立高雄師範大學師資培育與就業輔導處  潘倩玉 處長</a:t>
            </a:r>
            <a:endParaRPr kumimoji="1" lang="en-US" altLang="zh-TW" sz="2400" b="1" dirty="0">
              <a:solidFill>
                <a:srgbClr val="0000FF"/>
              </a:solidFill>
            </a:endParaRPr>
          </a:p>
          <a:p>
            <a:pPr lvl="0"/>
            <a:r>
              <a:rPr kumimoji="1" lang="zh-TW" altLang="en-US" sz="2400" b="1" dirty="0">
                <a:solidFill>
                  <a:srgbClr val="0000FF"/>
                </a:solidFill>
              </a:rPr>
              <a:t>地方教育輔導組  </a:t>
            </a:r>
            <a:r>
              <a:rPr lang="zh-TW" altLang="en-US" sz="2400" b="1" dirty="0">
                <a:solidFill>
                  <a:srgbClr val="0000FF"/>
                </a:solidFill>
              </a:rPr>
              <a:t>陳美瑜組長、李俊賢辦事</a:t>
            </a:r>
            <a:r>
              <a:rPr kumimoji="1" lang="zh-TW" altLang="en-US" sz="2400" b="1" dirty="0">
                <a:solidFill>
                  <a:srgbClr val="0000FF"/>
                </a:solidFill>
              </a:rPr>
              <a:t>員  </a:t>
            </a:r>
            <a:r>
              <a:rPr kumimoji="1" lang="zh-TW" altLang="en-US" sz="2400" b="1" dirty="0"/>
              <a:t>           </a:t>
            </a:r>
            <a:r>
              <a:rPr kumimoji="1" lang="zh-TW" altLang="en-US" b="1" dirty="0"/>
              <a:t>                                                                                 </a:t>
            </a:r>
            <a:endParaRPr kumimoji="1" lang="en-US" altLang="zh-TW" b="1" dirty="0"/>
          </a:p>
        </p:txBody>
      </p:sp>
      <p:pic>
        <p:nvPicPr>
          <p:cNvPr id="1026" name="Picture 2" descr="D:\d槽\師資培育與就業輔導處\各師培logo1070207\Logo107032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987" y="146904"/>
            <a:ext cx="504825"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9B03C42-EC89-5B74-CB9B-CF2459B7F168}"/>
              </a:ext>
            </a:extLst>
          </p:cNvPr>
          <p:cNvSpPr>
            <a:spLocks noGrp="1"/>
          </p:cNvSpPr>
          <p:nvPr>
            <p:ph idx="1"/>
          </p:nvPr>
        </p:nvSpPr>
        <p:spPr>
          <a:xfrm>
            <a:off x="397164" y="1136073"/>
            <a:ext cx="8432800" cy="5588000"/>
          </a:xfrm>
        </p:spPr>
        <p:txBody>
          <a:bodyPr>
            <a:normAutofit/>
          </a:bodyPr>
          <a:lstStyle/>
          <a:p>
            <a:r>
              <a:rPr lang="zh-TW" altLang="en-US"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檢核規定：</a:t>
            </a:r>
            <a:endPar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學年度起成為公費生者，每學期修習教育專業課程或專門課程學分數</a:t>
            </a:r>
            <a:r>
              <a:rPr lang="zh-TW" altLang="en-US"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須</a:t>
            </a:r>
            <a:r>
              <a:rPr lang="zh-TW" alt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達</a:t>
            </a:r>
            <a:r>
              <a:rPr lang="en-US" alt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學分</a:t>
            </a:r>
            <a:r>
              <a:rPr lang="zh-TW"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學年度起成為公費生，且須繳交修課計畫者，請依修課計畫修習學分，平均每學期以修習教育專業或專門課程</a:t>
            </a:r>
            <a:r>
              <a:rPr lang="zh-TW" altLang="en-US"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至少</a:t>
            </a:r>
            <a:r>
              <a:rPr lang="en-US" altLang="zh-TW"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學分</a:t>
            </a:r>
            <a:r>
              <a:rPr lang="zh-TW" altLang="en-US"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為計算</a:t>
            </a:r>
            <a:endPar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學年度起成為公費生者，公費受領期間應修習教育專業課程或專門課程</a:t>
            </a:r>
            <a:r>
              <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至少</a:t>
            </a:r>
            <a:r>
              <a:rPr lang="en-US" altLang="zh-TW"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學分</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檢核方式：</a:t>
            </a:r>
            <a:endPar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每學期檢核</a:t>
            </a:r>
            <a:r>
              <a:rPr lang="en-US" altLang="zh-TW"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次</a:t>
            </a:r>
            <a:endParaRPr lang="en-US" altLang="zh-TW"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請於</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每學期加退選開始後</a:t>
            </a:r>
            <a:r>
              <a:rPr lang="en-US" altLang="zh-TW"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週內</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繳交</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學分確認單</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endParaRPr>
          </a:p>
        </p:txBody>
      </p:sp>
      <p:sp>
        <p:nvSpPr>
          <p:cNvPr id="4" name="標題 1">
            <a:extLst>
              <a:ext uri="{FF2B5EF4-FFF2-40B4-BE49-F238E27FC236}">
                <a16:creationId xmlns:a16="http://schemas.microsoft.com/office/drawing/2014/main" id="{DD9375E3-14A2-4272-3A4C-3D0FAD95126B}"/>
              </a:ext>
            </a:extLst>
          </p:cNvPr>
          <p:cNvSpPr>
            <a:spLocks noGrp="1"/>
          </p:cNvSpPr>
          <p:nvPr>
            <p:ph type="title"/>
          </p:nvPr>
        </p:nvSpPr>
        <p:spPr>
          <a:xfrm>
            <a:off x="628650" y="18255"/>
            <a:ext cx="6760441" cy="1200945"/>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檢核階段：學分確認</a:t>
            </a:r>
          </a:p>
        </p:txBody>
      </p:sp>
    </p:spTree>
    <p:extLst>
      <p:ext uri="{BB962C8B-B14F-4D97-AF65-F5344CB8AC3E}">
        <p14:creationId xmlns:p14="http://schemas.microsoft.com/office/powerpoint/2010/main" val="390160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1" t="6304" r="2476" b="5346"/>
          <a:stretch/>
        </p:blipFill>
        <p:spPr bwMode="auto">
          <a:xfrm>
            <a:off x="1974415" y="0"/>
            <a:ext cx="51916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80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49382" y="1185211"/>
            <a:ext cx="8645236" cy="5520960"/>
          </a:xfrm>
        </p:spPr>
        <p:txBody>
          <a:bodyPr>
            <a:normAutofit/>
          </a:bodyPr>
          <a:lstStyle/>
          <a:p>
            <a:pPr>
              <a:lnSpc>
                <a:spcPct val="100000"/>
              </a:lnSpc>
            </a:pPr>
            <a:r>
              <a:rPr lang="zh-TW" altLang="en-US" sz="2800" dirty="0">
                <a:solidFill>
                  <a:srgbClr val="0000FF"/>
                </a:solidFill>
              </a:rPr>
              <a:t>檢核規定：</a:t>
            </a:r>
            <a:endParaRPr lang="en-US" altLang="zh-TW" sz="2800" dirty="0"/>
          </a:p>
          <a:p>
            <a:pPr marL="457200" indent="-457200">
              <a:lnSpc>
                <a:spcPct val="100000"/>
              </a:lnSpc>
              <a:buFont typeface="+mj-lt"/>
              <a:buAutoNum type="arabicPeriod"/>
            </a:pPr>
            <a:r>
              <a:rPr lang="zh-TW" altLang="en-US" sz="2800" dirty="0">
                <a:solidFill>
                  <a:srgbClr val="0000FF"/>
                </a:solidFill>
              </a:rPr>
              <a:t>學業總平均成績，</a:t>
            </a:r>
            <a:r>
              <a:rPr lang="zh-TW" altLang="en-US" sz="2800" b="1" dirty="0">
                <a:solidFill>
                  <a:srgbClr val="FF0000"/>
                </a:solidFill>
              </a:rPr>
              <a:t>連續</a:t>
            </a:r>
            <a:r>
              <a:rPr lang="en-US" altLang="zh-TW" sz="2800" b="1" dirty="0">
                <a:solidFill>
                  <a:srgbClr val="FF0000"/>
                </a:solidFill>
              </a:rPr>
              <a:t>2</a:t>
            </a:r>
            <a:r>
              <a:rPr lang="zh-TW" altLang="en-US" sz="2800" b="1" dirty="0">
                <a:solidFill>
                  <a:srgbClr val="FF0000"/>
                </a:solidFill>
              </a:rPr>
              <a:t>學期</a:t>
            </a:r>
            <a:r>
              <a:rPr lang="zh-TW" altLang="en-US" sz="2800" dirty="0">
                <a:solidFill>
                  <a:srgbClr val="0000FF"/>
                </a:solidFill>
              </a:rPr>
              <a:t>未達班級排名</a:t>
            </a:r>
            <a:r>
              <a:rPr lang="zh-TW" altLang="en-US" sz="2800" b="1" dirty="0">
                <a:solidFill>
                  <a:srgbClr val="FF0000"/>
                </a:solidFill>
              </a:rPr>
              <a:t>前 </a:t>
            </a:r>
            <a:r>
              <a:rPr lang="en-US" altLang="zh-TW" sz="2800" b="1" dirty="0">
                <a:solidFill>
                  <a:srgbClr val="FF0000"/>
                </a:solidFill>
              </a:rPr>
              <a:t>30%</a:t>
            </a:r>
            <a:r>
              <a:rPr lang="en-US" altLang="zh-TW" sz="2800" dirty="0">
                <a:solidFill>
                  <a:srgbClr val="FF0000"/>
                </a:solidFill>
              </a:rPr>
              <a:t> </a:t>
            </a:r>
            <a:r>
              <a:rPr lang="zh-TW" altLang="en-US" sz="2800" dirty="0">
                <a:solidFill>
                  <a:srgbClr val="0000FF"/>
                </a:solidFill>
              </a:rPr>
              <a:t>者，應終止公費待遇，並喪失接受分發之權利。但成績</a:t>
            </a:r>
            <a:r>
              <a:rPr lang="zh-TW" altLang="en-US" sz="2800" b="1" dirty="0">
                <a:solidFill>
                  <a:srgbClr val="FF0000"/>
                </a:solidFill>
              </a:rPr>
              <a:t>達</a:t>
            </a:r>
            <a:r>
              <a:rPr lang="en-US" altLang="zh-TW" sz="2800" b="1" dirty="0">
                <a:solidFill>
                  <a:srgbClr val="FF0000"/>
                </a:solidFill>
              </a:rPr>
              <a:t>80</a:t>
            </a:r>
            <a:r>
              <a:rPr lang="zh-TW" altLang="en-US" sz="2800" b="1" dirty="0">
                <a:solidFill>
                  <a:srgbClr val="FF0000"/>
                </a:solidFill>
              </a:rPr>
              <a:t>分</a:t>
            </a:r>
            <a:r>
              <a:rPr lang="zh-TW" altLang="en-US" sz="2800" dirty="0">
                <a:solidFill>
                  <a:srgbClr val="0000FF"/>
                </a:solidFill>
              </a:rPr>
              <a:t>以上者，不在此限。</a:t>
            </a:r>
            <a:r>
              <a:rPr lang="zh-TW" altLang="en-US" sz="2800" b="1" dirty="0">
                <a:solidFill>
                  <a:srgbClr val="FF0000"/>
                </a:solidFill>
              </a:rPr>
              <a:t>離島地區及原住民籍公費生之第</a:t>
            </a:r>
            <a:r>
              <a:rPr lang="en-US" altLang="zh-TW" sz="2800" b="1" dirty="0">
                <a:solidFill>
                  <a:srgbClr val="FF0000"/>
                </a:solidFill>
              </a:rPr>
              <a:t>1</a:t>
            </a:r>
            <a:r>
              <a:rPr lang="zh-TW" altLang="en-US" sz="2800" b="1" dirty="0">
                <a:solidFill>
                  <a:srgbClr val="FF0000"/>
                </a:solidFill>
              </a:rPr>
              <a:t>學年成績，不適用之</a:t>
            </a:r>
            <a:r>
              <a:rPr lang="zh-TW" altLang="en-US" sz="2800" dirty="0">
                <a:solidFill>
                  <a:srgbClr val="FF0000"/>
                </a:solidFill>
              </a:rPr>
              <a:t>。</a:t>
            </a:r>
            <a:r>
              <a:rPr lang="zh-TW" altLang="en-US" sz="2800" dirty="0">
                <a:solidFill>
                  <a:srgbClr val="0000FF"/>
                </a:solidFill>
              </a:rPr>
              <a:t>第</a:t>
            </a:r>
            <a:r>
              <a:rPr lang="en-US" altLang="zh-TW" sz="2800" dirty="0">
                <a:solidFill>
                  <a:srgbClr val="0000FF"/>
                </a:solidFill>
              </a:rPr>
              <a:t>2</a:t>
            </a:r>
            <a:r>
              <a:rPr lang="zh-TW" altLang="en-US" sz="2800" dirty="0">
                <a:solidFill>
                  <a:srgbClr val="0000FF"/>
                </a:solidFill>
              </a:rPr>
              <a:t>學年起之學業成績未達班級排名前</a:t>
            </a:r>
            <a:r>
              <a:rPr lang="en-US" altLang="zh-TW" sz="2800" dirty="0">
                <a:solidFill>
                  <a:srgbClr val="0000FF"/>
                </a:solidFill>
              </a:rPr>
              <a:t>40%</a:t>
            </a:r>
            <a:r>
              <a:rPr lang="zh-TW" altLang="en-US" sz="2800" dirty="0">
                <a:solidFill>
                  <a:srgbClr val="0000FF"/>
                </a:solidFill>
              </a:rPr>
              <a:t>或成績達</a:t>
            </a:r>
            <a:r>
              <a:rPr lang="en-US" altLang="zh-TW" sz="2800" dirty="0">
                <a:solidFill>
                  <a:srgbClr val="0000FF"/>
                </a:solidFill>
              </a:rPr>
              <a:t>75</a:t>
            </a:r>
            <a:r>
              <a:rPr lang="zh-TW" altLang="en-US" sz="2800" dirty="0">
                <a:solidFill>
                  <a:srgbClr val="0000FF"/>
                </a:solidFill>
              </a:rPr>
              <a:t>分以上者，得由所屬學系及學生輔導中心進行適性評估，經中央、直轄市、縣</a:t>
            </a:r>
            <a:r>
              <a:rPr lang="en-US" altLang="zh-TW" sz="2800" dirty="0">
                <a:solidFill>
                  <a:srgbClr val="0000FF"/>
                </a:solidFill>
              </a:rPr>
              <a:t>(</a:t>
            </a:r>
            <a:r>
              <a:rPr lang="zh-TW" altLang="en-US" sz="2800" dirty="0">
                <a:solidFill>
                  <a:srgbClr val="0000FF"/>
                </a:solidFill>
              </a:rPr>
              <a:t>市</a:t>
            </a:r>
            <a:r>
              <a:rPr lang="en-US" altLang="zh-TW" sz="2800" dirty="0">
                <a:solidFill>
                  <a:srgbClr val="0000FF"/>
                </a:solidFill>
              </a:rPr>
              <a:t>)</a:t>
            </a:r>
            <a:r>
              <a:rPr lang="zh-TW" altLang="en-US" sz="2800" dirty="0">
                <a:solidFill>
                  <a:srgbClr val="0000FF"/>
                </a:solidFill>
              </a:rPr>
              <a:t>主管機關同意者，始得保有其公費生資格。</a:t>
            </a:r>
            <a:endParaRPr lang="en-US" altLang="zh-TW" sz="2800" dirty="0">
              <a:solidFill>
                <a:srgbClr val="0000FF"/>
              </a:solidFill>
            </a:endParaRPr>
          </a:p>
          <a:p>
            <a:pPr marL="457200" indent="-457200">
              <a:lnSpc>
                <a:spcPct val="100000"/>
              </a:lnSpc>
              <a:buFont typeface="+mj-lt"/>
              <a:buAutoNum type="arabicPeriod"/>
            </a:pPr>
            <a:r>
              <a:rPr lang="zh-TW" altLang="en-US" sz="2800" dirty="0">
                <a:solidFill>
                  <a:srgbClr val="0000FF"/>
                </a:solidFill>
              </a:rPr>
              <a:t>曾受</a:t>
            </a:r>
            <a:r>
              <a:rPr lang="zh-TW" altLang="en-US" sz="2800" b="1" dirty="0">
                <a:solidFill>
                  <a:srgbClr val="FF0000"/>
                </a:solidFill>
              </a:rPr>
              <a:t>申誡</a:t>
            </a:r>
            <a:r>
              <a:rPr lang="en-US" altLang="zh-TW" sz="2800" b="1" dirty="0">
                <a:solidFill>
                  <a:srgbClr val="FF0000"/>
                </a:solidFill>
              </a:rPr>
              <a:t>3</a:t>
            </a:r>
            <a:r>
              <a:rPr lang="zh-TW" altLang="en-US" sz="2800" b="1" dirty="0">
                <a:solidFill>
                  <a:srgbClr val="FF0000"/>
                </a:solidFill>
              </a:rPr>
              <a:t>次以上或記過以上處分</a:t>
            </a:r>
            <a:r>
              <a:rPr lang="zh-TW" altLang="en-US" sz="2800" dirty="0">
                <a:solidFill>
                  <a:srgbClr val="0000FF"/>
                </a:solidFill>
              </a:rPr>
              <a:t>者，應終止公費待遇，並喪失接受分發之權利。</a:t>
            </a:r>
            <a:endParaRPr lang="en-US" altLang="zh-TW" sz="2800" dirty="0">
              <a:solidFill>
                <a:srgbClr val="0000FF"/>
              </a:solidFill>
            </a:endParaRPr>
          </a:p>
          <a:p>
            <a:pPr marL="457200" indent="-457200">
              <a:lnSpc>
                <a:spcPct val="100000"/>
              </a:lnSpc>
              <a:buFont typeface="+mj-lt"/>
              <a:buAutoNum type="arabicPeriod"/>
            </a:pPr>
            <a:endParaRPr lang="en-US" altLang="zh-TW" sz="2000" dirty="0"/>
          </a:p>
        </p:txBody>
      </p:sp>
      <p:sp>
        <p:nvSpPr>
          <p:cNvPr id="5" name="標題 1">
            <a:extLst>
              <a:ext uri="{FF2B5EF4-FFF2-40B4-BE49-F238E27FC236}">
                <a16:creationId xmlns:a16="http://schemas.microsoft.com/office/drawing/2014/main" id="{7F500E00-79D2-3D00-F0AB-CE0BAA019E7C}"/>
              </a:ext>
            </a:extLst>
          </p:cNvPr>
          <p:cNvSpPr>
            <a:spLocks noGrp="1"/>
          </p:cNvSpPr>
          <p:nvPr>
            <p:ph type="title"/>
          </p:nvPr>
        </p:nvSpPr>
        <p:spPr>
          <a:xfrm>
            <a:off x="628650" y="14143"/>
            <a:ext cx="7886700" cy="1171067"/>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檢核階段：學業與操性成績</a:t>
            </a:r>
          </a:p>
        </p:txBody>
      </p:sp>
    </p:spTree>
    <p:extLst>
      <p:ext uri="{BB962C8B-B14F-4D97-AF65-F5344CB8AC3E}">
        <p14:creationId xmlns:p14="http://schemas.microsoft.com/office/powerpoint/2010/main" val="86763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檢核階段：學業與操性成績</a:t>
            </a:r>
          </a:p>
        </p:txBody>
      </p:sp>
      <p:sp>
        <p:nvSpPr>
          <p:cNvPr id="5" name="內容版面配置區 2">
            <a:extLst>
              <a:ext uri="{FF2B5EF4-FFF2-40B4-BE49-F238E27FC236}">
                <a16:creationId xmlns:a16="http://schemas.microsoft.com/office/drawing/2014/main" id="{D8B9FA52-E34D-A325-6340-C7BD34C90FE4}"/>
              </a:ext>
            </a:extLst>
          </p:cNvPr>
          <p:cNvSpPr>
            <a:spLocks noGrp="1"/>
          </p:cNvSpPr>
          <p:nvPr>
            <p:ph idx="1"/>
          </p:nvPr>
        </p:nvSpPr>
        <p:spPr>
          <a:xfrm>
            <a:off x="628650" y="1191491"/>
            <a:ext cx="7886700" cy="5541818"/>
          </a:xfrm>
        </p:spPr>
        <p:txBody>
          <a:bodyPr>
            <a:normAutofit/>
          </a:bodyPr>
          <a:lstStyle/>
          <a:p>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檢核方式：</a:t>
            </a:r>
            <a:endPar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每學期提供</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成績單正本</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，和</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學業操性成績及記過處分檢核表</a:t>
            </a:r>
            <a:r>
              <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需至教務處和學務處核章</a:t>
            </a:r>
            <a:r>
              <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，若學期總成績平均未達</a:t>
            </a:r>
            <a:r>
              <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分者，每學期皆需加註全班成績排名。</a:t>
            </a:r>
            <a:endParaRPr lang="en-US" altLang="zh-TW"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endPar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學業總平均計算方式為</a:t>
            </a:r>
            <a:r>
              <a:rPr lang="zh-TW" altLang="en-US" sz="28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當學期所有修課單科成績按其學分數加權平均</a:t>
            </a:r>
            <a:r>
              <a:rPr lang="zh-TW" altLang="en-US" sz="2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，上述成績皆不採用任何進位方式。</a:t>
            </a:r>
          </a:p>
          <a:p>
            <a:pPr lvl="1"/>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6899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20B913E-53F4-4C27-938D-7BA83DFB385D}"/>
              </a:ext>
            </a:extLst>
          </p:cNvPr>
          <p:cNvPicPr>
            <a:picLocks noChangeAspect="1"/>
          </p:cNvPicPr>
          <p:nvPr/>
        </p:nvPicPr>
        <p:blipFill rotWithShape="1">
          <a:blip r:embed="rId2"/>
          <a:srcRect l="3020" t="1908" b="3237"/>
          <a:stretch/>
        </p:blipFill>
        <p:spPr>
          <a:xfrm>
            <a:off x="1947670" y="0"/>
            <a:ext cx="5248659" cy="6858000"/>
          </a:xfrm>
          <a:prstGeom prst="rect">
            <a:avLst/>
          </a:prstGeom>
        </p:spPr>
      </p:pic>
    </p:spTree>
    <p:extLst>
      <p:ext uri="{BB962C8B-B14F-4D97-AF65-F5344CB8AC3E}">
        <p14:creationId xmlns:p14="http://schemas.microsoft.com/office/powerpoint/2010/main" val="18283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3199" y="727553"/>
            <a:ext cx="8774545" cy="6056556"/>
          </a:xfrm>
        </p:spPr>
        <p:txBody>
          <a:bodyPr>
            <a:normAutofit/>
          </a:bodyPr>
          <a:lstStyle/>
          <a:p>
            <a:pPr algn="just">
              <a:lnSpc>
                <a:spcPct val="110000"/>
              </a:lnSpc>
            </a:pPr>
            <a:r>
              <a:rPr lang="zh-TW" altLang="en-US" sz="1800" b="1" dirty="0">
                <a:solidFill>
                  <a:srgbClr val="0000FF"/>
                </a:solidFill>
              </a:rPr>
              <a:t>檢核規定：</a:t>
            </a:r>
            <a:endParaRPr lang="en-US" altLang="zh-TW" sz="1800" b="1" dirty="0">
              <a:solidFill>
                <a:srgbClr val="0000FF"/>
              </a:solidFill>
            </a:endParaRPr>
          </a:p>
          <a:p>
            <a:pPr lvl="1" algn="just">
              <a:lnSpc>
                <a:spcPct val="110000"/>
              </a:lnSpc>
            </a:pPr>
            <a:r>
              <a:rPr lang="zh-TW" altLang="zh-TW" dirty="0">
                <a:solidFill>
                  <a:srgbClr val="0000FF"/>
                </a:solidFill>
              </a:rPr>
              <a:t>畢業前取得符合歐洲語言學習、教學、評量共同參考架構（</a:t>
            </a:r>
            <a:r>
              <a:rPr lang="en-US" altLang="zh-TW" dirty="0">
                <a:solidFill>
                  <a:srgbClr val="0000FF"/>
                </a:solidFill>
              </a:rPr>
              <a:t>Common European Framework of Reference for Languages: learning,</a:t>
            </a:r>
            <a:r>
              <a:rPr lang="zh-TW" altLang="en-US" dirty="0">
                <a:solidFill>
                  <a:srgbClr val="0000FF"/>
                </a:solidFill>
              </a:rPr>
              <a:t> </a:t>
            </a:r>
            <a:r>
              <a:rPr lang="en-US" altLang="zh-TW" dirty="0">
                <a:solidFill>
                  <a:srgbClr val="0000FF"/>
                </a:solidFill>
              </a:rPr>
              <a:t>teaching,</a:t>
            </a:r>
            <a:r>
              <a:rPr lang="zh-TW" altLang="en-US" dirty="0">
                <a:solidFill>
                  <a:srgbClr val="0000FF"/>
                </a:solidFill>
              </a:rPr>
              <a:t> </a:t>
            </a:r>
            <a:r>
              <a:rPr lang="en-US" altLang="zh-TW" dirty="0">
                <a:solidFill>
                  <a:srgbClr val="0000FF"/>
                </a:solidFill>
              </a:rPr>
              <a:t>assessment</a:t>
            </a:r>
            <a:r>
              <a:rPr lang="zh-TW" altLang="zh-TW" dirty="0">
                <a:solidFill>
                  <a:srgbClr val="0000FF"/>
                </a:solidFill>
              </a:rPr>
              <a:t>）</a:t>
            </a:r>
            <a:r>
              <a:rPr lang="en-US" altLang="zh-TW" b="1" dirty="0">
                <a:solidFill>
                  <a:srgbClr val="0000FF"/>
                </a:solidFill>
              </a:rPr>
              <a:t> </a:t>
            </a:r>
            <a:r>
              <a:rPr lang="en-US" altLang="zh-TW" b="1" dirty="0">
                <a:solidFill>
                  <a:srgbClr val="FF0000"/>
                </a:solidFill>
              </a:rPr>
              <a:t>B1</a:t>
            </a:r>
            <a:r>
              <a:rPr lang="zh-TW" altLang="zh-TW" b="1" dirty="0">
                <a:solidFill>
                  <a:srgbClr val="FF0000"/>
                </a:solidFill>
              </a:rPr>
              <a:t>級以上</a:t>
            </a:r>
            <a:r>
              <a:rPr lang="zh-TW" altLang="zh-TW" dirty="0">
                <a:solidFill>
                  <a:srgbClr val="0000FF"/>
                </a:solidFill>
              </a:rPr>
              <a:t>英語相關考試檢定及格證書。</a:t>
            </a:r>
            <a:endParaRPr lang="en-US" altLang="zh-TW" dirty="0">
              <a:solidFill>
                <a:srgbClr val="0000FF"/>
              </a:solidFill>
            </a:endParaRPr>
          </a:p>
          <a:p>
            <a:pPr lvl="1" algn="just">
              <a:lnSpc>
                <a:spcPct val="110000"/>
              </a:lnSpc>
            </a:pPr>
            <a:r>
              <a:rPr lang="en-US" altLang="zh-TW" dirty="0">
                <a:solidFill>
                  <a:srgbClr val="0000FF"/>
                </a:solidFill>
              </a:rPr>
              <a:t>107/109</a:t>
            </a:r>
            <a:r>
              <a:rPr lang="zh-TW" altLang="zh-TW" dirty="0">
                <a:solidFill>
                  <a:srgbClr val="0000FF"/>
                </a:solidFill>
              </a:rPr>
              <a:t>學年度起</a:t>
            </a:r>
            <a:r>
              <a:rPr lang="zh-TW" altLang="en-US" dirty="0">
                <a:solidFill>
                  <a:srgbClr val="0000FF"/>
                </a:solidFill>
              </a:rPr>
              <a:t>∶</a:t>
            </a:r>
            <a:r>
              <a:rPr lang="zh-TW" altLang="zh-TW" b="1" dirty="0">
                <a:solidFill>
                  <a:srgbClr val="FF0000"/>
                </a:solidFill>
              </a:rPr>
              <a:t>離島地區</a:t>
            </a:r>
            <a:r>
              <a:rPr lang="zh-TW" altLang="en-US" b="1" dirty="0">
                <a:solidFill>
                  <a:srgbClr val="FF0000"/>
                </a:solidFill>
              </a:rPr>
              <a:t>公費生</a:t>
            </a:r>
            <a:r>
              <a:rPr lang="zh-TW" altLang="zh-TW" b="1" dirty="0">
                <a:solidFill>
                  <a:srgbClr val="FF0000"/>
                </a:solidFill>
              </a:rPr>
              <a:t>取得</a:t>
            </a:r>
            <a:r>
              <a:rPr lang="en-US" altLang="zh-TW" b="1" dirty="0">
                <a:solidFill>
                  <a:srgbClr val="FF0000"/>
                </a:solidFill>
              </a:rPr>
              <a:t>A2</a:t>
            </a:r>
            <a:r>
              <a:rPr lang="zh-TW" altLang="zh-TW" b="1" dirty="0">
                <a:solidFill>
                  <a:srgbClr val="FF0000"/>
                </a:solidFill>
              </a:rPr>
              <a:t>級以上</a:t>
            </a:r>
            <a:r>
              <a:rPr lang="zh-TW" altLang="zh-TW" dirty="0">
                <a:solidFill>
                  <a:srgbClr val="0000FF"/>
                </a:solidFill>
              </a:rPr>
              <a:t>英語相關考試檢定及格證書</a:t>
            </a:r>
            <a:r>
              <a:rPr lang="zh-TW" altLang="en-US" dirty="0">
                <a:solidFill>
                  <a:srgbClr val="0000FF"/>
                </a:solidFill>
              </a:rPr>
              <a:t>。</a:t>
            </a:r>
            <a:r>
              <a:rPr lang="zh-TW" altLang="zh-TW" dirty="0">
                <a:solidFill>
                  <a:srgbClr val="0000FF"/>
                </a:solidFill>
              </a:rPr>
              <a:t>原住民公費生不需進行英語能力檢定認證</a:t>
            </a:r>
            <a:r>
              <a:rPr lang="zh-TW" altLang="en-US" dirty="0">
                <a:solidFill>
                  <a:srgbClr val="0000FF"/>
                </a:solidFill>
              </a:rPr>
              <a:t>。</a:t>
            </a:r>
            <a:endParaRPr lang="en-US" altLang="zh-TW" dirty="0">
              <a:solidFill>
                <a:srgbClr val="0000FF"/>
              </a:solidFill>
            </a:endParaRPr>
          </a:p>
          <a:p>
            <a:pPr lvl="1" algn="just">
              <a:lnSpc>
                <a:spcPct val="110000"/>
              </a:lnSpc>
            </a:pPr>
            <a:r>
              <a:rPr lang="en-US" altLang="zh-TW" b="1" dirty="0">
                <a:solidFill>
                  <a:srgbClr val="FF0000"/>
                </a:solidFill>
              </a:rPr>
              <a:t>A2</a:t>
            </a:r>
            <a:r>
              <a:rPr lang="zh-TW" altLang="en-US" b="1" dirty="0">
                <a:solidFill>
                  <a:srgbClr val="FF0000"/>
                </a:solidFill>
              </a:rPr>
              <a:t>及</a:t>
            </a:r>
            <a:r>
              <a:rPr lang="en-US" altLang="zh-TW" b="1" dirty="0">
                <a:solidFill>
                  <a:srgbClr val="FF0000"/>
                </a:solidFill>
              </a:rPr>
              <a:t>B1</a:t>
            </a:r>
            <a:r>
              <a:rPr lang="zh-TW" altLang="en-US" b="1" dirty="0">
                <a:solidFill>
                  <a:srgbClr val="FF0000"/>
                </a:solidFill>
              </a:rPr>
              <a:t>等級要求聽、讀通過即可</a:t>
            </a:r>
            <a:r>
              <a:rPr lang="en-US" altLang="zh-TW" b="1" dirty="0">
                <a:solidFill>
                  <a:srgbClr val="FF0000"/>
                </a:solidFill>
              </a:rPr>
              <a:t>(</a:t>
            </a:r>
            <a:r>
              <a:rPr lang="zh-TW" altLang="en-US" b="1" dirty="0">
                <a:solidFill>
                  <a:srgbClr val="FF0000"/>
                </a:solidFill>
              </a:rPr>
              <a:t>各分項測驗成績皆須達</a:t>
            </a:r>
            <a:r>
              <a:rPr lang="en-US" altLang="zh-TW" b="1" dirty="0">
                <a:solidFill>
                  <a:srgbClr val="FF0000"/>
                </a:solidFill>
              </a:rPr>
              <a:t>B1</a:t>
            </a:r>
            <a:r>
              <a:rPr lang="zh-TW" altLang="en-US" b="1" dirty="0">
                <a:solidFill>
                  <a:srgbClr val="FF0000"/>
                </a:solidFill>
              </a:rPr>
              <a:t>等級</a:t>
            </a:r>
            <a:r>
              <a:rPr lang="en-US" altLang="zh-TW" b="1" dirty="0">
                <a:solidFill>
                  <a:srgbClr val="FF0000"/>
                </a:solidFill>
              </a:rPr>
              <a:t>)</a:t>
            </a:r>
            <a:r>
              <a:rPr lang="zh-TW" altLang="en-US" b="1" dirty="0">
                <a:solidFill>
                  <a:srgbClr val="FF0000"/>
                </a:solidFill>
              </a:rPr>
              <a:t>。</a:t>
            </a:r>
            <a:endParaRPr lang="en-US" altLang="zh-TW" b="1" dirty="0">
              <a:solidFill>
                <a:srgbClr val="FF0000"/>
              </a:solidFill>
            </a:endParaRPr>
          </a:p>
          <a:p>
            <a:pPr lvl="1" algn="just">
              <a:lnSpc>
                <a:spcPct val="110000"/>
              </a:lnSpc>
            </a:pPr>
            <a:r>
              <a:rPr lang="zh-TW" altLang="en-US" b="1" dirty="0">
                <a:solidFill>
                  <a:srgbClr val="0000FF"/>
                </a:solidFill>
              </a:rPr>
              <a:t>如培育條件有更高要求或各系畢業門檻有更高要求，依培育條件與系所規定辦理。例如通過</a:t>
            </a:r>
            <a:r>
              <a:rPr lang="en-US" altLang="zh-TW" b="1" dirty="0">
                <a:solidFill>
                  <a:srgbClr val="0000FF"/>
                </a:solidFill>
              </a:rPr>
              <a:t>B2</a:t>
            </a:r>
            <a:r>
              <a:rPr lang="zh-TW" altLang="en-US" b="1" dirty="0">
                <a:solidFill>
                  <a:srgbClr val="0000FF"/>
                </a:solidFill>
              </a:rPr>
              <a:t>等級聽、說、讀、寫四項測驗，意指四項分測驗成績皆需達</a:t>
            </a:r>
            <a:r>
              <a:rPr lang="en-US" altLang="zh-TW" b="1" dirty="0">
                <a:solidFill>
                  <a:srgbClr val="0000FF"/>
                </a:solidFill>
              </a:rPr>
              <a:t>B2</a:t>
            </a:r>
            <a:r>
              <a:rPr lang="zh-TW" altLang="en-US" b="1" dirty="0">
                <a:solidFill>
                  <a:srgbClr val="0000FF"/>
                </a:solidFill>
              </a:rPr>
              <a:t>等級。</a:t>
            </a:r>
            <a:endParaRPr lang="en-US" altLang="zh-TW" b="1" dirty="0">
              <a:solidFill>
                <a:srgbClr val="0000FF"/>
              </a:solidFill>
            </a:endParaRPr>
          </a:p>
          <a:p>
            <a:pPr algn="just">
              <a:lnSpc>
                <a:spcPct val="110000"/>
              </a:lnSpc>
            </a:pPr>
            <a:r>
              <a:rPr lang="zh-TW" altLang="en-US" sz="1800" b="1" dirty="0">
                <a:solidFill>
                  <a:srgbClr val="0000FF"/>
                </a:solidFill>
              </a:rPr>
              <a:t>檢核方式：</a:t>
            </a:r>
            <a:endParaRPr lang="en-US" altLang="zh-TW" sz="1800" b="1" dirty="0">
              <a:solidFill>
                <a:srgbClr val="0000FF"/>
              </a:solidFill>
            </a:endParaRPr>
          </a:p>
          <a:p>
            <a:pPr lvl="1" algn="just">
              <a:lnSpc>
                <a:spcPct val="110000"/>
              </a:lnSpc>
            </a:pPr>
            <a:r>
              <a:rPr lang="zh-TW" altLang="en-US" dirty="0">
                <a:solidFill>
                  <a:srgbClr val="0000FF"/>
                </a:solidFill>
              </a:rPr>
              <a:t>請檢附</a:t>
            </a:r>
            <a:r>
              <a:rPr lang="zh-TW" altLang="en-US" b="1" u="sng" dirty="0">
                <a:solidFill>
                  <a:srgbClr val="FF0000"/>
                </a:solidFill>
              </a:rPr>
              <a:t>英語能力檢定認證表</a:t>
            </a:r>
            <a:r>
              <a:rPr lang="zh-TW" altLang="en-US" dirty="0">
                <a:solidFill>
                  <a:srgbClr val="0000FF"/>
                </a:solidFill>
              </a:rPr>
              <a:t>和</a:t>
            </a:r>
            <a:r>
              <a:rPr lang="zh-TW" altLang="en-US" b="1" u="sng" dirty="0">
                <a:solidFill>
                  <a:srgbClr val="FF0000"/>
                </a:solidFill>
              </a:rPr>
              <a:t>英語能力檢定及格證書</a:t>
            </a:r>
            <a:r>
              <a:rPr lang="zh-TW" altLang="en-US" dirty="0">
                <a:solidFill>
                  <a:srgbClr val="0000FF"/>
                </a:solidFill>
              </a:rPr>
              <a:t>或成績單</a:t>
            </a:r>
            <a:r>
              <a:rPr lang="zh-TW" altLang="en-US" b="1" dirty="0">
                <a:solidFill>
                  <a:srgbClr val="FF0000"/>
                </a:solidFill>
              </a:rPr>
              <a:t>正本</a:t>
            </a:r>
            <a:r>
              <a:rPr lang="zh-TW" altLang="en-US" dirty="0">
                <a:solidFill>
                  <a:srgbClr val="0000FF"/>
                </a:solidFill>
              </a:rPr>
              <a:t>提供審查。請</a:t>
            </a:r>
            <a:r>
              <a:rPr lang="zh-TW" altLang="en-US" b="1" dirty="0">
                <a:solidFill>
                  <a:srgbClr val="0000FF"/>
                </a:solidFill>
              </a:rPr>
              <a:t>先送英語學系審查</a:t>
            </a:r>
            <a:r>
              <a:rPr lang="zh-TW" altLang="en-US" dirty="0">
                <a:solidFill>
                  <a:srgbClr val="0000FF"/>
                </a:solidFill>
              </a:rPr>
              <a:t>，</a:t>
            </a:r>
            <a:r>
              <a:rPr lang="zh-TW" altLang="en-US" b="1" dirty="0">
                <a:solidFill>
                  <a:srgbClr val="0000FF"/>
                </a:solidFill>
              </a:rPr>
              <a:t>再送師就處地方教育輔導組審查</a:t>
            </a:r>
            <a:r>
              <a:rPr lang="zh-TW" altLang="en-US" dirty="0">
                <a:solidFill>
                  <a:srgbClr val="0000FF"/>
                </a:solidFill>
              </a:rPr>
              <a:t>，由師就處地方教育輔導組協助影印留存影本。</a:t>
            </a:r>
            <a:endParaRPr lang="en-US" altLang="zh-TW" dirty="0">
              <a:solidFill>
                <a:srgbClr val="0000FF"/>
              </a:solidFill>
            </a:endParaRPr>
          </a:p>
          <a:p>
            <a:pPr lvl="1" algn="just">
              <a:lnSpc>
                <a:spcPct val="110000"/>
              </a:lnSpc>
            </a:pPr>
            <a:r>
              <a:rPr lang="zh-TW" altLang="en-US" dirty="0">
                <a:solidFill>
                  <a:srgbClr val="0000FF"/>
                </a:solidFill>
              </a:rPr>
              <a:t>成為公費生前所進行的檢定，依</a:t>
            </a:r>
            <a:r>
              <a:rPr lang="zh-TW" altLang="en-US" b="1" u="sng" dirty="0">
                <a:solidFill>
                  <a:srgbClr val="FF0000"/>
                </a:solidFill>
              </a:rPr>
              <a:t>證書有效日期認列</a:t>
            </a:r>
            <a:r>
              <a:rPr lang="zh-TW" altLang="en-US" dirty="0">
                <a:solidFill>
                  <a:srgbClr val="0000FF"/>
                </a:solidFill>
              </a:rPr>
              <a:t>，如證書無有效日期，則</a:t>
            </a:r>
            <a:r>
              <a:rPr lang="zh-TW" altLang="en-US" b="1" u="sng" dirty="0">
                <a:solidFill>
                  <a:srgbClr val="FF0000"/>
                </a:solidFill>
              </a:rPr>
              <a:t>以公費生認列時起算，未超過測驗日兩年</a:t>
            </a:r>
            <a:r>
              <a:rPr lang="zh-TW" altLang="en-US" dirty="0">
                <a:solidFill>
                  <a:srgbClr val="0000FF"/>
                </a:solidFill>
              </a:rPr>
              <a:t>，即可認列。</a:t>
            </a:r>
            <a:endParaRPr lang="en-US" altLang="zh-TW" dirty="0">
              <a:solidFill>
                <a:srgbClr val="0000FF"/>
              </a:solidFill>
            </a:endParaRPr>
          </a:p>
          <a:p>
            <a:pPr lvl="1" algn="just">
              <a:lnSpc>
                <a:spcPct val="110000"/>
              </a:lnSpc>
            </a:pPr>
            <a:r>
              <a:rPr lang="zh-TW" altLang="en-US" dirty="0">
                <a:solidFill>
                  <a:srgbClr val="0000FF"/>
                </a:solidFill>
              </a:rPr>
              <a:t>目前本校可認列之英檢證照種類如「</a:t>
            </a:r>
            <a:r>
              <a:rPr lang="zh-TW" altLang="en-US" b="1" dirty="0">
                <a:solidFill>
                  <a:srgbClr val="0000FF"/>
                </a:solidFill>
              </a:rPr>
              <a:t>本校師資培育公費生可認列之英檢證照種類與等級對照表</a:t>
            </a:r>
            <a:r>
              <a:rPr lang="zh-TW" altLang="en-US" dirty="0">
                <a:solidFill>
                  <a:srgbClr val="0000FF"/>
                </a:solidFill>
              </a:rPr>
              <a:t>」所示，非在表上者不認列。如培育條件需加註雙語教學次專長，請</a:t>
            </a:r>
            <a:r>
              <a:rPr lang="zh-TW" altLang="en-US" b="1" u="sng" dirty="0">
                <a:solidFill>
                  <a:srgbClr val="0000FF"/>
                </a:solidFill>
              </a:rPr>
              <a:t>以雙語教學次專長公告可採認之英檢測驗種類為主</a:t>
            </a:r>
            <a:r>
              <a:rPr lang="zh-TW" altLang="en-US" dirty="0">
                <a:solidFill>
                  <a:srgbClr val="0000FF"/>
                </a:solidFill>
              </a:rPr>
              <a:t>。</a:t>
            </a:r>
            <a:endParaRPr lang="zh-TW" altLang="en-US" sz="1800" dirty="0">
              <a:solidFill>
                <a:srgbClr val="0000FF"/>
              </a:solidFill>
            </a:endParaRP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1"/>
            <a:ext cx="7886700" cy="858838"/>
          </a:xfrm>
        </p:spPr>
        <p:txBody>
          <a:bodyPr>
            <a:normAutofit fontScale="90000"/>
          </a:bodyPr>
          <a:lstStyle/>
          <a:p>
            <a:pPr algn="ctr"/>
            <a:r>
              <a:rPr lang="zh-TW" altLang="en-US" sz="2800" dirty="0"/>
              <a:t>國立高雄師範大學公費生培育與輔導流程</a:t>
            </a:r>
            <a:br>
              <a:rPr lang="en-US" altLang="zh-TW" sz="2800" dirty="0"/>
            </a:br>
            <a:r>
              <a:rPr lang="zh-TW" altLang="en-US" sz="2800" dirty="0"/>
              <a:t>檢核階段：英語能力檢定</a:t>
            </a:r>
          </a:p>
        </p:txBody>
      </p:sp>
    </p:spTree>
    <p:extLst>
      <p:ext uri="{BB962C8B-B14F-4D97-AF65-F5344CB8AC3E}">
        <p14:creationId xmlns:p14="http://schemas.microsoft.com/office/powerpoint/2010/main" val="427800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6388611-3EFD-4428-B4B5-76BC6DF28CB6}"/>
              </a:ext>
            </a:extLst>
          </p:cNvPr>
          <p:cNvPicPr>
            <a:picLocks noChangeAspect="1"/>
          </p:cNvPicPr>
          <p:nvPr/>
        </p:nvPicPr>
        <p:blipFill>
          <a:blip r:embed="rId2"/>
          <a:stretch>
            <a:fillRect/>
          </a:stretch>
        </p:blipFill>
        <p:spPr>
          <a:xfrm>
            <a:off x="0" y="0"/>
            <a:ext cx="9137483" cy="6858000"/>
          </a:xfrm>
          <a:prstGeom prst="rect">
            <a:avLst/>
          </a:prstGeom>
        </p:spPr>
      </p:pic>
    </p:spTree>
    <p:extLst>
      <p:ext uri="{BB962C8B-B14F-4D97-AF65-F5344CB8AC3E}">
        <p14:creationId xmlns:p14="http://schemas.microsoft.com/office/powerpoint/2010/main" val="125850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5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76" t="5804" r="6064" b="2062"/>
          <a:stretch/>
        </p:blipFill>
        <p:spPr bwMode="auto">
          <a:xfrm>
            <a:off x="2440224" y="0"/>
            <a:ext cx="42333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5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8ADB078-9DEF-4B5E-A9B2-C277C81378D6}"/>
              </a:ext>
            </a:extLst>
          </p:cNvPr>
          <p:cNvSpPr>
            <a:spLocks noGrp="1"/>
          </p:cNvSpPr>
          <p:nvPr>
            <p:ph idx="1"/>
          </p:nvPr>
        </p:nvSpPr>
        <p:spPr>
          <a:xfrm>
            <a:off x="221673" y="1069848"/>
            <a:ext cx="8691418" cy="5644987"/>
          </a:xfrm>
        </p:spPr>
        <p:txBody>
          <a:bodyPr>
            <a:noAutofit/>
          </a:bodyPr>
          <a:lstStyle/>
          <a:p>
            <a:pPr>
              <a:lnSpc>
                <a:spcPct val="100000"/>
              </a:lnSpc>
            </a:pPr>
            <a:r>
              <a:rPr lang="zh-TW" altLang="en-US" sz="2000" dirty="0">
                <a:solidFill>
                  <a:srgbClr val="0000FF"/>
                </a:solidFill>
              </a:rPr>
              <a:t>檢核規定：</a:t>
            </a:r>
            <a:endParaRPr lang="en-US" altLang="zh-TW" sz="2000" dirty="0">
              <a:solidFill>
                <a:srgbClr val="0000FF"/>
              </a:solidFill>
            </a:endParaRPr>
          </a:p>
          <a:p>
            <a:pPr lvl="1">
              <a:lnSpc>
                <a:spcPct val="100000"/>
              </a:lnSpc>
            </a:pPr>
            <a:r>
              <a:rPr lang="zh-TW" altLang="en-US" sz="2000" b="1" dirty="0">
                <a:solidFill>
                  <a:srgbClr val="0000FF"/>
                </a:solidFill>
              </a:rPr>
              <a:t>公費生應義務輔導</a:t>
            </a:r>
            <a:r>
              <a:rPr lang="zh-TW" altLang="en-US" sz="2000" b="1" dirty="0">
                <a:solidFill>
                  <a:srgbClr val="FF0000"/>
                </a:solidFill>
              </a:rPr>
              <a:t>學習弱勢</a:t>
            </a:r>
            <a:r>
              <a:rPr lang="zh-TW" altLang="en-US" sz="2000" b="1" dirty="0"/>
              <a:t>、</a:t>
            </a:r>
            <a:r>
              <a:rPr lang="zh-TW" altLang="en-US" sz="2000" b="1" dirty="0">
                <a:solidFill>
                  <a:srgbClr val="FF0000"/>
                </a:solidFill>
              </a:rPr>
              <a:t>經濟弱勢</a:t>
            </a:r>
            <a:r>
              <a:rPr lang="zh-TW" altLang="en-US" sz="2000" b="1" dirty="0">
                <a:solidFill>
                  <a:srgbClr val="0000FF"/>
                </a:solidFill>
              </a:rPr>
              <a:t>或</a:t>
            </a:r>
            <a:r>
              <a:rPr lang="zh-TW" altLang="en-US" sz="2000" b="1" dirty="0">
                <a:solidFill>
                  <a:srgbClr val="FF0000"/>
                </a:solidFill>
              </a:rPr>
              <a:t>區域弱勢</a:t>
            </a:r>
            <a:r>
              <a:rPr lang="zh-TW" altLang="en-US" sz="2000" b="1" dirty="0">
                <a:solidFill>
                  <a:srgbClr val="0000FF"/>
                </a:solidFill>
              </a:rPr>
              <a:t>學生課業，</a:t>
            </a:r>
            <a:r>
              <a:rPr lang="zh-TW" altLang="en-US" sz="2000" b="1" dirty="0">
                <a:solidFill>
                  <a:srgbClr val="FF0000"/>
                </a:solidFill>
              </a:rPr>
              <a:t>每學年</a:t>
            </a:r>
            <a:r>
              <a:rPr lang="zh-TW" altLang="en-US" sz="2000" b="1" dirty="0">
                <a:solidFill>
                  <a:srgbClr val="0000FF"/>
                </a:solidFill>
              </a:rPr>
              <a:t>至少</a:t>
            </a:r>
            <a:r>
              <a:rPr lang="en-US" altLang="zh-TW" sz="2000" b="1" dirty="0">
                <a:solidFill>
                  <a:srgbClr val="FF0000"/>
                </a:solidFill>
              </a:rPr>
              <a:t>72</a:t>
            </a:r>
            <a:r>
              <a:rPr lang="zh-TW" altLang="en-US" sz="2000" b="1" dirty="0">
                <a:solidFill>
                  <a:srgbClr val="FF0000"/>
                </a:solidFill>
              </a:rPr>
              <a:t>小時</a:t>
            </a:r>
            <a:r>
              <a:rPr lang="zh-TW" altLang="en-US" sz="2000" b="1" dirty="0">
                <a:solidFill>
                  <a:srgbClr val="0000FF"/>
                </a:solidFill>
              </a:rPr>
              <a:t>。</a:t>
            </a:r>
            <a:r>
              <a:rPr lang="en-US" altLang="zh-TW" sz="2000" b="1" dirty="0">
                <a:solidFill>
                  <a:srgbClr val="FF0000"/>
                </a:solidFill>
              </a:rPr>
              <a:t>(</a:t>
            </a:r>
            <a:r>
              <a:rPr lang="zh-TW" altLang="en-US" sz="2000" b="1" dirty="0">
                <a:solidFill>
                  <a:srgbClr val="FF0000"/>
                </a:solidFill>
              </a:rPr>
              <a:t>不收取任何費用，如鐘點費、車馬費等</a:t>
            </a:r>
            <a:r>
              <a:rPr lang="en-US" altLang="zh-TW" sz="2000" b="1" dirty="0">
                <a:solidFill>
                  <a:srgbClr val="FF0000"/>
                </a:solidFill>
              </a:rPr>
              <a:t>)</a:t>
            </a:r>
          </a:p>
          <a:p>
            <a:pPr lvl="1">
              <a:lnSpc>
                <a:spcPct val="100000"/>
              </a:lnSpc>
            </a:pPr>
            <a:r>
              <a:rPr lang="zh-TW" altLang="en-US" sz="2000" dirty="0">
                <a:solidFill>
                  <a:srgbClr val="0000FF"/>
                </a:solidFill>
              </a:rPr>
              <a:t>學習弱勢：例如補救教學，或由輔導機構單位認定</a:t>
            </a:r>
            <a:endParaRPr lang="en-US" altLang="zh-TW" sz="2000" dirty="0">
              <a:solidFill>
                <a:srgbClr val="0000FF"/>
              </a:solidFill>
            </a:endParaRPr>
          </a:p>
          <a:p>
            <a:pPr lvl="1">
              <a:lnSpc>
                <a:spcPct val="100000"/>
              </a:lnSpc>
            </a:pPr>
            <a:r>
              <a:rPr lang="zh-TW" altLang="en-US" sz="2000" dirty="0">
                <a:solidFill>
                  <a:srgbClr val="0000FF"/>
                </a:solidFill>
              </a:rPr>
              <a:t>經濟弱勢：例如公益團體輔導之學生，由輔導機構單位認定</a:t>
            </a:r>
            <a:endParaRPr lang="en-US" altLang="zh-TW" sz="2000" dirty="0">
              <a:solidFill>
                <a:srgbClr val="0000FF"/>
              </a:solidFill>
            </a:endParaRPr>
          </a:p>
          <a:p>
            <a:pPr lvl="1">
              <a:lnSpc>
                <a:spcPct val="100000"/>
              </a:lnSpc>
            </a:pPr>
            <a:r>
              <a:rPr lang="zh-TW" altLang="en-US" sz="2000" dirty="0">
                <a:solidFill>
                  <a:srgbClr val="0000FF"/>
                </a:solidFill>
              </a:rPr>
              <a:t>區域弱勢：請至師就處地方教育輔導組</a:t>
            </a:r>
            <a:r>
              <a:rPr lang="en-US" altLang="zh-TW" sz="2000" dirty="0">
                <a:solidFill>
                  <a:srgbClr val="0000FF"/>
                </a:solidFill>
              </a:rPr>
              <a:t>/</a:t>
            </a:r>
            <a:r>
              <a:rPr lang="zh-TW" altLang="en-US" sz="2000" dirty="0">
                <a:solidFill>
                  <a:srgbClr val="0000FF"/>
                </a:solidFill>
              </a:rPr>
              <a:t>公費生專區</a:t>
            </a:r>
            <a:r>
              <a:rPr lang="en-US" altLang="zh-TW" sz="2000" dirty="0">
                <a:solidFill>
                  <a:srgbClr val="0000FF"/>
                </a:solidFill>
              </a:rPr>
              <a:t>/</a:t>
            </a:r>
            <a:r>
              <a:rPr lang="zh-TW" altLang="en-US" sz="2000" dirty="0">
                <a:solidFill>
                  <a:srgbClr val="0000FF"/>
                </a:solidFill>
              </a:rPr>
              <a:t>公費中相關表件下載中查詢</a:t>
            </a:r>
            <a:endParaRPr lang="en-US" altLang="zh-TW" sz="2000" dirty="0">
              <a:solidFill>
                <a:srgbClr val="0000FF"/>
              </a:solidFill>
            </a:endParaRPr>
          </a:p>
          <a:p>
            <a:pPr lvl="1">
              <a:lnSpc>
                <a:spcPct val="100000"/>
              </a:lnSpc>
            </a:pPr>
            <a:r>
              <a:rPr lang="zh-TW" altLang="en-US" sz="2000" dirty="0">
                <a:solidFill>
                  <a:srgbClr val="0000FF"/>
                </a:solidFill>
              </a:rPr>
              <a:t>學生：限定</a:t>
            </a:r>
            <a:r>
              <a:rPr lang="zh-TW" altLang="en-US" sz="2000" b="1" dirty="0">
                <a:solidFill>
                  <a:srgbClr val="FF0000"/>
                </a:solidFill>
              </a:rPr>
              <a:t>高中職以下學生</a:t>
            </a:r>
            <a:endParaRPr lang="en-US" altLang="zh-TW" sz="2000" b="1" dirty="0">
              <a:solidFill>
                <a:srgbClr val="FF0000"/>
              </a:solidFill>
            </a:endParaRPr>
          </a:p>
          <a:p>
            <a:pPr lvl="1">
              <a:lnSpc>
                <a:spcPct val="100000"/>
              </a:lnSpc>
            </a:pPr>
            <a:r>
              <a:rPr lang="zh-TW" altLang="en-US" sz="2000" dirty="0">
                <a:solidFill>
                  <a:srgbClr val="0000FF"/>
                </a:solidFill>
              </a:rPr>
              <a:t>時間：請注意在一學年內完成</a:t>
            </a:r>
            <a:r>
              <a:rPr lang="en-US" altLang="zh-TW" sz="2000" dirty="0">
                <a:solidFill>
                  <a:srgbClr val="0000FF"/>
                </a:solidFill>
              </a:rPr>
              <a:t>(8/1-</a:t>
            </a:r>
            <a:r>
              <a:rPr lang="zh-TW" altLang="en-US" sz="2000" dirty="0">
                <a:solidFill>
                  <a:srgbClr val="0000FF"/>
                </a:solidFill>
              </a:rPr>
              <a:t>隔年</a:t>
            </a:r>
            <a:r>
              <a:rPr lang="en-US" altLang="zh-TW" sz="2000" dirty="0">
                <a:solidFill>
                  <a:srgbClr val="0000FF"/>
                </a:solidFill>
              </a:rPr>
              <a:t>7/31)</a:t>
            </a:r>
            <a:endParaRPr lang="en-US" altLang="zh-TW" sz="2000" dirty="0"/>
          </a:p>
          <a:p>
            <a:pPr>
              <a:lnSpc>
                <a:spcPct val="100000"/>
              </a:lnSpc>
            </a:pPr>
            <a:r>
              <a:rPr lang="zh-TW" altLang="en-US" sz="2000" dirty="0">
                <a:solidFill>
                  <a:srgbClr val="0000FF"/>
                </a:solidFill>
              </a:rPr>
              <a:t>檢核方式：</a:t>
            </a:r>
            <a:endParaRPr lang="en-US" altLang="zh-TW" sz="2000" dirty="0">
              <a:solidFill>
                <a:srgbClr val="0000FF"/>
              </a:solidFill>
            </a:endParaRPr>
          </a:p>
          <a:p>
            <a:pPr lvl="1">
              <a:lnSpc>
                <a:spcPct val="100000"/>
              </a:lnSpc>
            </a:pPr>
            <a:r>
              <a:rPr lang="zh-TW" altLang="en-US" sz="2000" b="1" u="sng" dirty="0">
                <a:solidFill>
                  <a:srgbClr val="FF0000"/>
                </a:solidFill>
              </a:rPr>
              <a:t>每學年</a:t>
            </a:r>
            <a:r>
              <a:rPr lang="zh-TW" altLang="en-US" sz="2000" dirty="0">
                <a:solidFill>
                  <a:srgbClr val="0000FF"/>
                </a:solidFill>
              </a:rPr>
              <a:t>檢核</a:t>
            </a:r>
            <a:r>
              <a:rPr lang="en-US" altLang="zh-TW" sz="2000" dirty="0">
                <a:solidFill>
                  <a:srgbClr val="0000FF"/>
                </a:solidFill>
              </a:rPr>
              <a:t>1</a:t>
            </a:r>
            <a:r>
              <a:rPr lang="zh-TW" altLang="en-US" sz="2000" dirty="0">
                <a:solidFill>
                  <a:srgbClr val="0000FF"/>
                </a:solidFill>
              </a:rPr>
              <a:t>次。</a:t>
            </a:r>
          </a:p>
          <a:p>
            <a:pPr lvl="1">
              <a:lnSpc>
                <a:spcPct val="100000"/>
              </a:lnSpc>
            </a:pPr>
            <a:r>
              <a:rPr lang="zh-TW" altLang="en-US" sz="2000" dirty="0">
                <a:solidFill>
                  <a:srgbClr val="0000FF"/>
                </a:solidFill>
              </a:rPr>
              <a:t>義務輔導單位如未在「義務輔導參考一覽表」中，請於進行義務輔導前先檢送</a:t>
            </a:r>
            <a:r>
              <a:rPr lang="zh-TW" altLang="en-US" sz="2000" b="1" dirty="0">
                <a:solidFill>
                  <a:srgbClr val="FF0000"/>
                </a:solidFill>
              </a:rPr>
              <a:t>義務輔導自覓申請表</a:t>
            </a:r>
            <a:r>
              <a:rPr lang="zh-TW" altLang="en-US" sz="2000" dirty="0">
                <a:solidFill>
                  <a:srgbClr val="0000FF"/>
                </a:solidFill>
              </a:rPr>
              <a:t>，經審核通過，始能認列。</a:t>
            </a:r>
          </a:p>
          <a:p>
            <a:pPr lvl="1">
              <a:lnSpc>
                <a:spcPct val="100000"/>
              </a:lnSpc>
            </a:pPr>
            <a:r>
              <a:rPr lang="zh-TW" altLang="en-US" sz="2000" dirty="0">
                <a:solidFill>
                  <a:srgbClr val="0000FF"/>
                </a:solidFill>
              </a:rPr>
              <a:t>義務輔導結束後，請檢附</a:t>
            </a:r>
            <a:r>
              <a:rPr lang="zh-TW" altLang="en-US" sz="2000" b="1" dirty="0">
                <a:solidFill>
                  <a:srgbClr val="FF0000"/>
                </a:solidFill>
              </a:rPr>
              <a:t>義務輔導時數認證表</a:t>
            </a:r>
            <a:r>
              <a:rPr lang="en-US" altLang="zh-TW" sz="2000" dirty="0">
                <a:solidFill>
                  <a:srgbClr val="0000FF"/>
                </a:solidFill>
              </a:rPr>
              <a:t>(</a:t>
            </a:r>
            <a:r>
              <a:rPr lang="zh-TW" altLang="en-US" sz="2000" dirty="0">
                <a:solidFill>
                  <a:srgbClr val="0000FF"/>
                </a:solidFill>
              </a:rPr>
              <a:t>表上需服務機構核章或提供義務輔導證明書</a:t>
            </a:r>
            <a:r>
              <a:rPr lang="en-US" altLang="zh-TW" sz="2000" dirty="0">
                <a:solidFill>
                  <a:srgbClr val="0000FF"/>
                </a:solidFill>
              </a:rPr>
              <a:t>)</a:t>
            </a:r>
            <a:r>
              <a:rPr lang="zh-TW" altLang="en-US" sz="2000" dirty="0">
                <a:solidFill>
                  <a:srgbClr val="0000FF"/>
                </a:solidFill>
              </a:rPr>
              <a:t>、</a:t>
            </a:r>
            <a:r>
              <a:rPr lang="zh-TW" altLang="en-US" sz="2000" b="1" dirty="0">
                <a:solidFill>
                  <a:srgbClr val="FF0000"/>
                </a:solidFill>
              </a:rPr>
              <a:t>義務輔導省思札記</a:t>
            </a:r>
            <a:r>
              <a:rPr lang="zh-TW" altLang="en-US" sz="2000" dirty="0"/>
              <a:t>。</a:t>
            </a:r>
            <a:endParaRPr lang="en-US" altLang="zh-TW" sz="2000" dirty="0"/>
          </a:p>
          <a:p>
            <a:pPr lvl="1">
              <a:lnSpc>
                <a:spcPct val="100000"/>
              </a:lnSpc>
            </a:pPr>
            <a:r>
              <a:rPr lang="zh-TW" altLang="en-US" sz="2000" dirty="0">
                <a:solidFill>
                  <a:srgbClr val="0000FF"/>
                </a:solidFill>
              </a:rPr>
              <a:t>以上皆一個服務單位單獨填寫</a:t>
            </a:r>
            <a:r>
              <a:rPr lang="en-US" altLang="zh-TW" sz="2000" dirty="0">
                <a:solidFill>
                  <a:srgbClr val="0000FF"/>
                </a:solidFill>
              </a:rPr>
              <a:t>1</a:t>
            </a:r>
            <a:r>
              <a:rPr lang="zh-TW" altLang="en-US" sz="2000" dirty="0">
                <a:solidFill>
                  <a:srgbClr val="0000FF"/>
                </a:solidFill>
              </a:rPr>
              <a:t>份	</a:t>
            </a:r>
          </a:p>
          <a:p>
            <a:pPr lvl="1">
              <a:lnSpc>
                <a:spcPct val="100000"/>
              </a:lnSpc>
            </a:pPr>
            <a:endParaRPr lang="en-US" altLang="zh-TW" sz="2000" dirty="0"/>
          </a:p>
          <a:p>
            <a:pPr lvl="1">
              <a:lnSpc>
                <a:spcPct val="100000"/>
              </a:lnSpc>
            </a:pPr>
            <a:endParaRPr lang="en-US" altLang="zh-TW" sz="2000" dirty="0"/>
          </a:p>
          <a:p>
            <a:pPr marL="342900" lvl="1" indent="0">
              <a:lnSpc>
                <a:spcPct val="100000"/>
              </a:lnSpc>
              <a:buNone/>
            </a:pPr>
            <a:endParaRPr lang="en-US" altLang="zh-TW" sz="2000" dirty="0"/>
          </a:p>
          <a:p>
            <a:pPr marL="0" indent="0">
              <a:lnSpc>
                <a:spcPct val="100000"/>
              </a:lnSpc>
              <a:buNone/>
            </a:pPr>
            <a:endParaRPr lang="en-US" altLang="zh-TW" sz="2000" dirty="0"/>
          </a:p>
          <a:p>
            <a:pPr marL="0" indent="0">
              <a:lnSpc>
                <a:spcPct val="100000"/>
              </a:lnSpc>
              <a:buNone/>
            </a:pPr>
            <a:endParaRPr lang="zh-TW" altLang="en-US" sz="2000" dirty="0"/>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95325" y="0"/>
            <a:ext cx="7886700" cy="1125399"/>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檢核階段：義務輔導</a:t>
            </a:r>
          </a:p>
        </p:txBody>
      </p:sp>
    </p:spTree>
    <p:extLst>
      <p:ext uri="{BB962C8B-B14F-4D97-AF65-F5344CB8AC3E}">
        <p14:creationId xmlns:p14="http://schemas.microsoft.com/office/powerpoint/2010/main" val="19118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256"/>
            <a:ext cx="7886700" cy="914618"/>
          </a:xfrm>
        </p:spPr>
        <p:txBody>
          <a:bodyPr>
            <a:normAutofit/>
          </a:bodyPr>
          <a:lstStyle/>
          <a:p>
            <a:r>
              <a:rPr lang="zh-TW" altLang="en-US" sz="4800" dirty="0"/>
              <a:t>報告大綱</a:t>
            </a:r>
          </a:p>
        </p:txBody>
      </p:sp>
      <p:sp>
        <p:nvSpPr>
          <p:cNvPr id="3" name="內容版面配置區 2"/>
          <p:cNvSpPr>
            <a:spLocks noGrp="1"/>
          </p:cNvSpPr>
          <p:nvPr>
            <p:ph idx="1"/>
          </p:nvPr>
        </p:nvSpPr>
        <p:spPr>
          <a:xfrm>
            <a:off x="628651" y="932874"/>
            <a:ext cx="7886700" cy="5781962"/>
          </a:xfrm>
        </p:spPr>
        <p:txBody>
          <a:bodyPr>
            <a:normAutofit/>
          </a:bodyPr>
          <a:lstStyle/>
          <a:p>
            <a:r>
              <a:rPr lang="zh-TW" altLang="en-US" sz="3600" dirty="0">
                <a:solidFill>
                  <a:srgbClr val="0000FF"/>
                </a:solidFill>
              </a:rPr>
              <a:t>公費生相關法規</a:t>
            </a:r>
            <a:endParaRPr lang="en-US" altLang="zh-TW" sz="3600" dirty="0">
              <a:solidFill>
                <a:srgbClr val="0000FF"/>
              </a:solidFill>
            </a:endParaRPr>
          </a:p>
          <a:p>
            <a:r>
              <a:rPr lang="zh-TW" altLang="en-US" sz="3600" dirty="0">
                <a:solidFill>
                  <a:srgbClr val="0000FF"/>
                </a:solidFill>
              </a:rPr>
              <a:t>國立高雄師範大學公費生培育與輔導流程：就學、檢核、教師證、分發、服務、喪失公費生資格與賠償。</a:t>
            </a:r>
            <a:endParaRPr lang="en-US" altLang="zh-TW" sz="3600" dirty="0">
              <a:solidFill>
                <a:srgbClr val="0000FF"/>
              </a:solidFill>
            </a:endParaRPr>
          </a:p>
          <a:p>
            <a:r>
              <a:rPr lang="zh-TW" altLang="en-US" sz="3600" dirty="0">
                <a:solidFill>
                  <a:srgbClr val="0000FF"/>
                </a:solidFill>
              </a:rPr>
              <a:t>其他注意事項</a:t>
            </a:r>
            <a:endParaRPr lang="en-US" altLang="zh-TW" sz="3600" dirty="0">
              <a:solidFill>
                <a:srgbClr val="0000FF"/>
              </a:solidFill>
            </a:endParaRPr>
          </a:p>
          <a:p>
            <a:r>
              <a:rPr lang="en-US" altLang="zh-TW" sz="3600" dirty="0">
                <a:solidFill>
                  <a:srgbClr val="0000FF"/>
                </a:solidFill>
              </a:rPr>
              <a:t>Q&amp;A</a:t>
            </a:r>
            <a:endParaRPr lang="zh-TW" altLang="en-US" sz="3600" dirty="0">
              <a:solidFill>
                <a:srgbClr val="0000FF"/>
              </a:solidFill>
            </a:endParaRPr>
          </a:p>
        </p:txBody>
      </p:sp>
    </p:spTree>
    <p:extLst>
      <p:ext uri="{BB962C8B-B14F-4D97-AF65-F5344CB8AC3E}">
        <p14:creationId xmlns:p14="http://schemas.microsoft.com/office/powerpoint/2010/main" val="405824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EF4932D-D372-41D7-AF9C-D7BD623D0AB5}"/>
              </a:ext>
            </a:extLst>
          </p:cNvPr>
          <p:cNvPicPr>
            <a:picLocks noChangeAspect="1"/>
          </p:cNvPicPr>
          <p:nvPr/>
        </p:nvPicPr>
        <p:blipFill rotWithShape="1">
          <a:blip r:embed="rId2"/>
          <a:srcRect l="808" r="808"/>
          <a:stretch/>
        </p:blipFill>
        <p:spPr>
          <a:xfrm>
            <a:off x="0" y="0"/>
            <a:ext cx="9143999" cy="6858000"/>
          </a:xfrm>
          <a:prstGeom prst="rect">
            <a:avLst/>
          </a:prstGeom>
        </p:spPr>
      </p:pic>
    </p:spTree>
    <p:extLst>
      <p:ext uri="{BB962C8B-B14F-4D97-AF65-F5344CB8AC3E}">
        <p14:creationId xmlns:p14="http://schemas.microsoft.com/office/powerpoint/2010/main" val="34788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19887E-11BA-4BFE-9862-3223B7AD28DA}"/>
              </a:ext>
            </a:extLst>
          </p:cNvPr>
          <p:cNvSpPr>
            <a:spLocks noGrp="1"/>
          </p:cNvSpPr>
          <p:nvPr>
            <p:ph type="title"/>
          </p:nvPr>
        </p:nvSpPr>
        <p:spPr>
          <a:xfrm>
            <a:off x="628650" y="0"/>
            <a:ext cx="7886700" cy="831273"/>
          </a:xfrm>
        </p:spPr>
        <p:txBody>
          <a:bodyPr/>
          <a:lstStyle/>
          <a:p>
            <a:r>
              <a:rPr lang="zh-TW" altLang="en-US" dirty="0"/>
              <a:t>關於營隊性質義務輔導時數說明</a:t>
            </a:r>
          </a:p>
        </p:txBody>
      </p:sp>
      <p:sp>
        <p:nvSpPr>
          <p:cNvPr id="3" name="內容版面配置區 2">
            <a:extLst>
              <a:ext uri="{FF2B5EF4-FFF2-40B4-BE49-F238E27FC236}">
                <a16:creationId xmlns:a16="http://schemas.microsoft.com/office/drawing/2014/main" id="{426A33EE-A0FD-4CE5-8558-832059262FF0}"/>
              </a:ext>
            </a:extLst>
          </p:cNvPr>
          <p:cNvSpPr>
            <a:spLocks noGrp="1"/>
          </p:cNvSpPr>
          <p:nvPr>
            <p:ph idx="1"/>
          </p:nvPr>
        </p:nvSpPr>
        <p:spPr>
          <a:xfrm>
            <a:off x="304800" y="831274"/>
            <a:ext cx="8543636" cy="5883562"/>
          </a:xfrm>
        </p:spPr>
        <p:txBody>
          <a:bodyPr>
            <a:normAutofit/>
          </a:bodyPr>
          <a:lstStyle/>
          <a:p>
            <a:pPr>
              <a:lnSpc>
                <a:spcPct val="100000"/>
              </a:lnSpc>
            </a:pPr>
            <a:r>
              <a:rPr lang="zh-TW" altLang="en-US" sz="2800" dirty="0">
                <a:solidFill>
                  <a:srgbClr val="0000FF"/>
                </a:solidFill>
              </a:rPr>
              <a:t>營隊性質的義務輔導需有</a:t>
            </a:r>
            <a:r>
              <a:rPr lang="zh-TW" altLang="en-US" sz="2800" b="1" dirty="0">
                <a:solidFill>
                  <a:srgbClr val="FF0000"/>
                </a:solidFill>
              </a:rPr>
              <a:t>教學性質</a:t>
            </a:r>
            <a:r>
              <a:rPr lang="zh-TW" altLang="en-US" sz="2800" dirty="0">
                <a:solidFill>
                  <a:srgbClr val="0000FF"/>
                </a:solidFill>
              </a:rPr>
              <a:t>，請檢附</a:t>
            </a:r>
            <a:r>
              <a:rPr lang="zh-TW" altLang="en-US" sz="2800" b="1" dirty="0">
                <a:solidFill>
                  <a:srgbClr val="FF0000"/>
                </a:solidFill>
              </a:rPr>
              <a:t>營隊計畫書與流程表</a:t>
            </a:r>
            <a:r>
              <a:rPr lang="zh-TW" altLang="en-US" sz="2800" dirty="0">
                <a:solidFill>
                  <a:srgbClr val="0000FF"/>
                </a:solidFill>
              </a:rPr>
              <a:t>，以確認</a:t>
            </a:r>
            <a:r>
              <a:rPr lang="zh-TW" altLang="en-US" sz="2800" b="1" dirty="0">
                <a:solidFill>
                  <a:srgbClr val="FF0000"/>
                </a:solidFill>
              </a:rPr>
              <a:t>服務對象是否符合上述條件</a:t>
            </a:r>
            <a:r>
              <a:rPr lang="zh-TW" altLang="en-US" sz="2800" dirty="0">
                <a:solidFill>
                  <a:srgbClr val="0000FF"/>
                </a:solidFill>
              </a:rPr>
              <a:t>及可認列時數，僅能認列實際與學生相處的時數，故不包含行前準備或會後檢討等時數，早餐、午休等較模糊的時段，請自行說明該時對學生的教學意義。</a:t>
            </a:r>
            <a:endParaRPr lang="en-US" altLang="zh-TW" sz="2800" dirty="0">
              <a:solidFill>
                <a:srgbClr val="0000FF"/>
              </a:solidFill>
            </a:endParaRPr>
          </a:p>
          <a:p>
            <a:pPr>
              <a:lnSpc>
                <a:spcPct val="100000"/>
              </a:lnSpc>
            </a:pPr>
            <a:endParaRPr lang="en-US" altLang="zh-TW" sz="2800" dirty="0">
              <a:solidFill>
                <a:srgbClr val="0000FF"/>
              </a:solidFill>
            </a:endParaRPr>
          </a:p>
          <a:p>
            <a:pPr>
              <a:lnSpc>
                <a:spcPct val="100000"/>
              </a:lnSpc>
            </a:pPr>
            <a:r>
              <a:rPr lang="zh-TW" altLang="en-US" sz="2800" b="1" dirty="0">
                <a:solidFill>
                  <a:srgbClr val="FF0000"/>
                </a:solidFill>
              </a:rPr>
              <a:t>公費生義務輔導時數</a:t>
            </a:r>
            <a:r>
              <a:rPr lang="zh-TW" altLang="en-US" sz="2800" dirty="0">
                <a:solidFill>
                  <a:srgbClr val="0000FF"/>
                </a:solidFill>
              </a:rPr>
              <a:t>與</a:t>
            </a:r>
            <a:r>
              <a:rPr lang="zh-TW" altLang="en-US" sz="2800" b="1" dirty="0">
                <a:solidFill>
                  <a:srgbClr val="FF0000"/>
                </a:solidFill>
              </a:rPr>
              <a:t>教育學程的志工服務時數</a:t>
            </a:r>
            <a:r>
              <a:rPr lang="zh-TW" altLang="en-US" sz="2800" dirty="0">
                <a:solidFill>
                  <a:srgbClr val="0000FF"/>
                </a:solidFill>
              </a:rPr>
              <a:t>不能重複認列。</a:t>
            </a:r>
            <a:endParaRPr lang="en-US" altLang="zh-TW" sz="2800" dirty="0">
              <a:solidFill>
                <a:srgbClr val="0000FF"/>
              </a:solidFill>
            </a:endParaRPr>
          </a:p>
          <a:p>
            <a:pPr>
              <a:lnSpc>
                <a:spcPct val="100000"/>
              </a:lnSpc>
            </a:pPr>
            <a:endParaRPr lang="zh-TW" altLang="en-US" sz="2200" dirty="0"/>
          </a:p>
        </p:txBody>
      </p:sp>
    </p:spTree>
    <p:extLst>
      <p:ext uri="{BB962C8B-B14F-4D97-AF65-F5344CB8AC3E}">
        <p14:creationId xmlns:p14="http://schemas.microsoft.com/office/powerpoint/2010/main" val="400855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49" y="1"/>
            <a:ext cx="8284345" cy="789272"/>
          </a:xfrm>
        </p:spPr>
        <p:txBody>
          <a:bodyPr/>
          <a:lstStyle/>
          <a:p>
            <a:r>
              <a:rPr lang="zh-TW" altLang="en-US" dirty="0"/>
              <a:t>項目檢核四</a:t>
            </a:r>
            <a:r>
              <a:rPr lang="en-US" altLang="zh-TW" dirty="0"/>
              <a:t>-</a:t>
            </a:r>
            <a:r>
              <a:rPr lang="zh-TW" altLang="en-US" dirty="0"/>
              <a:t>義務輔導</a:t>
            </a:r>
            <a:r>
              <a:rPr lang="en-US" altLang="zh-TW" dirty="0"/>
              <a:t>(</a:t>
            </a:r>
            <a:r>
              <a:rPr lang="zh-TW" altLang="en-US" dirty="0"/>
              <a:t>有爭議之案例說明</a:t>
            </a:r>
            <a:r>
              <a:rPr lang="en-US" altLang="zh-TW" dirty="0"/>
              <a:t>)</a:t>
            </a:r>
            <a:endParaRPr lang="zh-TW" altLang="en-US" dirty="0"/>
          </a:p>
        </p:txBody>
      </p:sp>
      <p:sp>
        <p:nvSpPr>
          <p:cNvPr id="3" name="內容版面配置區 2"/>
          <p:cNvSpPr>
            <a:spLocks noGrp="1"/>
          </p:cNvSpPr>
          <p:nvPr>
            <p:ph idx="1"/>
          </p:nvPr>
        </p:nvSpPr>
        <p:spPr>
          <a:xfrm>
            <a:off x="258417" y="789273"/>
            <a:ext cx="8654577" cy="5938785"/>
          </a:xfrm>
        </p:spPr>
        <p:txBody>
          <a:bodyPr>
            <a:normAutofit fontScale="62500" lnSpcReduction="20000"/>
          </a:bodyPr>
          <a:lstStyle/>
          <a:p>
            <a:r>
              <a:rPr lang="zh-TW" altLang="en-US" sz="3400" b="1" dirty="0">
                <a:solidFill>
                  <a:srgbClr val="0000FF"/>
                </a:solidFill>
              </a:rPr>
              <a:t>高師大附中高中部數學夜自習課輔</a:t>
            </a:r>
            <a:r>
              <a:rPr lang="en-US" altLang="zh-TW" sz="3400" b="1" dirty="0">
                <a:solidFill>
                  <a:srgbClr val="FF0000"/>
                </a:solidFill>
              </a:rPr>
              <a:t>→</a:t>
            </a:r>
          </a:p>
          <a:p>
            <a:pPr marL="0" indent="0">
              <a:buNone/>
            </a:pPr>
            <a:r>
              <a:rPr lang="zh-TW" altLang="en-US" sz="3400" b="1" dirty="0">
                <a:solidFill>
                  <a:srgbClr val="FF0000"/>
                </a:solidFill>
              </a:rPr>
              <a:t>針對有意願參與的學生，不一定為弱勢學生</a:t>
            </a:r>
            <a:endParaRPr lang="en-US" altLang="zh-TW" sz="3400" b="1" dirty="0">
              <a:solidFill>
                <a:srgbClr val="FF0000"/>
              </a:solidFill>
            </a:endParaRPr>
          </a:p>
          <a:p>
            <a:r>
              <a:rPr lang="zh-TW" altLang="en-US" sz="3400" b="1" dirty="0">
                <a:solidFill>
                  <a:srgbClr val="0000FF"/>
                </a:solidFill>
              </a:rPr>
              <a:t>私立安親班之弱勢學童課輔</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營利機構</a:t>
            </a:r>
            <a:endParaRPr lang="en-US" altLang="zh-TW" sz="3400" b="1" dirty="0">
              <a:solidFill>
                <a:srgbClr val="FF0000"/>
              </a:solidFill>
            </a:endParaRPr>
          </a:p>
          <a:p>
            <a:r>
              <a:rPr lang="zh-TW" altLang="en-US" sz="3400" b="1" dirty="0">
                <a:solidFill>
                  <a:srgbClr val="0000FF"/>
                </a:solidFill>
              </a:rPr>
              <a:t>英語系大手攜小手服務隊</a:t>
            </a:r>
            <a:r>
              <a:rPr lang="zh-TW" altLang="en-US"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鹽埕國小屬市區學校</a:t>
            </a:r>
            <a:endParaRPr lang="en-US" altLang="zh-TW" sz="3400" b="1" dirty="0">
              <a:solidFill>
                <a:srgbClr val="FF0000"/>
              </a:solidFill>
            </a:endParaRPr>
          </a:p>
          <a:p>
            <a:r>
              <a:rPr lang="zh-TW" altLang="en-US" sz="3400" b="1" dirty="0">
                <a:solidFill>
                  <a:srgbClr val="0000FF"/>
                </a:solidFill>
              </a:rPr>
              <a:t>柴山生態教育環境志工</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對一般社會大眾的親子導覽</a:t>
            </a:r>
            <a:endParaRPr lang="en-US" altLang="zh-TW" sz="3400" b="1" dirty="0">
              <a:solidFill>
                <a:srgbClr val="FF0000"/>
              </a:solidFill>
            </a:endParaRPr>
          </a:p>
          <a:p>
            <a:r>
              <a:rPr lang="zh-TW" altLang="en-US" sz="3400" b="1" dirty="0">
                <a:solidFill>
                  <a:srgbClr val="0000FF"/>
                </a:solidFill>
              </a:rPr>
              <a:t>桃園大溪親子閱讀行動車志工</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對一般社會大眾</a:t>
            </a:r>
            <a:endParaRPr lang="en-US" altLang="zh-TW" sz="3400" b="1" dirty="0">
              <a:solidFill>
                <a:srgbClr val="FF0000"/>
              </a:solidFill>
            </a:endParaRPr>
          </a:p>
          <a:p>
            <a:r>
              <a:rPr lang="zh-TW" altLang="en-US" sz="3400" b="1" dirty="0">
                <a:solidFill>
                  <a:srgbClr val="0000FF"/>
                </a:solidFill>
              </a:rPr>
              <a:t>慈濟環保志工</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無對象</a:t>
            </a:r>
            <a:endParaRPr lang="en-US" altLang="zh-TW" sz="3400" b="1" dirty="0">
              <a:solidFill>
                <a:srgbClr val="FF0000"/>
              </a:solidFill>
            </a:endParaRPr>
          </a:p>
          <a:p>
            <a:r>
              <a:rPr lang="zh-TW" altLang="en-US" sz="3400" b="1" dirty="0">
                <a:solidFill>
                  <a:srgbClr val="0000FF"/>
                </a:solidFill>
              </a:rPr>
              <a:t>高師大附中補救教學營隊</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有收取費用</a:t>
            </a:r>
            <a:endParaRPr lang="en-US" altLang="zh-TW" sz="3400" b="1" dirty="0">
              <a:solidFill>
                <a:srgbClr val="FF0000"/>
              </a:solidFill>
            </a:endParaRPr>
          </a:p>
          <a:p>
            <a:r>
              <a:rPr lang="zh-TW" altLang="en-US" sz="3400" b="1" dirty="0">
                <a:solidFill>
                  <a:srgbClr val="0000FF"/>
                </a:solidFill>
              </a:rPr>
              <a:t>國際史懷哲營隊之社區服務</a:t>
            </a:r>
            <a:r>
              <a:rPr lang="zh-TW" altLang="en-US"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僅可認列課輔的部分</a:t>
            </a:r>
            <a:endParaRPr lang="en-US" altLang="zh-TW" sz="3400" b="1" dirty="0">
              <a:solidFill>
                <a:srgbClr val="FF0000"/>
              </a:solidFill>
            </a:endParaRPr>
          </a:p>
          <a:p>
            <a:r>
              <a:rPr lang="zh-TW" altLang="en-US" sz="3400" b="1" dirty="0">
                <a:solidFill>
                  <a:srgbClr val="0000FF"/>
                </a:solidFill>
              </a:rPr>
              <a:t>高雄高商體育班課業輔導</a:t>
            </a:r>
            <a:r>
              <a:rPr lang="en-US" altLang="zh-TW" sz="3400" b="1" dirty="0">
                <a:solidFill>
                  <a:srgbClr val="FF0000"/>
                </a:solidFill>
              </a:rPr>
              <a:t>→</a:t>
            </a:r>
            <a:endParaRPr lang="en-US" altLang="zh-TW" sz="3400" b="1" dirty="0">
              <a:solidFill>
                <a:srgbClr val="0000FF"/>
              </a:solidFill>
            </a:endParaRPr>
          </a:p>
          <a:p>
            <a:pPr marL="0" indent="0">
              <a:buNone/>
            </a:pPr>
            <a:r>
              <a:rPr lang="zh-TW" altLang="en-US" sz="3400" b="1" dirty="0">
                <a:solidFill>
                  <a:srgbClr val="FF0000"/>
                </a:solidFill>
              </a:rPr>
              <a:t>接洽班級導師對全班進行課輔，無特別篩選經濟或學習弱勢之學生</a:t>
            </a:r>
            <a:endParaRPr lang="en-US" altLang="zh-TW" sz="2800" b="1" dirty="0">
              <a:solidFill>
                <a:srgbClr val="FF0000"/>
              </a:solidFill>
            </a:endParaRPr>
          </a:p>
        </p:txBody>
      </p:sp>
    </p:spTree>
    <p:extLst>
      <p:ext uri="{BB962C8B-B14F-4D97-AF65-F5344CB8AC3E}">
        <p14:creationId xmlns:p14="http://schemas.microsoft.com/office/powerpoint/2010/main" val="12851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arn(inVertic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arn(inVertic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barn(inVertical)">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barn(inVertical)">
                                      <p:cBhvr>
                                        <p:cTn id="4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2" t="4212" r="4949" b="1508"/>
          <a:stretch/>
        </p:blipFill>
        <p:spPr bwMode="auto">
          <a:xfrm>
            <a:off x="2286182" y="0"/>
            <a:ext cx="4571636" cy="686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a:extLst>
              <a:ext uri="{FF2B5EF4-FFF2-40B4-BE49-F238E27FC236}">
                <a16:creationId xmlns:a16="http://schemas.microsoft.com/office/drawing/2014/main" id="{008AA3E4-054E-47B3-A917-27443928A31A}"/>
              </a:ext>
            </a:extLst>
          </p:cNvPr>
          <p:cNvSpPr/>
          <p:nvPr/>
        </p:nvSpPr>
        <p:spPr>
          <a:xfrm>
            <a:off x="3408219" y="3759201"/>
            <a:ext cx="1440872"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000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36" b="8189"/>
          <a:stretch/>
        </p:blipFill>
        <p:spPr bwMode="auto">
          <a:xfrm>
            <a:off x="1710945" y="0"/>
            <a:ext cx="572210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35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12" t="7821" r="6754" b="3277"/>
          <a:stretch/>
        </p:blipFill>
        <p:spPr bwMode="auto">
          <a:xfrm>
            <a:off x="2697018" y="0"/>
            <a:ext cx="36206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73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B22C73-33E3-46C8-A095-729F2C8530F4}"/>
              </a:ext>
            </a:extLst>
          </p:cNvPr>
          <p:cNvSpPr>
            <a:spLocks noGrp="1"/>
          </p:cNvSpPr>
          <p:nvPr>
            <p:ph idx="1"/>
          </p:nvPr>
        </p:nvSpPr>
        <p:spPr>
          <a:xfrm>
            <a:off x="92365" y="840401"/>
            <a:ext cx="8940800" cy="5865199"/>
          </a:xfrm>
        </p:spPr>
        <p:txBody>
          <a:bodyPr>
            <a:noAutofit/>
          </a:bodyPr>
          <a:lstStyle/>
          <a:p>
            <a:pPr algn="just">
              <a:lnSpc>
                <a:spcPct val="110000"/>
              </a:lnSpc>
            </a:pPr>
            <a:r>
              <a:rPr lang="zh-TW" altLang="en-US" sz="2200" dirty="0">
                <a:solidFill>
                  <a:srgbClr val="0000FF"/>
                </a:solidFill>
              </a:rPr>
              <a:t>檢核規定：</a:t>
            </a:r>
            <a:endParaRPr lang="en-US" altLang="zh-TW" sz="2200" dirty="0">
              <a:solidFill>
                <a:srgbClr val="0000FF"/>
              </a:solidFill>
            </a:endParaRPr>
          </a:p>
          <a:p>
            <a:pPr lvl="1" algn="just">
              <a:lnSpc>
                <a:spcPct val="110000"/>
              </a:lnSpc>
            </a:pPr>
            <a:r>
              <a:rPr lang="zh-TW" altLang="en-US" sz="2200" dirty="0">
                <a:solidFill>
                  <a:srgbClr val="0000FF"/>
                </a:solidFill>
              </a:rPr>
              <a:t>公費生應於畢業之前通過教學演示。</a:t>
            </a:r>
            <a:endParaRPr lang="en-US" altLang="zh-TW" sz="2200" dirty="0">
              <a:solidFill>
                <a:srgbClr val="0000FF"/>
              </a:solidFill>
            </a:endParaRPr>
          </a:p>
          <a:p>
            <a:pPr lvl="1" algn="just">
              <a:lnSpc>
                <a:spcPct val="110000"/>
              </a:lnSpc>
            </a:pPr>
            <a:r>
              <a:rPr lang="zh-TW" altLang="en-US" sz="2200" dirty="0">
                <a:solidFill>
                  <a:srgbClr val="0000FF"/>
                </a:solidFill>
              </a:rPr>
              <a:t>培育條件</a:t>
            </a:r>
            <a:r>
              <a:rPr lang="zh-TW" altLang="en-US" sz="2200" b="1" dirty="0">
                <a:solidFill>
                  <a:srgbClr val="FF0000"/>
                </a:solidFill>
              </a:rPr>
              <a:t>主專長之「教學實習」</a:t>
            </a:r>
            <a:r>
              <a:rPr lang="zh-TW" altLang="en-US" sz="2200" dirty="0">
                <a:solidFill>
                  <a:srgbClr val="0000FF"/>
                </a:solidFill>
              </a:rPr>
              <a:t>課程成績達 </a:t>
            </a:r>
            <a:r>
              <a:rPr lang="en-US" altLang="zh-TW" sz="2200" dirty="0">
                <a:solidFill>
                  <a:srgbClr val="0000FF"/>
                </a:solidFill>
              </a:rPr>
              <a:t>80 </a:t>
            </a:r>
            <a:r>
              <a:rPr lang="zh-TW" altLang="en-US" sz="2200" dirty="0">
                <a:solidFill>
                  <a:srgbClr val="0000FF"/>
                </a:solidFill>
              </a:rPr>
              <a:t>分以上</a:t>
            </a:r>
            <a:endParaRPr lang="en-US" altLang="zh-TW" sz="2200" dirty="0">
              <a:solidFill>
                <a:srgbClr val="0000FF"/>
              </a:solidFill>
            </a:endParaRPr>
          </a:p>
          <a:p>
            <a:pPr lvl="1" algn="just">
              <a:lnSpc>
                <a:spcPct val="110000"/>
              </a:lnSpc>
            </a:pPr>
            <a:r>
              <a:rPr lang="zh-TW" altLang="en-US" sz="2200" dirty="0">
                <a:solidFill>
                  <a:srgbClr val="0000FF"/>
                </a:solidFill>
              </a:rPr>
              <a:t>同時於</a:t>
            </a:r>
            <a:r>
              <a:rPr lang="zh-TW" altLang="en-US" sz="2200" b="1" u="sng" dirty="0">
                <a:solidFill>
                  <a:srgbClr val="FF0000"/>
                </a:solidFill>
              </a:rPr>
              <a:t>受領公費期間</a:t>
            </a:r>
            <a:r>
              <a:rPr lang="zh-TW" altLang="en-US" sz="2200" dirty="0">
                <a:solidFill>
                  <a:srgbClr val="0000FF"/>
                </a:solidFill>
              </a:rPr>
              <a:t>需參加</a:t>
            </a:r>
            <a:r>
              <a:rPr lang="zh-TW" altLang="en-US" sz="2200" b="1" dirty="0">
                <a:solidFill>
                  <a:srgbClr val="FF0000"/>
                </a:solidFill>
              </a:rPr>
              <a:t>校內</a:t>
            </a:r>
            <a:r>
              <a:rPr lang="zh-TW" altLang="en-US" sz="2200" dirty="0">
                <a:solidFill>
                  <a:srgbClr val="0000FF"/>
                </a:solidFill>
              </a:rPr>
              <a:t>所辦的</a:t>
            </a:r>
            <a:r>
              <a:rPr lang="zh-TW" altLang="en-US" sz="2200" b="1" dirty="0">
                <a:solidFill>
                  <a:srgbClr val="FF0000"/>
                </a:solidFill>
              </a:rPr>
              <a:t>教案設計或教學演示</a:t>
            </a:r>
            <a:r>
              <a:rPr lang="zh-TW" altLang="en-US" sz="2200" dirty="0">
                <a:solidFill>
                  <a:srgbClr val="0000FF"/>
                </a:solidFill>
              </a:rPr>
              <a:t>檢定。</a:t>
            </a:r>
            <a:r>
              <a:rPr lang="en-US" altLang="zh-TW" sz="2200" dirty="0">
                <a:solidFill>
                  <a:srgbClr val="0000FF"/>
                </a:solidFill>
              </a:rPr>
              <a:t>(</a:t>
            </a:r>
            <a:r>
              <a:rPr lang="zh-TW" altLang="en-US" sz="2200" dirty="0">
                <a:solidFill>
                  <a:srgbClr val="0000FF"/>
                </a:solidFill>
              </a:rPr>
              <a:t>如參加競賽型之教案設計或教學演示，須為</a:t>
            </a:r>
            <a:r>
              <a:rPr lang="zh-TW" altLang="en-US" sz="2200" b="1" dirty="0">
                <a:solidFill>
                  <a:srgbClr val="FF0000"/>
                </a:solidFill>
              </a:rPr>
              <a:t>個人賽</a:t>
            </a:r>
            <a:r>
              <a:rPr lang="zh-TW" altLang="en-US" sz="2200" dirty="0">
                <a:solidFill>
                  <a:srgbClr val="0000FF"/>
                </a:solidFill>
              </a:rPr>
              <a:t>，且成績至少為</a:t>
            </a:r>
            <a:r>
              <a:rPr lang="zh-TW" altLang="en-US" sz="2200" b="1" dirty="0">
                <a:solidFill>
                  <a:srgbClr val="FF0000"/>
                </a:solidFill>
              </a:rPr>
              <a:t>入選</a:t>
            </a:r>
            <a:r>
              <a:rPr lang="en-US" altLang="zh-TW" sz="2200" dirty="0">
                <a:solidFill>
                  <a:srgbClr val="0000FF"/>
                </a:solidFill>
              </a:rPr>
              <a:t>)</a:t>
            </a:r>
          </a:p>
          <a:p>
            <a:pPr marL="342900" lvl="1" indent="0" algn="just">
              <a:lnSpc>
                <a:spcPct val="110000"/>
              </a:lnSpc>
              <a:buNone/>
            </a:pPr>
            <a:r>
              <a:rPr lang="zh-TW" altLang="en-US" sz="2000" b="1" dirty="0">
                <a:solidFill>
                  <a:srgbClr val="FF0000"/>
                </a:solidFill>
              </a:rPr>
              <a:t>★大家可留意師就處課程組</a:t>
            </a:r>
            <a:r>
              <a:rPr lang="en-US" altLang="zh-TW" sz="2000" b="1" dirty="0">
                <a:solidFill>
                  <a:srgbClr val="FF0000"/>
                </a:solidFill>
              </a:rPr>
              <a:t>/</a:t>
            </a:r>
            <a:r>
              <a:rPr lang="zh-TW" altLang="en-US" sz="2000" b="1" dirty="0">
                <a:solidFill>
                  <a:srgbClr val="FF0000"/>
                </a:solidFill>
              </a:rPr>
              <a:t>學生平台</a:t>
            </a:r>
            <a:r>
              <a:rPr lang="en-US" altLang="zh-TW" sz="2000" b="1" dirty="0">
                <a:solidFill>
                  <a:srgbClr val="FF0000"/>
                </a:solidFill>
              </a:rPr>
              <a:t>/</a:t>
            </a:r>
            <a:r>
              <a:rPr lang="zh-TW" altLang="en-US" sz="2000" b="1" dirty="0">
                <a:solidFill>
                  <a:srgbClr val="FF0000"/>
                </a:solidFill>
              </a:rPr>
              <a:t>競賽活動網頁，會不定期辦理教案設 計或教學演示檢定。</a:t>
            </a:r>
            <a:endParaRPr lang="en-US" altLang="zh-TW" sz="2000" b="1" dirty="0">
              <a:solidFill>
                <a:srgbClr val="FF0000"/>
              </a:solidFill>
            </a:endParaRPr>
          </a:p>
          <a:p>
            <a:pPr algn="just">
              <a:lnSpc>
                <a:spcPct val="110000"/>
              </a:lnSpc>
            </a:pPr>
            <a:r>
              <a:rPr lang="zh-TW" altLang="en-US" sz="2200" dirty="0">
                <a:solidFill>
                  <a:srgbClr val="0000FF"/>
                </a:solidFill>
              </a:rPr>
              <a:t>檢核方式：</a:t>
            </a:r>
            <a:endParaRPr lang="en-US" altLang="zh-TW" sz="2200" dirty="0">
              <a:solidFill>
                <a:srgbClr val="0000FF"/>
              </a:solidFill>
            </a:endParaRPr>
          </a:p>
          <a:p>
            <a:pPr lvl="1" algn="just">
              <a:lnSpc>
                <a:spcPct val="110000"/>
              </a:lnSpc>
            </a:pPr>
            <a:r>
              <a:rPr lang="zh-TW" altLang="en-US" sz="2200" b="1" dirty="0">
                <a:solidFill>
                  <a:srgbClr val="FF0000"/>
                </a:solidFill>
              </a:rPr>
              <a:t>教學實習的成績請提供成績單正本</a:t>
            </a:r>
            <a:r>
              <a:rPr lang="zh-TW" altLang="en-US" sz="2200" dirty="0">
                <a:solidFill>
                  <a:srgbClr val="0000FF"/>
                </a:solidFill>
              </a:rPr>
              <a:t>，並用螢光筆畫記進行檢核。</a:t>
            </a:r>
            <a:endParaRPr lang="en-US" altLang="zh-TW" sz="2200" dirty="0">
              <a:solidFill>
                <a:srgbClr val="0000FF"/>
              </a:solidFill>
            </a:endParaRPr>
          </a:p>
          <a:p>
            <a:pPr lvl="1" algn="just">
              <a:lnSpc>
                <a:spcPct val="110000"/>
              </a:lnSpc>
            </a:pPr>
            <a:r>
              <a:rPr lang="zh-TW" altLang="en-US" sz="2200" dirty="0">
                <a:solidFill>
                  <a:srgbClr val="0000FF"/>
                </a:solidFill>
              </a:rPr>
              <a:t>因加科登記科目不需再修教材教法及教學實習，故可拿</a:t>
            </a:r>
            <a:r>
              <a:rPr lang="en-US" altLang="zh-TW" sz="2200" dirty="0">
                <a:solidFill>
                  <a:srgbClr val="FF0000"/>
                </a:solidFill>
              </a:rPr>
              <a:t>10</a:t>
            </a:r>
            <a:r>
              <a:rPr lang="zh-TW" altLang="en-US" sz="2200" dirty="0">
                <a:solidFill>
                  <a:srgbClr val="FF0000"/>
                </a:solidFill>
              </a:rPr>
              <a:t>年內</a:t>
            </a:r>
            <a:r>
              <a:rPr lang="zh-TW" altLang="en-US" sz="2200" dirty="0">
                <a:solidFill>
                  <a:srgbClr val="0000FF"/>
                </a:solidFill>
              </a:rPr>
              <a:t>教學實習課程的成績單抵認。加階段登記則需修教材教法及教學實習。</a:t>
            </a:r>
          </a:p>
          <a:p>
            <a:pPr lvl="1" algn="just">
              <a:lnSpc>
                <a:spcPct val="110000"/>
              </a:lnSpc>
            </a:pPr>
            <a:r>
              <a:rPr lang="zh-TW" altLang="en-US" sz="2200" dirty="0">
                <a:solidFill>
                  <a:srgbClr val="0000FF"/>
                </a:solidFill>
              </a:rPr>
              <a:t>請提供</a:t>
            </a:r>
            <a:r>
              <a:rPr lang="zh-TW" altLang="en-US" sz="2200" b="1" dirty="0">
                <a:solidFill>
                  <a:srgbClr val="FF0000"/>
                </a:solidFill>
              </a:rPr>
              <a:t>教案設計</a:t>
            </a:r>
            <a:r>
              <a:rPr lang="en-US" altLang="zh-TW" sz="2200" b="1" dirty="0">
                <a:solidFill>
                  <a:srgbClr val="FF0000"/>
                </a:solidFill>
              </a:rPr>
              <a:t>/</a:t>
            </a:r>
            <a:r>
              <a:rPr lang="zh-TW" altLang="en-US" sz="2200" b="1" dirty="0">
                <a:solidFill>
                  <a:srgbClr val="FF0000"/>
                </a:solidFill>
              </a:rPr>
              <a:t>教學演示認證表</a:t>
            </a:r>
            <a:r>
              <a:rPr lang="zh-TW" altLang="en-US" sz="2200" dirty="0">
                <a:solidFill>
                  <a:srgbClr val="0000FF"/>
                </a:solidFill>
              </a:rPr>
              <a:t>。主專長已取得教師證者，鼓勵以第二專長進行教案設計或教學演示。</a:t>
            </a:r>
          </a:p>
          <a:p>
            <a:pPr lvl="1">
              <a:lnSpc>
                <a:spcPct val="110000"/>
              </a:lnSpc>
            </a:pPr>
            <a:endParaRPr lang="en-US" altLang="zh-TW" sz="2200" dirty="0">
              <a:solidFill>
                <a:srgbClr val="0000FF"/>
              </a:solidFill>
            </a:endParaRPr>
          </a:p>
          <a:p>
            <a:pPr marL="0" indent="0">
              <a:lnSpc>
                <a:spcPct val="110000"/>
              </a:lnSpc>
              <a:buNone/>
            </a:pPr>
            <a:endParaRPr lang="en-US" altLang="zh-TW" sz="2200" dirty="0"/>
          </a:p>
          <a:p>
            <a:pPr marL="0" indent="0">
              <a:lnSpc>
                <a:spcPct val="110000"/>
              </a:lnSpc>
              <a:buNone/>
            </a:pPr>
            <a:endParaRPr lang="zh-TW" altLang="en-US" sz="2200" dirty="0"/>
          </a:p>
        </p:txBody>
      </p:sp>
      <p:sp>
        <p:nvSpPr>
          <p:cNvPr id="6" name="標題 1">
            <a:extLst>
              <a:ext uri="{FF2B5EF4-FFF2-40B4-BE49-F238E27FC236}">
                <a16:creationId xmlns:a16="http://schemas.microsoft.com/office/drawing/2014/main" id="{F9D74A03-4393-3C97-B5DD-8760F496814F}"/>
              </a:ext>
            </a:extLst>
          </p:cNvPr>
          <p:cNvSpPr>
            <a:spLocks noGrp="1"/>
          </p:cNvSpPr>
          <p:nvPr>
            <p:ph type="title"/>
          </p:nvPr>
        </p:nvSpPr>
        <p:spPr>
          <a:xfrm>
            <a:off x="730250" y="1"/>
            <a:ext cx="7886700" cy="1209964"/>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檢核階段：教學演示</a:t>
            </a:r>
          </a:p>
        </p:txBody>
      </p:sp>
    </p:spTree>
    <p:extLst>
      <p:ext uri="{BB962C8B-B14F-4D97-AF65-F5344CB8AC3E}">
        <p14:creationId xmlns:p14="http://schemas.microsoft.com/office/powerpoint/2010/main" val="155827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23273" y="1126836"/>
            <a:ext cx="8534400" cy="5587999"/>
          </a:xfrm>
        </p:spPr>
        <p:txBody>
          <a:bodyPr>
            <a:normAutofit/>
          </a:bodyPr>
          <a:lstStyle/>
          <a:p>
            <a:r>
              <a:rPr lang="zh-TW" altLang="en-US" sz="2800" b="1" dirty="0">
                <a:solidFill>
                  <a:srgbClr val="FF0000"/>
                </a:solidFill>
              </a:rPr>
              <a:t>畢業前應符合中央、直轄市、縣</a:t>
            </a:r>
            <a:r>
              <a:rPr lang="en-US" altLang="zh-TW" sz="2800" b="1" dirty="0">
                <a:solidFill>
                  <a:srgbClr val="FF0000"/>
                </a:solidFill>
              </a:rPr>
              <a:t>(</a:t>
            </a:r>
            <a:r>
              <a:rPr lang="zh-TW" altLang="en-US" sz="2800" b="1" dirty="0">
                <a:solidFill>
                  <a:srgbClr val="FF0000"/>
                </a:solidFill>
              </a:rPr>
              <a:t>市</a:t>
            </a:r>
            <a:r>
              <a:rPr lang="en-US" altLang="zh-TW" sz="2800" b="1" dirty="0">
                <a:solidFill>
                  <a:srgbClr val="FF0000"/>
                </a:solidFill>
              </a:rPr>
              <a:t>)</a:t>
            </a:r>
            <a:r>
              <a:rPr lang="zh-TW" altLang="en-US" sz="2800" b="1" dirty="0">
                <a:solidFill>
                  <a:srgbClr val="FF0000"/>
                </a:solidFill>
              </a:rPr>
              <a:t>主管機關教育專業知能需求。</a:t>
            </a:r>
            <a:endParaRPr lang="en-US" altLang="zh-TW" sz="2800" b="1" dirty="0">
              <a:solidFill>
                <a:srgbClr val="FF0000"/>
              </a:solidFill>
            </a:endParaRPr>
          </a:p>
          <a:p>
            <a:pPr lvl="1"/>
            <a:r>
              <a:rPr lang="zh-TW" altLang="en-US" sz="2800" dirty="0">
                <a:solidFill>
                  <a:srgbClr val="0000FF"/>
                </a:solidFill>
              </a:rPr>
              <a:t>依各系所規定，及縣市政府主管機關培育條件要求修畢相關學分</a:t>
            </a:r>
            <a:r>
              <a:rPr lang="en-US" altLang="zh-TW" sz="2800" dirty="0">
                <a:solidFill>
                  <a:srgbClr val="0000FF"/>
                </a:solidFill>
              </a:rPr>
              <a:t>(</a:t>
            </a:r>
            <a:r>
              <a:rPr lang="zh-TW" altLang="en-US" sz="2800" dirty="0">
                <a:solidFill>
                  <a:srgbClr val="0000FF"/>
                </a:solidFill>
              </a:rPr>
              <a:t>含加科、加階段、國小加註專長、加註次專長等</a:t>
            </a:r>
            <a:r>
              <a:rPr lang="en-US" altLang="zh-TW" sz="2800" dirty="0">
                <a:solidFill>
                  <a:srgbClr val="0000FF"/>
                </a:solidFill>
              </a:rPr>
              <a:t>)</a:t>
            </a:r>
            <a:r>
              <a:rPr lang="zh-TW" altLang="en-US" sz="2800" dirty="0">
                <a:solidFill>
                  <a:srgbClr val="0000FF"/>
                </a:solidFill>
              </a:rPr>
              <a:t>。</a:t>
            </a:r>
            <a:endParaRPr lang="en-US" altLang="zh-TW" sz="2800" dirty="0">
              <a:solidFill>
                <a:srgbClr val="0000FF"/>
              </a:solidFill>
            </a:endParaRPr>
          </a:p>
          <a:p>
            <a:pPr lvl="1"/>
            <a:endParaRPr lang="zh-TW" altLang="en-US" sz="2800" dirty="0">
              <a:solidFill>
                <a:srgbClr val="0000FF"/>
              </a:solidFill>
            </a:endParaRPr>
          </a:p>
          <a:p>
            <a:pPr lvl="1"/>
            <a:r>
              <a:rPr lang="zh-TW" altLang="en-US" sz="2800" dirty="0">
                <a:solidFill>
                  <a:srgbClr val="0000FF"/>
                </a:solidFill>
              </a:rPr>
              <a:t>國小學科知能評量應於</a:t>
            </a:r>
            <a:r>
              <a:rPr lang="zh-TW" altLang="en-US" sz="2800" b="1" dirty="0">
                <a:solidFill>
                  <a:srgbClr val="FF0000"/>
                </a:solidFill>
              </a:rPr>
              <a:t>畢業時點仍於</a:t>
            </a:r>
            <a:r>
              <a:rPr lang="en-US" altLang="zh-TW" sz="2800" b="1" dirty="0">
                <a:solidFill>
                  <a:srgbClr val="FF0000"/>
                </a:solidFill>
              </a:rPr>
              <a:t>3</a:t>
            </a:r>
            <a:r>
              <a:rPr lang="zh-TW" altLang="en-US" sz="2800" b="1" dirty="0">
                <a:solidFill>
                  <a:srgbClr val="FF0000"/>
                </a:solidFill>
              </a:rPr>
              <a:t>年有效期限內</a:t>
            </a:r>
            <a:r>
              <a:rPr lang="zh-TW" altLang="en-US" sz="2800" dirty="0">
                <a:solidFill>
                  <a:srgbClr val="0000FF"/>
                </a:solidFill>
              </a:rPr>
              <a:t>，方得採計。</a:t>
            </a:r>
            <a:endParaRPr lang="en-US" altLang="zh-TW" sz="2800" dirty="0">
              <a:solidFill>
                <a:srgbClr val="0000FF"/>
              </a:solidFill>
            </a:endParaRPr>
          </a:p>
          <a:p>
            <a:pPr lvl="1"/>
            <a:endParaRPr lang="zh-TW" altLang="en-US" sz="2800" dirty="0">
              <a:solidFill>
                <a:srgbClr val="0000FF"/>
              </a:solidFill>
            </a:endParaRPr>
          </a:p>
          <a:p>
            <a:pPr lvl="1"/>
            <a:r>
              <a:rPr lang="zh-TW" altLang="en-US" sz="2800" dirty="0">
                <a:solidFill>
                  <a:srgbClr val="0000FF"/>
                </a:solidFill>
              </a:rPr>
              <a:t>修課衝堂問題請先</a:t>
            </a:r>
            <a:r>
              <a:rPr lang="zh-TW" altLang="en-US" sz="2800" b="1" dirty="0">
                <a:solidFill>
                  <a:srgbClr val="FF0000"/>
                </a:solidFill>
              </a:rPr>
              <a:t>協調系上調整開課時間或尋找校外修課</a:t>
            </a:r>
            <a:r>
              <a:rPr lang="en-US" altLang="zh-TW" sz="2800" dirty="0">
                <a:solidFill>
                  <a:srgbClr val="0000FF"/>
                </a:solidFill>
              </a:rPr>
              <a:t>(</a:t>
            </a:r>
            <a:r>
              <a:rPr lang="zh-TW" altLang="en-US" sz="2800" dirty="0">
                <a:solidFill>
                  <a:srgbClr val="0000FF"/>
                </a:solidFill>
              </a:rPr>
              <a:t>校外修課前，請先確認該課程為本校可認列之教育專業或專門科目</a:t>
            </a:r>
            <a:r>
              <a:rPr lang="en-US" altLang="zh-TW" sz="2800" dirty="0">
                <a:solidFill>
                  <a:srgbClr val="0000FF"/>
                </a:solidFill>
              </a:rPr>
              <a:t>)</a:t>
            </a:r>
            <a:r>
              <a:rPr lang="zh-TW" altLang="en-US" sz="2800" dirty="0">
                <a:solidFill>
                  <a:srgbClr val="0000FF"/>
                </a:solidFill>
              </a:rPr>
              <a:t>。如仍有困難，請</a:t>
            </a:r>
            <a:r>
              <a:rPr lang="zh-TW" altLang="en-US" sz="2800" b="1" dirty="0">
                <a:solidFill>
                  <a:srgbClr val="FF0000"/>
                </a:solidFill>
              </a:rPr>
              <a:t>檢附學生報告書提請專案開課</a:t>
            </a:r>
            <a:r>
              <a:rPr lang="zh-TW" altLang="en-US" sz="2800" dirty="0">
                <a:solidFill>
                  <a:srgbClr val="0000FF"/>
                </a:solidFill>
              </a:rPr>
              <a:t>。</a:t>
            </a:r>
            <a:endParaRPr lang="en-US" altLang="zh-TW" sz="2800" dirty="0">
              <a:solidFill>
                <a:srgbClr val="0000FF"/>
              </a:solidFill>
            </a:endParaRPr>
          </a:p>
          <a:p>
            <a:pPr marL="342900" lvl="1" indent="0">
              <a:buNone/>
            </a:pPr>
            <a:endParaRPr lang="en-US" altLang="zh-TW" sz="2400" dirty="0"/>
          </a:p>
        </p:txBody>
      </p:sp>
      <p:sp>
        <p:nvSpPr>
          <p:cNvPr id="5" name="標題 1">
            <a:extLst>
              <a:ext uri="{FF2B5EF4-FFF2-40B4-BE49-F238E27FC236}">
                <a16:creationId xmlns:a16="http://schemas.microsoft.com/office/drawing/2014/main" id="{F9D74A03-4393-3C97-B5DD-8760F496814F}"/>
              </a:ext>
            </a:extLst>
          </p:cNvPr>
          <p:cNvSpPr>
            <a:spLocks noGrp="1"/>
          </p:cNvSpPr>
          <p:nvPr>
            <p:ph type="title"/>
          </p:nvPr>
        </p:nvSpPr>
        <p:spPr>
          <a:xfrm>
            <a:off x="628650" y="1"/>
            <a:ext cx="7886700" cy="1126836"/>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檢核階段：其他</a:t>
            </a:r>
          </a:p>
        </p:txBody>
      </p:sp>
    </p:spTree>
    <p:extLst>
      <p:ext uri="{BB962C8B-B14F-4D97-AF65-F5344CB8AC3E}">
        <p14:creationId xmlns:p14="http://schemas.microsoft.com/office/powerpoint/2010/main" val="403634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4036" y="1182255"/>
            <a:ext cx="8515928" cy="5541818"/>
          </a:xfrm>
        </p:spPr>
        <p:txBody>
          <a:bodyPr/>
          <a:lstStyle/>
          <a:p>
            <a:r>
              <a:rPr lang="zh-TW" altLang="en-US" sz="2800" b="1" dirty="0">
                <a:solidFill>
                  <a:srgbClr val="FF0000"/>
                </a:solidFill>
              </a:rPr>
              <a:t>公費生須修習教學原理、補救教學、適性教學至少</a:t>
            </a:r>
            <a:r>
              <a:rPr lang="en-US" altLang="zh-TW" sz="2800" b="1" dirty="0">
                <a:solidFill>
                  <a:srgbClr val="FF0000"/>
                </a:solidFill>
              </a:rPr>
              <a:t>4</a:t>
            </a:r>
            <a:r>
              <a:rPr lang="zh-TW" altLang="en-US" sz="2800" b="1" dirty="0">
                <a:solidFill>
                  <a:srgbClr val="FF0000"/>
                </a:solidFill>
              </a:rPr>
              <a:t>學分。</a:t>
            </a:r>
            <a:endParaRPr lang="en-US" altLang="zh-TW" sz="2800" b="1" dirty="0">
              <a:solidFill>
                <a:srgbClr val="FF0000"/>
              </a:solidFill>
            </a:endParaRPr>
          </a:p>
          <a:p>
            <a:pPr lvl="1"/>
            <a:r>
              <a:rPr lang="zh-TW" altLang="en-US" sz="2800" dirty="0">
                <a:solidFill>
                  <a:srgbClr val="0000FF"/>
                </a:solidFill>
              </a:rPr>
              <a:t>請提供成績單正本，並用螢光筆畫記進行檢核。</a:t>
            </a:r>
          </a:p>
          <a:p>
            <a:pPr lvl="1"/>
            <a:r>
              <a:rPr lang="zh-TW" altLang="en-US" sz="2800" dirty="0">
                <a:solidFill>
                  <a:srgbClr val="0000FF"/>
                </a:solidFill>
              </a:rPr>
              <a:t>可拿</a:t>
            </a:r>
            <a:r>
              <a:rPr lang="en-US" altLang="zh-TW" sz="2800" dirty="0">
                <a:solidFill>
                  <a:srgbClr val="0000FF"/>
                </a:solidFill>
              </a:rPr>
              <a:t>10</a:t>
            </a:r>
            <a:r>
              <a:rPr lang="zh-TW" altLang="en-US" sz="2800" dirty="0">
                <a:solidFill>
                  <a:srgbClr val="0000FF"/>
                </a:solidFill>
              </a:rPr>
              <a:t>年內修過的成績抵認，超過</a:t>
            </a:r>
            <a:r>
              <a:rPr lang="en-US" altLang="zh-TW" sz="2800" dirty="0">
                <a:solidFill>
                  <a:srgbClr val="0000FF"/>
                </a:solidFill>
              </a:rPr>
              <a:t>10</a:t>
            </a:r>
            <a:r>
              <a:rPr lang="zh-TW" altLang="en-US" sz="2800" dirty="0">
                <a:solidFill>
                  <a:srgbClr val="0000FF"/>
                </a:solidFill>
              </a:rPr>
              <a:t>年則需重修。如相關研習滿</a:t>
            </a:r>
            <a:r>
              <a:rPr lang="en-US" altLang="zh-TW" sz="2800" dirty="0">
                <a:solidFill>
                  <a:srgbClr val="0000FF"/>
                </a:solidFill>
              </a:rPr>
              <a:t>36</a:t>
            </a:r>
            <a:r>
              <a:rPr lang="zh-TW" altLang="en-US" sz="2800" dirty="0">
                <a:solidFill>
                  <a:srgbClr val="0000FF"/>
                </a:solidFill>
              </a:rPr>
              <a:t>小時亦可作為抵認。</a:t>
            </a:r>
          </a:p>
          <a:p>
            <a:pPr lvl="1"/>
            <a:endParaRPr lang="en-US" altLang="zh-TW" sz="2800" dirty="0"/>
          </a:p>
          <a:p>
            <a:r>
              <a:rPr lang="zh-TW" altLang="en-US" sz="2800" b="1" dirty="0">
                <a:solidFill>
                  <a:srgbClr val="FF0000"/>
                </a:solidFill>
              </a:rPr>
              <a:t>公費生每學期須與輔導教師晤談一次。</a:t>
            </a:r>
            <a:endParaRPr lang="en-US" altLang="zh-TW" sz="2800" b="1" dirty="0">
              <a:solidFill>
                <a:srgbClr val="FF0000"/>
              </a:solidFill>
            </a:endParaRPr>
          </a:p>
          <a:p>
            <a:pPr lvl="1"/>
            <a:r>
              <a:rPr lang="zh-TW" altLang="en-US" sz="2800" dirty="0">
                <a:solidFill>
                  <a:srgbClr val="0000FF"/>
                </a:solidFill>
              </a:rPr>
              <a:t>每學期繳交公費生輔導報告書。</a:t>
            </a:r>
          </a:p>
          <a:p>
            <a:endParaRPr lang="zh-TW" altLang="en-US" dirty="0"/>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檢核階段：其他</a:t>
            </a:r>
          </a:p>
        </p:txBody>
      </p:sp>
    </p:spTree>
    <p:extLst>
      <p:ext uri="{BB962C8B-B14F-4D97-AF65-F5344CB8AC3E}">
        <p14:creationId xmlns:p14="http://schemas.microsoft.com/office/powerpoint/2010/main" val="47475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3" t="7188" r="1661" b="6666"/>
          <a:stretch/>
        </p:blipFill>
        <p:spPr bwMode="auto">
          <a:xfrm>
            <a:off x="1850342" y="-350"/>
            <a:ext cx="5443315" cy="685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5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B70EB8-966C-91F3-955C-4D1721490E35}"/>
              </a:ext>
            </a:extLst>
          </p:cNvPr>
          <p:cNvSpPr>
            <a:spLocks noGrp="1"/>
          </p:cNvSpPr>
          <p:nvPr>
            <p:ph type="title"/>
          </p:nvPr>
        </p:nvSpPr>
        <p:spPr>
          <a:xfrm>
            <a:off x="628650" y="1"/>
            <a:ext cx="7886700" cy="868218"/>
          </a:xfrm>
        </p:spPr>
        <p:txBody>
          <a:bodyPr/>
          <a:lstStyle/>
          <a:p>
            <a:r>
              <a:rPr lang="zh-TW" altLang="en-US" dirty="0"/>
              <a:t>公費生相關法規</a:t>
            </a:r>
          </a:p>
        </p:txBody>
      </p:sp>
      <p:sp>
        <p:nvSpPr>
          <p:cNvPr id="3" name="內容版面配置區 2">
            <a:extLst>
              <a:ext uri="{FF2B5EF4-FFF2-40B4-BE49-F238E27FC236}">
                <a16:creationId xmlns:a16="http://schemas.microsoft.com/office/drawing/2014/main" id="{EE8C4A5E-8EFF-5A3E-C616-034524E7B08B}"/>
              </a:ext>
            </a:extLst>
          </p:cNvPr>
          <p:cNvSpPr>
            <a:spLocks noGrp="1"/>
          </p:cNvSpPr>
          <p:nvPr>
            <p:ph idx="1"/>
          </p:nvPr>
        </p:nvSpPr>
        <p:spPr>
          <a:xfrm>
            <a:off x="350983" y="868219"/>
            <a:ext cx="8460508" cy="5865090"/>
          </a:xfrm>
        </p:spPr>
        <p:txBody>
          <a:bodyPr>
            <a:noAutofit/>
          </a:bodyPr>
          <a:lstStyle/>
          <a:p>
            <a:r>
              <a:rPr lang="zh-TW" altLang="en-US" sz="2800" u="sng" dirty="0">
                <a:solidFill>
                  <a:srgbClr val="FF0000"/>
                </a:solidFill>
              </a:rPr>
              <a:t>教育部相關法規</a:t>
            </a:r>
            <a:endParaRPr lang="en-US" altLang="zh-TW" sz="2800" u="sng" dirty="0">
              <a:solidFill>
                <a:srgbClr val="FF0000"/>
              </a:solidFill>
            </a:endParaRPr>
          </a:p>
          <a:p>
            <a:pPr lvl="1"/>
            <a:r>
              <a:rPr lang="zh-TW" altLang="en-US" sz="2800" dirty="0">
                <a:solidFill>
                  <a:srgbClr val="0000FF"/>
                </a:solidFill>
              </a:rPr>
              <a:t>師資培育法 </a:t>
            </a:r>
            <a:endParaRPr lang="en-US" altLang="zh-TW" sz="2800" dirty="0">
              <a:solidFill>
                <a:srgbClr val="0000FF"/>
              </a:solidFill>
            </a:endParaRPr>
          </a:p>
          <a:p>
            <a:pPr lvl="1"/>
            <a:r>
              <a:rPr lang="zh-TW" altLang="en-US" sz="2800" dirty="0">
                <a:solidFill>
                  <a:srgbClr val="0000FF"/>
                </a:solidFill>
              </a:rPr>
              <a:t>師資培育公費助學金及分發服務辦法</a:t>
            </a:r>
            <a:endParaRPr lang="en-US" altLang="zh-TW" sz="2800" dirty="0">
              <a:solidFill>
                <a:srgbClr val="0000FF"/>
              </a:solidFill>
            </a:endParaRPr>
          </a:p>
          <a:p>
            <a:pPr lvl="1"/>
            <a:r>
              <a:rPr lang="zh-TW" altLang="en-US" sz="2800" dirty="0">
                <a:solidFill>
                  <a:srgbClr val="0000FF"/>
                </a:solidFill>
              </a:rPr>
              <a:t>師資培育機構公費生償還公費實施要點 </a:t>
            </a:r>
            <a:endParaRPr lang="en-US" altLang="zh-TW" sz="2800" dirty="0">
              <a:solidFill>
                <a:srgbClr val="0000FF"/>
              </a:solidFill>
            </a:endParaRPr>
          </a:p>
          <a:p>
            <a:pPr marL="342900" lvl="1" indent="0">
              <a:buNone/>
            </a:pPr>
            <a:endParaRPr lang="en-US" altLang="zh-TW" sz="2800" dirty="0">
              <a:solidFill>
                <a:srgbClr val="0000FF"/>
              </a:solidFill>
            </a:endParaRPr>
          </a:p>
          <a:p>
            <a:r>
              <a:rPr lang="zh-TW" altLang="en-US" sz="2800" u="sng" dirty="0">
                <a:solidFill>
                  <a:srgbClr val="FF0000"/>
                </a:solidFill>
              </a:rPr>
              <a:t>校內公費生相關法規</a:t>
            </a:r>
            <a:endParaRPr lang="en-US" altLang="zh-TW" sz="2800" u="sng" dirty="0">
              <a:solidFill>
                <a:srgbClr val="FF0000"/>
              </a:solidFill>
            </a:endParaRPr>
          </a:p>
          <a:p>
            <a:pPr lvl="1"/>
            <a:r>
              <a:rPr lang="zh-TW" altLang="en-US" sz="2800" dirty="0">
                <a:solidFill>
                  <a:srgbClr val="0000FF"/>
                </a:solidFill>
              </a:rPr>
              <a:t>國立高雄師範大學公費生甄選及輔導要點</a:t>
            </a:r>
            <a:endParaRPr lang="en-US" altLang="zh-TW" sz="2800" dirty="0">
              <a:solidFill>
                <a:srgbClr val="0000FF"/>
              </a:solidFill>
            </a:endParaRPr>
          </a:p>
          <a:p>
            <a:pPr lvl="1"/>
            <a:r>
              <a:rPr lang="zh-TW" altLang="en-US" sz="2800" dirty="0">
                <a:solidFill>
                  <a:srgbClr val="0000FF"/>
                </a:solidFill>
              </a:rPr>
              <a:t>國立高雄師範大學教育實習辦法</a:t>
            </a:r>
            <a:endParaRPr lang="en-US" altLang="zh-TW" sz="2800" dirty="0">
              <a:solidFill>
                <a:srgbClr val="0000FF"/>
              </a:solidFill>
            </a:endParaRPr>
          </a:p>
          <a:p>
            <a:pPr lvl="1"/>
            <a:r>
              <a:rPr lang="zh-TW" altLang="en-US" sz="2800" dirty="0">
                <a:solidFill>
                  <a:srgbClr val="0000FF"/>
                </a:solidFill>
              </a:rPr>
              <a:t>國立高雄師範大學公費生償還公費實施要點 </a:t>
            </a:r>
            <a:endParaRPr lang="en-US" altLang="zh-TW" sz="2800" dirty="0">
              <a:solidFill>
                <a:srgbClr val="0000FF"/>
              </a:solidFill>
            </a:endParaRPr>
          </a:p>
          <a:p>
            <a:pPr marL="342900" lvl="1" indent="0">
              <a:buNone/>
            </a:pPr>
            <a:endParaRPr lang="zh-TW" altLang="en-US" sz="2400" dirty="0"/>
          </a:p>
          <a:p>
            <a:pPr lvl="1"/>
            <a:endParaRPr lang="en-US" altLang="zh-TW" sz="2400" dirty="0"/>
          </a:p>
          <a:p>
            <a:endParaRPr lang="zh-TW" altLang="en-US" sz="2400" dirty="0"/>
          </a:p>
        </p:txBody>
      </p:sp>
    </p:spTree>
    <p:extLst>
      <p:ext uri="{BB962C8B-B14F-4D97-AF65-F5344CB8AC3E}">
        <p14:creationId xmlns:p14="http://schemas.microsoft.com/office/powerpoint/2010/main" val="1170619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1745" y="1343818"/>
            <a:ext cx="8589819" cy="5352546"/>
          </a:xfrm>
        </p:spPr>
        <p:txBody>
          <a:bodyPr>
            <a:normAutofit/>
          </a:bodyPr>
          <a:lstStyle/>
          <a:p>
            <a:r>
              <a:rPr lang="zh-TW" altLang="en-US" sz="2800" b="1" dirty="0">
                <a:solidFill>
                  <a:srgbClr val="FF0000"/>
                </a:solidFill>
              </a:rPr>
              <a:t>第一張教師證原則上為主專長之階段</a:t>
            </a:r>
            <a:r>
              <a:rPr lang="en-US" altLang="zh-TW" sz="2800" b="1" dirty="0">
                <a:solidFill>
                  <a:srgbClr val="FF0000"/>
                </a:solidFill>
              </a:rPr>
              <a:t>/</a:t>
            </a:r>
            <a:r>
              <a:rPr lang="zh-TW" altLang="en-US" sz="2800" b="1" dirty="0">
                <a:solidFill>
                  <a:srgbClr val="FF0000"/>
                </a:solidFill>
              </a:rPr>
              <a:t>科目</a:t>
            </a:r>
          </a:p>
          <a:p>
            <a:r>
              <a:rPr lang="zh-TW" altLang="en-US" sz="2800" dirty="0">
                <a:solidFill>
                  <a:srgbClr val="0000FF"/>
                </a:solidFill>
              </a:rPr>
              <a:t>依培育條件完成加科、加階段、加註次專長、國小加註專長等</a:t>
            </a:r>
            <a:endParaRPr lang="en-US" altLang="zh-TW" sz="2800" dirty="0">
              <a:solidFill>
                <a:srgbClr val="0000FF"/>
              </a:solidFill>
            </a:endParaRPr>
          </a:p>
          <a:p>
            <a:r>
              <a:rPr lang="zh-TW" altLang="en-US" sz="2800" dirty="0">
                <a:solidFill>
                  <a:srgbClr val="0000FF"/>
                </a:solidFill>
              </a:rPr>
              <a:t>辦理單位：師就處課程組、檢定與實習組</a:t>
            </a:r>
            <a:endParaRPr lang="en-US" altLang="zh-TW" sz="2800" dirty="0">
              <a:solidFill>
                <a:srgbClr val="0000FF"/>
              </a:solidFill>
            </a:endParaRPr>
          </a:p>
          <a:p>
            <a:r>
              <a:rPr lang="zh-TW" altLang="en-US" sz="2800" dirty="0">
                <a:solidFill>
                  <a:srgbClr val="0000FF"/>
                </a:solidFill>
              </a:rPr>
              <a:t>修畢師資職前教育證明書、學分審查認證請洽</a:t>
            </a:r>
            <a:r>
              <a:rPr lang="zh-TW" altLang="en-US" sz="2800" b="1" dirty="0">
                <a:solidFill>
                  <a:srgbClr val="FF0000"/>
                </a:solidFill>
              </a:rPr>
              <a:t>課程組</a:t>
            </a:r>
            <a:endParaRPr lang="en-US" altLang="zh-TW" sz="2800" b="1" dirty="0">
              <a:solidFill>
                <a:srgbClr val="FF0000"/>
              </a:solidFill>
            </a:endParaRPr>
          </a:p>
          <a:p>
            <a:pPr marL="0" indent="0">
              <a:buNone/>
            </a:pPr>
            <a:r>
              <a:rPr lang="en-US" altLang="zh-TW" sz="2800" b="1" dirty="0">
                <a:solidFill>
                  <a:srgbClr val="FF0000"/>
                </a:solidFill>
              </a:rPr>
              <a:t>(</a:t>
            </a:r>
            <a:r>
              <a:rPr lang="zh-TW" altLang="en-US" sz="2800" b="1" dirty="0">
                <a:solidFill>
                  <a:srgbClr val="FF0000"/>
                </a:solidFill>
              </a:rPr>
              <a:t>請於每學期末先作部分認證，以加速後續辦理</a:t>
            </a:r>
            <a:r>
              <a:rPr lang="en-US" altLang="zh-TW" sz="2800" b="1" dirty="0">
                <a:solidFill>
                  <a:srgbClr val="FF0000"/>
                </a:solidFill>
              </a:rPr>
              <a:t>)</a:t>
            </a:r>
          </a:p>
          <a:p>
            <a:r>
              <a:rPr lang="zh-TW" altLang="en-US" sz="2800" dirty="0">
                <a:solidFill>
                  <a:srgbClr val="0000FF"/>
                </a:solidFill>
              </a:rPr>
              <a:t>教師證、加科、加註、加階段申請請洽</a:t>
            </a:r>
            <a:r>
              <a:rPr lang="zh-TW" altLang="en-US" sz="2800" b="1" dirty="0">
                <a:solidFill>
                  <a:srgbClr val="FF0000"/>
                </a:solidFill>
              </a:rPr>
              <a:t>檢定與實習組</a:t>
            </a:r>
            <a:endParaRPr lang="en-US" altLang="zh-TW" sz="2800" b="1" dirty="0">
              <a:solidFill>
                <a:srgbClr val="FF0000"/>
              </a:solidFill>
            </a:endParaRPr>
          </a:p>
          <a:p>
            <a:pPr marL="0" indent="0">
              <a:buNone/>
            </a:pPr>
            <a:r>
              <a:rPr lang="en-US" altLang="zh-TW" sz="2800" b="1" dirty="0">
                <a:solidFill>
                  <a:srgbClr val="FF0000"/>
                </a:solidFill>
              </a:rPr>
              <a:t>(</a:t>
            </a:r>
            <a:r>
              <a:rPr lang="zh-TW" altLang="en-US" sz="2800" b="1" dirty="0">
                <a:solidFill>
                  <a:srgbClr val="FF0000"/>
                </a:solidFill>
              </a:rPr>
              <a:t>請於實習結束申請第一張教師證，並於取得第一張教師證後盡快申請加科、加註或加階段等</a:t>
            </a:r>
            <a:r>
              <a:rPr lang="en-US" altLang="zh-TW" sz="2800" b="1" dirty="0">
                <a:solidFill>
                  <a:srgbClr val="FF0000"/>
                </a:solidFill>
              </a:rPr>
              <a:t>)</a:t>
            </a:r>
          </a:p>
          <a:p>
            <a:pPr marL="0" indent="0">
              <a:buNone/>
            </a:pPr>
            <a:endParaRPr lang="en-US" altLang="zh-TW" sz="2400" b="1" dirty="0">
              <a:solidFill>
                <a:srgbClr val="C00000"/>
              </a:solidFill>
            </a:endParaRPr>
          </a:p>
          <a:p>
            <a:pPr marL="0" indent="0">
              <a:buNone/>
            </a:pPr>
            <a:endParaRPr lang="zh-TW" altLang="en-US" sz="2400" dirty="0"/>
          </a:p>
          <a:p>
            <a:endParaRPr lang="zh-TW" altLang="en-US" sz="2400" dirty="0"/>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18255"/>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教師證取得</a:t>
            </a:r>
          </a:p>
        </p:txBody>
      </p:sp>
    </p:spTree>
    <p:extLst>
      <p:ext uri="{BB962C8B-B14F-4D97-AF65-F5344CB8AC3E}">
        <p14:creationId xmlns:p14="http://schemas.microsoft.com/office/powerpoint/2010/main" val="188390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2509" y="1136073"/>
            <a:ext cx="8478982" cy="5569527"/>
          </a:xfrm>
        </p:spPr>
        <p:txBody>
          <a:bodyPr>
            <a:normAutofit fontScale="92500" lnSpcReduction="10000"/>
          </a:bodyPr>
          <a:lstStyle/>
          <a:p>
            <a:pPr algn="just"/>
            <a:r>
              <a:rPr lang="zh-TW" altLang="en-US" sz="2800" dirty="0">
                <a:solidFill>
                  <a:srgbClr val="0000FF"/>
                </a:solidFill>
              </a:rPr>
              <a:t>約於</a:t>
            </a:r>
            <a:r>
              <a:rPr lang="zh-TW" altLang="en-US" sz="2800" b="1" dirty="0">
                <a:solidFill>
                  <a:srgbClr val="FF0000"/>
                </a:solidFill>
              </a:rPr>
              <a:t>每年</a:t>
            </a:r>
            <a:r>
              <a:rPr lang="en-US" altLang="zh-TW" sz="2800" b="1" dirty="0">
                <a:solidFill>
                  <a:srgbClr val="FF0000"/>
                </a:solidFill>
              </a:rPr>
              <a:t>2</a:t>
            </a:r>
            <a:r>
              <a:rPr lang="zh-TW" altLang="en-US" sz="2800" b="1" dirty="0">
                <a:solidFill>
                  <a:srgbClr val="FF0000"/>
                </a:solidFill>
              </a:rPr>
              <a:t>至</a:t>
            </a:r>
            <a:r>
              <a:rPr lang="en-US" altLang="zh-TW" sz="2800" b="1" dirty="0">
                <a:solidFill>
                  <a:srgbClr val="FF0000"/>
                </a:solidFill>
              </a:rPr>
              <a:t>3</a:t>
            </a:r>
            <a:r>
              <a:rPr lang="zh-TW" altLang="en-US" sz="2800" b="1" dirty="0">
                <a:solidFill>
                  <a:srgbClr val="FF0000"/>
                </a:solidFill>
              </a:rPr>
              <a:t>月</a:t>
            </a:r>
            <a:r>
              <a:rPr lang="zh-TW" altLang="en-US" sz="2800" dirty="0">
                <a:solidFill>
                  <a:srgbClr val="0000FF"/>
                </a:solidFill>
              </a:rPr>
              <a:t>填報志願卡，計算</a:t>
            </a:r>
            <a:r>
              <a:rPr lang="en-US" altLang="zh-TW" sz="2800" dirty="0">
                <a:solidFill>
                  <a:srgbClr val="0000FF"/>
                </a:solidFill>
              </a:rPr>
              <a:t>T</a:t>
            </a:r>
            <a:r>
              <a:rPr lang="zh-TW" altLang="en-US" sz="2800" dirty="0">
                <a:solidFill>
                  <a:srgbClr val="0000FF"/>
                </a:solidFill>
              </a:rPr>
              <a:t>分數。</a:t>
            </a:r>
          </a:p>
          <a:p>
            <a:pPr algn="just"/>
            <a:r>
              <a:rPr lang="zh-TW" altLang="en-US" sz="2800" dirty="0">
                <a:solidFill>
                  <a:srgbClr val="0000FF"/>
                </a:solidFill>
              </a:rPr>
              <a:t>於</a:t>
            </a:r>
            <a:r>
              <a:rPr lang="en-US" altLang="zh-TW" sz="2800" dirty="0">
                <a:solidFill>
                  <a:srgbClr val="0000FF"/>
                </a:solidFill>
              </a:rPr>
              <a:t>5</a:t>
            </a:r>
            <a:r>
              <a:rPr lang="zh-TW" altLang="en-US" sz="2800" dirty="0">
                <a:solidFill>
                  <a:srgbClr val="0000FF"/>
                </a:solidFill>
              </a:rPr>
              <a:t>月底前取得教師證，且完成所有培育條件者，將統一造冊先進行第一階段分發，否則逐一發函進行個案分發。</a:t>
            </a:r>
          </a:p>
          <a:p>
            <a:pPr algn="just"/>
            <a:r>
              <a:rPr lang="zh-TW" altLang="en-US" sz="2800" dirty="0">
                <a:solidFill>
                  <a:srgbClr val="0000FF"/>
                </a:solidFill>
              </a:rPr>
              <a:t>分發後</a:t>
            </a:r>
            <a:r>
              <a:rPr lang="zh-TW" altLang="en-US" sz="2800" b="1" dirty="0">
                <a:solidFill>
                  <a:srgbClr val="FF0000"/>
                </a:solidFill>
              </a:rPr>
              <a:t>統一於</a:t>
            </a:r>
            <a:r>
              <a:rPr lang="en-US" altLang="zh-TW" sz="2800" b="1" dirty="0">
                <a:solidFill>
                  <a:srgbClr val="FF0000"/>
                </a:solidFill>
              </a:rPr>
              <a:t>8/1</a:t>
            </a:r>
            <a:r>
              <a:rPr lang="zh-TW" altLang="en-US" sz="2800" b="1" dirty="0">
                <a:solidFill>
                  <a:srgbClr val="FF0000"/>
                </a:solidFill>
              </a:rPr>
              <a:t>至分發學校進行報到</a:t>
            </a:r>
            <a:r>
              <a:rPr lang="zh-TW" altLang="en-US" sz="2800" dirty="0">
                <a:solidFill>
                  <a:srgbClr val="0000FF"/>
                </a:solidFill>
              </a:rPr>
              <a:t>，如正在服兵役，務必確認</a:t>
            </a:r>
            <a:r>
              <a:rPr lang="en-US" altLang="zh-TW" sz="2800" dirty="0">
                <a:solidFill>
                  <a:srgbClr val="0000FF"/>
                </a:solidFill>
              </a:rPr>
              <a:t>8/1</a:t>
            </a:r>
            <a:r>
              <a:rPr lang="zh-TW" altLang="en-US" sz="2800" dirty="0">
                <a:solidFill>
                  <a:srgbClr val="0000FF"/>
                </a:solidFill>
              </a:rPr>
              <a:t>當天是否可請假報到，如不可請假，將協助行文辦理延後報到。</a:t>
            </a:r>
            <a:endParaRPr lang="en-US" altLang="zh-TW" sz="2800" dirty="0">
              <a:solidFill>
                <a:srgbClr val="0000FF"/>
              </a:solidFill>
            </a:endParaRPr>
          </a:p>
          <a:p>
            <a:pPr algn="just"/>
            <a:r>
              <a:rPr lang="zh-TW" altLang="en-US" sz="2800" dirty="0">
                <a:solidFill>
                  <a:srgbClr val="0000FF"/>
                </a:solidFill>
              </a:rPr>
              <a:t>分發後之權益：</a:t>
            </a:r>
            <a:endParaRPr lang="en-US" altLang="zh-TW" sz="2800" dirty="0">
              <a:solidFill>
                <a:srgbClr val="0000FF"/>
              </a:solidFill>
            </a:endParaRPr>
          </a:p>
          <a:p>
            <a:pPr algn="just"/>
            <a:r>
              <a:rPr lang="zh-TW" altLang="en-US" sz="2800" dirty="0">
                <a:solidFill>
                  <a:srgbClr val="0000FF"/>
                </a:solidFill>
              </a:rPr>
              <a:t>公費生應於分發學校連續服務，其最低服務年限</a:t>
            </a:r>
            <a:r>
              <a:rPr lang="zh-TW" altLang="en-US" sz="2800" b="1" dirty="0">
                <a:solidFill>
                  <a:srgbClr val="FF0000"/>
                </a:solidFill>
              </a:rPr>
              <a:t>不得少於</a:t>
            </a:r>
            <a:r>
              <a:rPr lang="en-US" altLang="zh-TW" sz="2800" b="1" dirty="0">
                <a:solidFill>
                  <a:srgbClr val="FF0000"/>
                </a:solidFill>
              </a:rPr>
              <a:t>6</a:t>
            </a:r>
            <a:r>
              <a:rPr lang="zh-TW" altLang="en-US" sz="2800" b="1" dirty="0">
                <a:solidFill>
                  <a:srgbClr val="FF0000"/>
                </a:solidFill>
              </a:rPr>
              <a:t>年</a:t>
            </a:r>
            <a:r>
              <a:rPr lang="zh-TW" altLang="en-US" sz="2800" dirty="0">
                <a:solidFill>
                  <a:srgbClr val="0000FF"/>
                </a:solidFill>
              </a:rPr>
              <a:t>。</a:t>
            </a:r>
          </a:p>
          <a:p>
            <a:pPr algn="just"/>
            <a:r>
              <a:rPr lang="en-US" altLang="zh-TW" sz="2800" dirty="0">
                <a:solidFill>
                  <a:srgbClr val="0000FF"/>
                </a:solidFill>
              </a:rPr>
              <a:t>113</a:t>
            </a:r>
            <a:r>
              <a:rPr lang="zh-TW" altLang="en-US" sz="2800" dirty="0">
                <a:solidFill>
                  <a:srgbClr val="0000FF"/>
                </a:solidFill>
              </a:rPr>
              <a:t>學年度前成為公費生者，</a:t>
            </a:r>
            <a:r>
              <a:rPr lang="zh-TW" altLang="en-US" sz="2800" b="1" dirty="0">
                <a:solidFill>
                  <a:srgbClr val="FF0000"/>
                </a:solidFill>
              </a:rPr>
              <a:t>義務服務期間之前</a:t>
            </a:r>
            <a:r>
              <a:rPr lang="en-US" altLang="zh-TW" sz="2800" b="1" dirty="0">
                <a:solidFill>
                  <a:srgbClr val="FF0000"/>
                </a:solidFill>
              </a:rPr>
              <a:t>4</a:t>
            </a:r>
            <a:r>
              <a:rPr lang="zh-TW" altLang="en-US" sz="2800" b="1" dirty="0">
                <a:solidFill>
                  <a:srgbClr val="FF0000"/>
                </a:solidFill>
              </a:rPr>
              <a:t>年</a:t>
            </a:r>
            <a:r>
              <a:rPr lang="zh-TW" altLang="en-US" sz="2800" dirty="0">
                <a:solidFill>
                  <a:srgbClr val="0000FF"/>
                </a:solidFill>
              </a:rPr>
              <a:t>不得於學期間申請辦公時間授予學位之進修</a:t>
            </a:r>
            <a:endParaRPr lang="en-US" altLang="zh-TW" sz="2800" dirty="0">
              <a:solidFill>
                <a:srgbClr val="0000FF"/>
              </a:solidFill>
            </a:endParaRPr>
          </a:p>
          <a:p>
            <a:pPr algn="just"/>
            <a:r>
              <a:rPr lang="en-US" altLang="zh-TW" sz="2800" dirty="0">
                <a:solidFill>
                  <a:srgbClr val="0000FF"/>
                </a:solidFill>
              </a:rPr>
              <a:t>113</a:t>
            </a:r>
            <a:r>
              <a:rPr lang="zh-TW" altLang="en-US" sz="2800" dirty="0">
                <a:solidFill>
                  <a:srgbClr val="0000FF"/>
                </a:solidFill>
              </a:rPr>
              <a:t>學年度起成為公費生者，</a:t>
            </a:r>
            <a:r>
              <a:rPr lang="zh-TW" altLang="en-US" sz="2800" b="1" dirty="0">
                <a:solidFill>
                  <a:srgbClr val="FF0000"/>
                </a:solidFill>
              </a:rPr>
              <a:t>義務服務期間之前</a:t>
            </a:r>
            <a:r>
              <a:rPr lang="en-US" altLang="zh-TW" sz="2800" b="1" dirty="0">
                <a:solidFill>
                  <a:srgbClr val="FF0000"/>
                </a:solidFill>
              </a:rPr>
              <a:t>3</a:t>
            </a:r>
            <a:r>
              <a:rPr lang="zh-TW" altLang="en-US" sz="2800" b="1" dirty="0">
                <a:solidFill>
                  <a:srgbClr val="FF0000"/>
                </a:solidFill>
              </a:rPr>
              <a:t>年</a:t>
            </a:r>
            <a:r>
              <a:rPr lang="zh-TW" altLang="en-US" sz="2800" dirty="0">
                <a:solidFill>
                  <a:srgbClr val="0000FF"/>
                </a:solidFill>
              </a:rPr>
              <a:t>不得申請辦公時間授予學位之進修。但於寒暑假期間進修者，不在此限。</a:t>
            </a: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分發與服務</a:t>
            </a:r>
          </a:p>
        </p:txBody>
      </p:sp>
    </p:spTree>
    <p:extLst>
      <p:ext uri="{BB962C8B-B14F-4D97-AF65-F5344CB8AC3E}">
        <p14:creationId xmlns:p14="http://schemas.microsoft.com/office/powerpoint/2010/main" val="79817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091" y="1163782"/>
            <a:ext cx="8654473" cy="5532581"/>
          </a:xfrm>
        </p:spPr>
        <p:txBody>
          <a:bodyPr>
            <a:normAutofit fontScale="77500" lnSpcReduction="20000"/>
          </a:bodyPr>
          <a:lstStyle/>
          <a:p>
            <a:pPr>
              <a:lnSpc>
                <a:spcPct val="120000"/>
              </a:lnSpc>
            </a:pPr>
            <a:r>
              <a:rPr lang="zh-TW" altLang="en-US" sz="3000" dirty="0">
                <a:solidFill>
                  <a:srgbClr val="0000FF"/>
                </a:solidFill>
              </a:rPr>
              <a:t>分發前</a:t>
            </a:r>
            <a:endParaRPr lang="en-US" altLang="zh-TW" sz="3000" dirty="0">
              <a:solidFill>
                <a:srgbClr val="0000FF"/>
              </a:solidFill>
            </a:endParaRPr>
          </a:p>
          <a:p>
            <a:pPr lvl="1">
              <a:lnSpc>
                <a:spcPct val="120000"/>
              </a:lnSpc>
            </a:pPr>
            <a:r>
              <a:rPr lang="zh-TW" altLang="en-US" sz="2800" b="1" dirty="0">
                <a:solidFill>
                  <a:srgbClr val="FF0000"/>
                </a:solidFill>
              </a:rPr>
              <a:t>違反師資培育公費助學金及分發服務辦法第</a:t>
            </a:r>
            <a:r>
              <a:rPr lang="en-US" altLang="zh-TW" sz="2800" b="1" dirty="0">
                <a:solidFill>
                  <a:srgbClr val="FF0000"/>
                </a:solidFill>
              </a:rPr>
              <a:t>8</a:t>
            </a:r>
            <a:r>
              <a:rPr lang="zh-TW" altLang="en-US" sz="2800" b="1" dirty="0">
                <a:solidFill>
                  <a:srgbClr val="FF0000"/>
                </a:solidFill>
              </a:rPr>
              <a:t>條</a:t>
            </a:r>
            <a:r>
              <a:rPr lang="en-US" altLang="zh-TW" sz="2800" b="1" dirty="0">
                <a:solidFill>
                  <a:srgbClr val="FF0000"/>
                </a:solidFill>
              </a:rPr>
              <a:t>(</a:t>
            </a:r>
            <a:r>
              <a:rPr lang="zh-TW" altLang="en-US" sz="2800" b="1" dirty="0">
                <a:solidFill>
                  <a:srgbClr val="FF0000"/>
                </a:solidFill>
              </a:rPr>
              <a:t>即違反檢核項目</a:t>
            </a:r>
            <a:r>
              <a:rPr lang="en-US" altLang="zh-TW" sz="2800" b="1" dirty="0">
                <a:solidFill>
                  <a:srgbClr val="FF0000"/>
                </a:solidFill>
              </a:rPr>
              <a:t>)</a:t>
            </a:r>
            <a:r>
              <a:rPr lang="zh-TW" altLang="en-US" sz="2800" b="1" dirty="0">
                <a:solidFill>
                  <a:srgbClr val="FF0000"/>
                </a:solidFill>
              </a:rPr>
              <a:t>喪失公費生資格。</a:t>
            </a:r>
            <a:endParaRPr lang="en-US" altLang="zh-TW" sz="2800" b="1" dirty="0">
              <a:solidFill>
                <a:srgbClr val="FF0000"/>
              </a:solidFill>
            </a:endParaRPr>
          </a:p>
          <a:p>
            <a:pPr lvl="1">
              <a:lnSpc>
                <a:spcPct val="120000"/>
              </a:lnSpc>
            </a:pPr>
            <a:r>
              <a:rPr lang="zh-TW" altLang="en-US" sz="2800" b="1" dirty="0">
                <a:solidFill>
                  <a:srgbClr val="FF0000"/>
                </a:solidFill>
              </a:rPr>
              <a:t>違反師資培育公費助學金及分發服務辦法第</a:t>
            </a:r>
            <a:r>
              <a:rPr lang="en-US" altLang="zh-TW" sz="2800" b="1" dirty="0">
                <a:solidFill>
                  <a:srgbClr val="FF0000"/>
                </a:solidFill>
              </a:rPr>
              <a:t>9</a:t>
            </a:r>
            <a:r>
              <a:rPr lang="zh-TW" altLang="en-US" sz="2800" b="1" dirty="0">
                <a:solidFill>
                  <a:srgbClr val="FF0000"/>
                </a:solidFill>
              </a:rPr>
              <a:t>條第</a:t>
            </a:r>
            <a:r>
              <a:rPr lang="en-US" altLang="zh-TW" sz="2800" b="1" dirty="0">
                <a:solidFill>
                  <a:srgbClr val="FF0000"/>
                </a:solidFill>
              </a:rPr>
              <a:t>1</a:t>
            </a:r>
            <a:r>
              <a:rPr lang="zh-TW" altLang="en-US" sz="2800" b="1" dirty="0">
                <a:solidFill>
                  <a:srgbClr val="FF0000"/>
                </a:solidFill>
              </a:rPr>
              <a:t>項第</a:t>
            </a:r>
            <a:r>
              <a:rPr lang="en-US" altLang="zh-TW" sz="2800" b="1" dirty="0">
                <a:solidFill>
                  <a:srgbClr val="FF0000"/>
                </a:solidFill>
              </a:rPr>
              <a:t>1</a:t>
            </a:r>
            <a:r>
              <a:rPr lang="zh-TW" altLang="en-US" sz="2800" b="1" dirty="0">
                <a:solidFill>
                  <a:srgbClr val="FF0000"/>
                </a:solidFill>
              </a:rPr>
              <a:t>款到第</a:t>
            </a:r>
            <a:r>
              <a:rPr lang="en-US" altLang="zh-TW" sz="2800" b="1" dirty="0">
                <a:solidFill>
                  <a:srgbClr val="FF0000"/>
                </a:solidFill>
              </a:rPr>
              <a:t>4</a:t>
            </a:r>
            <a:r>
              <a:rPr lang="zh-TW" altLang="en-US" sz="2800" b="1" dirty="0">
                <a:solidFill>
                  <a:srgbClr val="FF0000"/>
                </a:solidFill>
              </a:rPr>
              <a:t>款需償還公費。</a:t>
            </a:r>
            <a:endParaRPr lang="en-US" altLang="zh-TW" sz="2800" b="1" dirty="0">
              <a:solidFill>
                <a:srgbClr val="FF0000"/>
              </a:solidFill>
            </a:endParaRPr>
          </a:p>
          <a:p>
            <a:pPr marL="1028700" lvl="2" indent="-342900">
              <a:lnSpc>
                <a:spcPct val="120000"/>
              </a:lnSpc>
              <a:buFont typeface="+mj-lt"/>
              <a:buAutoNum type="arabicPeriod"/>
            </a:pPr>
            <a:r>
              <a:rPr lang="zh-TW" altLang="en-US" sz="2400" dirty="0">
                <a:solidFill>
                  <a:srgbClr val="0000FF"/>
                </a:solidFill>
              </a:rPr>
              <a:t>修業期間，因轉學、轉系而喪失公費生資格或放棄公費、被勒令退學、開除學籍或無故不就學。</a:t>
            </a:r>
            <a:endParaRPr lang="en-US" altLang="zh-TW" sz="2400" dirty="0">
              <a:solidFill>
                <a:srgbClr val="0000FF"/>
              </a:solidFill>
            </a:endParaRPr>
          </a:p>
          <a:p>
            <a:pPr marL="1028700" lvl="2" indent="-342900">
              <a:lnSpc>
                <a:spcPct val="120000"/>
              </a:lnSpc>
              <a:buFont typeface="+mj-lt"/>
              <a:buAutoNum type="arabicPeriod"/>
            </a:pPr>
            <a:r>
              <a:rPr lang="zh-TW" altLang="en-US" sz="2400" dirty="0">
                <a:solidFill>
                  <a:srgbClr val="0000FF"/>
                </a:solidFill>
              </a:rPr>
              <a:t>因重大疾病或事故以外之其他理由辦理休學，致喪失公費生資格。</a:t>
            </a:r>
            <a:endParaRPr lang="en-US" altLang="zh-TW" sz="2400" dirty="0">
              <a:solidFill>
                <a:srgbClr val="0000FF"/>
              </a:solidFill>
            </a:endParaRPr>
          </a:p>
          <a:p>
            <a:pPr marL="1028700" lvl="2" indent="-342900">
              <a:lnSpc>
                <a:spcPct val="120000"/>
              </a:lnSpc>
              <a:buFont typeface="+mj-lt"/>
              <a:buAutoNum type="arabicPeriod"/>
            </a:pPr>
            <a:r>
              <a:rPr lang="zh-TW" altLang="en-US" sz="2400" dirty="0">
                <a:solidFill>
                  <a:srgbClr val="0000FF"/>
                </a:solidFill>
              </a:rPr>
              <a:t>分發前未取得教師證書。</a:t>
            </a:r>
            <a:endParaRPr lang="en-US" altLang="zh-TW" sz="2400" dirty="0">
              <a:solidFill>
                <a:srgbClr val="0000FF"/>
              </a:solidFill>
            </a:endParaRPr>
          </a:p>
          <a:p>
            <a:pPr marL="1028700" lvl="2" indent="-342900">
              <a:lnSpc>
                <a:spcPct val="120000"/>
              </a:lnSpc>
              <a:buFont typeface="+mj-lt"/>
              <a:buAutoNum type="arabicPeriod"/>
            </a:pPr>
            <a:r>
              <a:rPr lang="zh-TW" altLang="en-US" sz="2400" dirty="0">
                <a:solidFill>
                  <a:srgbClr val="0000FF"/>
                </a:solidFill>
              </a:rPr>
              <a:t>取得教師證書經通知分發報到，逾期不報到致撤銷分發。</a:t>
            </a:r>
          </a:p>
          <a:p>
            <a:pPr>
              <a:lnSpc>
                <a:spcPct val="120000"/>
              </a:lnSpc>
            </a:pPr>
            <a:r>
              <a:rPr lang="zh-TW" altLang="en-US" sz="3000" dirty="0">
                <a:solidFill>
                  <a:srgbClr val="0000FF"/>
                </a:solidFill>
              </a:rPr>
              <a:t>分發後</a:t>
            </a:r>
            <a:endParaRPr lang="en-US" altLang="zh-TW" sz="3000" dirty="0">
              <a:solidFill>
                <a:srgbClr val="0000FF"/>
              </a:solidFill>
            </a:endParaRPr>
          </a:p>
          <a:p>
            <a:pPr lvl="1">
              <a:lnSpc>
                <a:spcPct val="120000"/>
              </a:lnSpc>
            </a:pPr>
            <a:r>
              <a:rPr lang="zh-TW" altLang="en-US" sz="2800" b="1" dirty="0">
                <a:solidFill>
                  <a:srgbClr val="FF0000"/>
                </a:solidFill>
              </a:rPr>
              <a:t>違反師資培育公費助學金及分發服務辦法第</a:t>
            </a:r>
            <a:r>
              <a:rPr lang="en-US" altLang="zh-TW" sz="2800" b="1" dirty="0">
                <a:solidFill>
                  <a:srgbClr val="FF0000"/>
                </a:solidFill>
              </a:rPr>
              <a:t>9</a:t>
            </a:r>
            <a:r>
              <a:rPr lang="zh-TW" altLang="en-US" sz="2800" b="1" dirty="0">
                <a:solidFill>
                  <a:srgbClr val="FF0000"/>
                </a:solidFill>
              </a:rPr>
              <a:t>條第</a:t>
            </a:r>
            <a:r>
              <a:rPr lang="en-US" altLang="zh-TW" sz="2800" b="1" dirty="0">
                <a:solidFill>
                  <a:srgbClr val="FF0000"/>
                </a:solidFill>
              </a:rPr>
              <a:t>2</a:t>
            </a:r>
            <a:r>
              <a:rPr lang="zh-TW" altLang="en-US" sz="2800" b="1" dirty="0">
                <a:solidFill>
                  <a:srgbClr val="FF0000"/>
                </a:solidFill>
              </a:rPr>
              <a:t>項需償還公費。</a:t>
            </a:r>
            <a:endParaRPr lang="en-US" altLang="zh-TW" sz="2800" b="1" dirty="0">
              <a:solidFill>
                <a:srgbClr val="FF0000"/>
              </a:solidFill>
            </a:endParaRPr>
          </a:p>
          <a:p>
            <a:pPr lvl="2">
              <a:lnSpc>
                <a:spcPct val="120000"/>
              </a:lnSpc>
            </a:pPr>
            <a:r>
              <a:rPr lang="zh-TW" altLang="en-US" sz="2400" dirty="0">
                <a:solidFill>
                  <a:srgbClr val="0000FF"/>
                </a:solidFill>
              </a:rPr>
              <a:t>公費生分發任教後，未依規定年限連續服務滿三年者，應償還已受領之全部公費；已連續服務三年以上未滿應服務年數者，依其未服務之年月數比例償還已受領之公費。</a:t>
            </a:r>
          </a:p>
          <a:p>
            <a:pPr lvl="1"/>
            <a:endParaRPr lang="zh-TW" altLang="en-US" dirty="0"/>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1"/>
            <a:ext cx="7886700" cy="1163782"/>
          </a:xfrm>
        </p:spPr>
        <p:txBody>
          <a:bodyPr>
            <a:normAutofit/>
          </a:bodyPr>
          <a:lstStyle/>
          <a:p>
            <a:pPr algn="ctr"/>
            <a:r>
              <a:rPr lang="zh-TW" altLang="en-US" sz="2800" dirty="0"/>
              <a:t>國立高雄師範大學公費生培育與輔導流程</a:t>
            </a:r>
            <a:br>
              <a:rPr lang="en-US" altLang="zh-TW" sz="2800" dirty="0"/>
            </a:br>
            <a:r>
              <a:rPr lang="zh-TW" altLang="en-US" sz="2800" dirty="0"/>
              <a:t>喪失公費生資格與償還公費</a:t>
            </a:r>
          </a:p>
        </p:txBody>
      </p:sp>
    </p:spTree>
    <p:extLst>
      <p:ext uri="{BB962C8B-B14F-4D97-AF65-F5344CB8AC3E}">
        <p14:creationId xmlns:p14="http://schemas.microsoft.com/office/powerpoint/2010/main" val="396134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325563"/>
            <a:ext cx="7886700" cy="5398510"/>
          </a:xfrm>
        </p:spPr>
        <p:txBody>
          <a:bodyPr>
            <a:normAutofit/>
          </a:bodyPr>
          <a:lstStyle/>
          <a:p>
            <a:pPr algn="just">
              <a:lnSpc>
                <a:spcPct val="150000"/>
              </a:lnSpc>
            </a:pPr>
            <a:r>
              <a:rPr lang="zh-TW" altLang="en-US" sz="2800" dirty="0">
                <a:solidFill>
                  <a:srgbClr val="0000FF"/>
                </a:solidFill>
              </a:rPr>
              <a:t>依據教育部</a:t>
            </a:r>
            <a:r>
              <a:rPr lang="en-US" altLang="zh-TW" sz="2800" dirty="0">
                <a:solidFill>
                  <a:srgbClr val="0000FF"/>
                </a:solidFill>
              </a:rPr>
              <a:t>108</a:t>
            </a:r>
            <a:r>
              <a:rPr lang="zh-TW" altLang="en-US" sz="2800" dirty="0">
                <a:solidFill>
                  <a:srgbClr val="0000FF"/>
                </a:solidFill>
              </a:rPr>
              <a:t>年</a:t>
            </a:r>
            <a:r>
              <a:rPr lang="en-US" altLang="zh-TW" sz="2800" dirty="0">
                <a:solidFill>
                  <a:srgbClr val="0000FF"/>
                </a:solidFill>
              </a:rPr>
              <a:t>12</a:t>
            </a:r>
            <a:r>
              <a:rPr lang="zh-TW" altLang="en-US" sz="2800" dirty="0">
                <a:solidFill>
                  <a:srgbClr val="0000FF"/>
                </a:solidFill>
              </a:rPr>
              <a:t>月</a:t>
            </a:r>
            <a:r>
              <a:rPr lang="en-US" altLang="zh-TW" sz="2800" dirty="0">
                <a:solidFill>
                  <a:srgbClr val="0000FF"/>
                </a:solidFill>
              </a:rPr>
              <a:t>11</a:t>
            </a:r>
            <a:r>
              <a:rPr lang="zh-TW" altLang="en-US" sz="2800" dirty="0">
                <a:solidFill>
                  <a:srgbClr val="0000FF"/>
                </a:solidFill>
              </a:rPr>
              <a:t>日臺教師</a:t>
            </a:r>
            <a:r>
              <a:rPr lang="en-US" altLang="zh-TW" sz="2800" dirty="0">
                <a:solidFill>
                  <a:srgbClr val="0000FF"/>
                </a:solidFill>
              </a:rPr>
              <a:t>(</a:t>
            </a:r>
            <a:r>
              <a:rPr lang="zh-TW" altLang="en-US" sz="2800" dirty="0">
                <a:solidFill>
                  <a:srgbClr val="0000FF"/>
                </a:solidFill>
              </a:rPr>
              <a:t>二</a:t>
            </a:r>
            <a:r>
              <a:rPr lang="en-US" altLang="zh-TW" sz="2800" dirty="0">
                <a:solidFill>
                  <a:srgbClr val="0000FF"/>
                </a:solidFill>
              </a:rPr>
              <a:t>)</a:t>
            </a:r>
            <a:r>
              <a:rPr lang="zh-TW" altLang="en-US" sz="2800" dirty="0">
                <a:solidFill>
                  <a:srgbClr val="0000FF"/>
                </a:solidFill>
              </a:rPr>
              <a:t>字第</a:t>
            </a:r>
            <a:r>
              <a:rPr lang="en-US" altLang="zh-TW" sz="2800" dirty="0">
                <a:solidFill>
                  <a:srgbClr val="0000FF"/>
                </a:solidFill>
              </a:rPr>
              <a:t>1080171597</a:t>
            </a:r>
            <a:r>
              <a:rPr lang="zh-TW" altLang="en-US" sz="2800" dirty="0">
                <a:solidFill>
                  <a:srgbClr val="0000FF"/>
                </a:solidFill>
              </a:rPr>
              <a:t>號函，</a:t>
            </a:r>
            <a:r>
              <a:rPr lang="zh-TW" altLang="en-US" sz="2800" b="1" u="sng" dirty="0">
                <a:solidFill>
                  <a:srgbClr val="FF0000"/>
                </a:solidFill>
              </a:rPr>
              <a:t>公費生受領公費期間不得擔任公私立高級中等以下學校及幼兒園之正式教師及代理教師</a:t>
            </a:r>
            <a:r>
              <a:rPr lang="zh-TW" altLang="en-US" sz="2800" dirty="0">
                <a:solidFill>
                  <a:srgbClr val="0000FF"/>
                </a:solidFill>
              </a:rPr>
              <a:t>。</a:t>
            </a: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其他注意事項</a:t>
            </a:r>
          </a:p>
        </p:txBody>
      </p:sp>
    </p:spTree>
    <p:extLst>
      <p:ext uri="{BB962C8B-B14F-4D97-AF65-F5344CB8AC3E}">
        <p14:creationId xmlns:p14="http://schemas.microsoft.com/office/powerpoint/2010/main" val="98394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273" y="1325563"/>
            <a:ext cx="8488218" cy="5398510"/>
          </a:xfrm>
        </p:spPr>
        <p:txBody>
          <a:bodyPr>
            <a:normAutofit fontScale="92500"/>
          </a:bodyPr>
          <a:lstStyle/>
          <a:p>
            <a:pPr>
              <a:lnSpc>
                <a:spcPct val="150000"/>
              </a:lnSpc>
            </a:pPr>
            <a:r>
              <a:rPr lang="en-US" altLang="zh-TW" sz="2800" dirty="0">
                <a:solidFill>
                  <a:srgbClr val="0000FF"/>
                </a:solidFill>
              </a:rPr>
              <a:t>109</a:t>
            </a:r>
            <a:r>
              <a:rPr lang="zh-TW" altLang="zh-TW" sz="2800" dirty="0">
                <a:solidFill>
                  <a:srgbClr val="0000FF"/>
                </a:solidFill>
              </a:rPr>
              <a:t>學年度起成為公費生者，契約書簽訂後，</a:t>
            </a:r>
            <a:r>
              <a:rPr lang="zh-TW" altLang="zh-TW" sz="2800" b="1" dirty="0">
                <a:solidFill>
                  <a:srgbClr val="FF0000"/>
                </a:solidFill>
              </a:rPr>
              <a:t>分發學年度不得延後，且培育條件不得變更</a:t>
            </a:r>
            <a:r>
              <a:rPr lang="zh-TW" altLang="zh-TW" sz="2800" dirty="0">
                <a:solidFill>
                  <a:srgbClr val="0000FF"/>
                </a:solidFill>
              </a:rPr>
              <a:t>。但原住民公費生及離島地區保送生，經中央、直轄市、縣</a:t>
            </a:r>
            <a:r>
              <a:rPr lang="en-US" altLang="zh-TW" sz="2800" dirty="0">
                <a:solidFill>
                  <a:srgbClr val="0000FF"/>
                </a:solidFill>
              </a:rPr>
              <a:t>(</a:t>
            </a:r>
            <a:r>
              <a:rPr lang="zh-TW" altLang="zh-TW" sz="2800" dirty="0">
                <a:solidFill>
                  <a:srgbClr val="0000FF"/>
                </a:solidFill>
              </a:rPr>
              <a:t>市</a:t>
            </a:r>
            <a:r>
              <a:rPr lang="en-US" altLang="zh-TW" sz="2800" dirty="0">
                <a:solidFill>
                  <a:srgbClr val="0000FF"/>
                </a:solidFill>
              </a:rPr>
              <a:t>)</a:t>
            </a:r>
            <a:r>
              <a:rPr lang="zh-TW" altLang="zh-TW" sz="2800" dirty="0">
                <a:solidFill>
                  <a:srgbClr val="0000FF"/>
                </a:solidFill>
              </a:rPr>
              <a:t>主管機關同意，得延後分發至多一學年度。</a:t>
            </a:r>
            <a:endParaRPr lang="en-US" altLang="zh-TW" sz="2800" dirty="0">
              <a:solidFill>
                <a:srgbClr val="0000FF"/>
              </a:solidFill>
            </a:endParaRPr>
          </a:p>
          <a:p>
            <a:pPr>
              <a:lnSpc>
                <a:spcPct val="150000"/>
              </a:lnSpc>
            </a:pPr>
            <a:r>
              <a:rPr lang="zh-TW" altLang="en-US" sz="2800" dirty="0">
                <a:solidFill>
                  <a:srgbClr val="0000FF"/>
                </a:solidFill>
              </a:rPr>
              <a:t>教育部</a:t>
            </a:r>
            <a:r>
              <a:rPr lang="en-US" altLang="zh-TW" sz="2800" dirty="0">
                <a:solidFill>
                  <a:srgbClr val="0000FF"/>
                </a:solidFill>
              </a:rPr>
              <a:t>113</a:t>
            </a:r>
            <a:r>
              <a:rPr lang="zh-TW" altLang="en-US" sz="2800" dirty="0">
                <a:solidFill>
                  <a:srgbClr val="0000FF"/>
                </a:solidFill>
              </a:rPr>
              <a:t>年</a:t>
            </a:r>
            <a:r>
              <a:rPr lang="en-US" altLang="zh-TW" sz="2800" dirty="0">
                <a:solidFill>
                  <a:srgbClr val="0000FF"/>
                </a:solidFill>
              </a:rPr>
              <a:t>8</a:t>
            </a:r>
            <a:r>
              <a:rPr lang="zh-TW" altLang="en-US" sz="2800" dirty="0">
                <a:solidFill>
                  <a:srgbClr val="0000FF"/>
                </a:solidFill>
              </a:rPr>
              <a:t>月</a:t>
            </a:r>
            <a:r>
              <a:rPr lang="en-US" altLang="zh-TW" sz="2800" dirty="0">
                <a:solidFill>
                  <a:srgbClr val="0000FF"/>
                </a:solidFill>
              </a:rPr>
              <a:t>20</a:t>
            </a:r>
            <a:r>
              <a:rPr lang="zh-TW" altLang="en-US" sz="2800" dirty="0">
                <a:solidFill>
                  <a:srgbClr val="0000FF"/>
                </a:solidFill>
              </a:rPr>
              <a:t>日召開「</a:t>
            </a:r>
            <a:r>
              <a:rPr lang="en-US" altLang="zh-TW" sz="2800" dirty="0">
                <a:solidFill>
                  <a:srgbClr val="0000FF"/>
                </a:solidFill>
              </a:rPr>
              <a:t>113</a:t>
            </a:r>
            <a:r>
              <a:rPr lang="zh-TW" altLang="en-US" sz="2800" dirty="0">
                <a:solidFill>
                  <a:srgbClr val="0000FF"/>
                </a:solidFill>
              </a:rPr>
              <a:t>學年度師資培育之大學組長及承辦人會議」，強調公費生須於分發前取得培育條件所需之教師證書。申請教師證須</a:t>
            </a:r>
            <a:r>
              <a:rPr lang="en-US" altLang="zh-TW" sz="2800" dirty="0">
                <a:solidFill>
                  <a:srgbClr val="0000FF"/>
                </a:solidFill>
              </a:rPr>
              <a:t>28</a:t>
            </a:r>
            <a:r>
              <a:rPr lang="zh-TW" altLang="en-US" sz="2800" dirty="0">
                <a:solidFill>
                  <a:srgbClr val="0000FF"/>
                </a:solidFill>
              </a:rPr>
              <a:t>個工作日，</a:t>
            </a:r>
            <a:r>
              <a:rPr lang="zh-TW" altLang="en-US" sz="2800" b="1" dirty="0">
                <a:solidFill>
                  <a:srgbClr val="FF0000"/>
                </a:solidFill>
              </a:rPr>
              <a:t>請公費生於實習當學年度第</a:t>
            </a:r>
            <a:r>
              <a:rPr lang="en-US" altLang="zh-TW" sz="2800" b="1" dirty="0">
                <a:solidFill>
                  <a:srgbClr val="FF0000"/>
                </a:solidFill>
              </a:rPr>
              <a:t>1</a:t>
            </a:r>
            <a:r>
              <a:rPr lang="zh-TW" altLang="en-US" sz="2800" b="1" dirty="0">
                <a:solidFill>
                  <a:srgbClr val="FF0000"/>
                </a:solidFill>
              </a:rPr>
              <a:t>學期完成教育實習為宜</a:t>
            </a:r>
            <a:r>
              <a:rPr lang="zh-TW" altLang="en-US" sz="2800" dirty="0">
                <a:solidFill>
                  <a:srgbClr val="0000FF"/>
                </a:solidFill>
              </a:rPr>
              <a:t>。</a:t>
            </a: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其他注意事項</a:t>
            </a:r>
          </a:p>
        </p:txBody>
      </p:sp>
    </p:spTree>
    <p:extLst>
      <p:ext uri="{BB962C8B-B14F-4D97-AF65-F5344CB8AC3E}">
        <p14:creationId xmlns:p14="http://schemas.microsoft.com/office/powerpoint/2010/main" val="202176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3305" y="1321233"/>
            <a:ext cx="7886700" cy="5402839"/>
          </a:xfrm>
        </p:spPr>
        <p:txBody>
          <a:bodyPr>
            <a:noAutofit/>
          </a:bodyPr>
          <a:lstStyle/>
          <a:p>
            <a:pPr>
              <a:lnSpc>
                <a:spcPct val="150000"/>
              </a:lnSpc>
            </a:pPr>
            <a:r>
              <a:rPr lang="zh-TW" altLang="en-US" sz="2800" dirty="0">
                <a:solidFill>
                  <a:srgbClr val="0000FF"/>
                </a:solidFill>
              </a:rPr>
              <a:t>依據教育部</a:t>
            </a:r>
            <a:r>
              <a:rPr lang="en-US" altLang="zh-TW" sz="2800" dirty="0">
                <a:solidFill>
                  <a:srgbClr val="0000FF"/>
                </a:solidFill>
              </a:rPr>
              <a:t>109</a:t>
            </a:r>
            <a:r>
              <a:rPr lang="zh-TW" altLang="en-US" sz="2800" dirty="0">
                <a:solidFill>
                  <a:srgbClr val="0000FF"/>
                </a:solidFill>
              </a:rPr>
              <a:t>年</a:t>
            </a:r>
            <a:r>
              <a:rPr lang="en-US" altLang="zh-TW" sz="2800" dirty="0">
                <a:solidFill>
                  <a:srgbClr val="0000FF"/>
                </a:solidFill>
              </a:rPr>
              <a:t>6</a:t>
            </a:r>
            <a:r>
              <a:rPr lang="zh-TW" altLang="en-US" sz="2800" dirty="0">
                <a:solidFill>
                  <a:srgbClr val="0000FF"/>
                </a:solidFill>
              </a:rPr>
              <a:t>月</a:t>
            </a:r>
            <a:r>
              <a:rPr lang="en-US" altLang="zh-TW" sz="2800" dirty="0">
                <a:solidFill>
                  <a:srgbClr val="0000FF"/>
                </a:solidFill>
              </a:rPr>
              <a:t>16</a:t>
            </a:r>
            <a:r>
              <a:rPr lang="zh-TW" altLang="en-US" sz="2800" dirty="0">
                <a:solidFill>
                  <a:srgbClr val="0000FF"/>
                </a:solidFill>
              </a:rPr>
              <a:t>日召開之「研商師資培育公費生甄選及培育原則會議」決議，</a:t>
            </a:r>
            <a:r>
              <a:rPr lang="zh-TW" altLang="en-US" sz="2800" b="1" dirty="0">
                <a:solidFill>
                  <a:srgbClr val="FF0000"/>
                </a:solidFill>
              </a:rPr>
              <a:t>以碩士身分取得公費生資格者，應取得碩士學位後方能分發</a:t>
            </a:r>
            <a:r>
              <a:rPr lang="zh-TW" altLang="en-US" sz="2800" dirty="0">
                <a:solidFill>
                  <a:srgbClr val="0000FF"/>
                </a:solidFill>
              </a:rPr>
              <a:t>。</a:t>
            </a: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93305" y="-4329"/>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其他注意事項</a:t>
            </a:r>
          </a:p>
        </p:txBody>
      </p:sp>
    </p:spTree>
    <p:extLst>
      <p:ext uri="{BB962C8B-B14F-4D97-AF65-F5344CB8AC3E}">
        <p14:creationId xmlns:p14="http://schemas.microsoft.com/office/powerpoint/2010/main" val="358338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1331623"/>
            <a:ext cx="7886700" cy="5401685"/>
          </a:xfrm>
        </p:spPr>
        <p:txBody>
          <a:bodyPr>
            <a:normAutofit/>
          </a:bodyPr>
          <a:lstStyle/>
          <a:p>
            <a:pPr algn="just">
              <a:lnSpc>
                <a:spcPct val="150000"/>
              </a:lnSpc>
            </a:pPr>
            <a:r>
              <a:rPr lang="en-US" altLang="zh-TW" sz="2800" dirty="0">
                <a:solidFill>
                  <a:srgbClr val="0000FF"/>
                </a:solidFill>
              </a:rPr>
              <a:t>110</a:t>
            </a:r>
            <a:r>
              <a:rPr lang="zh-TW" altLang="zh-TW" sz="2800" dirty="0">
                <a:solidFill>
                  <a:srgbClr val="0000FF"/>
                </a:solidFill>
              </a:rPr>
              <a:t>學年度起成為公費生者適用</a:t>
            </a:r>
            <a:r>
              <a:rPr lang="zh-TW" altLang="en-US" sz="2800" dirty="0">
                <a:solidFill>
                  <a:srgbClr val="0000FF"/>
                </a:solidFill>
              </a:rPr>
              <a:t>。</a:t>
            </a:r>
            <a:endParaRPr lang="zh-TW" altLang="zh-TW" sz="2800" dirty="0">
              <a:solidFill>
                <a:srgbClr val="0000FF"/>
              </a:solidFill>
            </a:endParaRPr>
          </a:p>
          <a:p>
            <a:pPr algn="just">
              <a:lnSpc>
                <a:spcPct val="150000"/>
              </a:lnSpc>
            </a:pPr>
            <a:r>
              <a:rPr lang="zh-TW" altLang="zh-TW" sz="2800" dirty="0">
                <a:solidFill>
                  <a:srgbClr val="0000FF"/>
                </a:solidFill>
              </a:rPr>
              <a:t>依據教育部</a:t>
            </a:r>
            <a:r>
              <a:rPr lang="en-US" altLang="zh-TW" sz="2800" dirty="0">
                <a:solidFill>
                  <a:srgbClr val="0000FF"/>
                </a:solidFill>
              </a:rPr>
              <a:t>110</a:t>
            </a:r>
            <a:r>
              <a:rPr lang="zh-TW" altLang="zh-TW" sz="2800" dirty="0">
                <a:solidFill>
                  <a:srgbClr val="0000FF"/>
                </a:solidFill>
              </a:rPr>
              <a:t>年</a:t>
            </a:r>
            <a:r>
              <a:rPr lang="en-US" altLang="zh-TW" sz="2800" dirty="0">
                <a:solidFill>
                  <a:srgbClr val="0000FF"/>
                </a:solidFill>
              </a:rPr>
              <a:t>8</a:t>
            </a:r>
            <a:r>
              <a:rPr lang="zh-TW" altLang="zh-TW" sz="2800" dirty="0">
                <a:solidFill>
                  <a:srgbClr val="0000FF"/>
                </a:solidFill>
              </a:rPr>
              <a:t>月</a:t>
            </a:r>
            <a:r>
              <a:rPr lang="en-US" altLang="zh-TW" sz="2800" dirty="0">
                <a:solidFill>
                  <a:srgbClr val="0000FF"/>
                </a:solidFill>
              </a:rPr>
              <a:t>18</a:t>
            </a:r>
            <a:r>
              <a:rPr lang="zh-TW" altLang="zh-TW" sz="2800" dirty="0">
                <a:solidFill>
                  <a:srgbClr val="0000FF"/>
                </a:solidFill>
              </a:rPr>
              <a:t>日臺教師</a:t>
            </a:r>
            <a:r>
              <a:rPr lang="en-US" altLang="zh-TW" sz="2800" dirty="0">
                <a:solidFill>
                  <a:srgbClr val="0000FF"/>
                </a:solidFill>
              </a:rPr>
              <a:t>(</a:t>
            </a:r>
            <a:r>
              <a:rPr lang="zh-TW" altLang="zh-TW" sz="2800" dirty="0">
                <a:solidFill>
                  <a:srgbClr val="0000FF"/>
                </a:solidFill>
              </a:rPr>
              <a:t>二</a:t>
            </a:r>
            <a:r>
              <a:rPr lang="en-US" altLang="zh-TW" sz="2800" dirty="0">
                <a:solidFill>
                  <a:srgbClr val="0000FF"/>
                </a:solidFill>
              </a:rPr>
              <a:t>)</a:t>
            </a:r>
            <a:r>
              <a:rPr lang="zh-TW" altLang="zh-TW" sz="2800" dirty="0">
                <a:solidFill>
                  <a:srgbClr val="0000FF"/>
                </a:solidFill>
              </a:rPr>
              <a:t>字第</a:t>
            </a:r>
            <a:r>
              <a:rPr lang="en-US" altLang="zh-TW" sz="2800" dirty="0">
                <a:solidFill>
                  <a:srgbClr val="0000FF"/>
                </a:solidFill>
              </a:rPr>
              <a:t>1100109186</a:t>
            </a:r>
            <a:r>
              <a:rPr lang="zh-TW" altLang="zh-TW" sz="2800" dirty="0">
                <a:solidFill>
                  <a:srgbClr val="0000FF"/>
                </a:solidFill>
              </a:rPr>
              <a:t>號函，</a:t>
            </a:r>
            <a:r>
              <a:rPr lang="zh-TW" altLang="zh-TW" sz="2800" dirty="0">
                <a:solidFill>
                  <a:srgbClr val="FF0000"/>
                </a:solidFill>
              </a:rPr>
              <a:t>若公費生已具教師證書者，完成修習課程至分發學年度之間尚有</a:t>
            </a:r>
            <a:r>
              <a:rPr lang="en-US" altLang="zh-TW" sz="2800" dirty="0">
                <a:solidFill>
                  <a:srgbClr val="FF0000"/>
                </a:solidFill>
              </a:rPr>
              <a:t>1</a:t>
            </a:r>
            <a:r>
              <a:rPr lang="zh-TW" altLang="zh-TW" sz="2800" dirty="0">
                <a:solidFill>
                  <a:srgbClr val="FF0000"/>
                </a:solidFill>
              </a:rPr>
              <a:t>學期至</a:t>
            </a:r>
            <a:r>
              <a:rPr lang="en-US" altLang="zh-TW" sz="2800" dirty="0">
                <a:solidFill>
                  <a:srgbClr val="FF0000"/>
                </a:solidFill>
              </a:rPr>
              <a:t>1</a:t>
            </a:r>
            <a:r>
              <a:rPr lang="zh-TW" altLang="zh-TW" sz="2800" dirty="0">
                <a:solidFill>
                  <a:srgbClr val="FF0000"/>
                </a:solidFill>
              </a:rPr>
              <a:t>學年之落差，請依公費受領年限，增加課程修習規劃，或與預定分發縣市共同評估提前分發之可能性</a:t>
            </a:r>
            <a:r>
              <a:rPr lang="en-US" altLang="zh-TW" sz="2800" dirty="0">
                <a:solidFill>
                  <a:srgbClr val="FF0000"/>
                </a:solidFill>
              </a:rPr>
              <a:t>(</a:t>
            </a:r>
            <a:r>
              <a:rPr lang="zh-TW" altLang="en-US" sz="2800" dirty="0">
                <a:solidFill>
                  <a:srgbClr val="FF0000"/>
                </a:solidFill>
              </a:rPr>
              <a:t>如無法提前分發則不可提前畢業</a:t>
            </a:r>
            <a:r>
              <a:rPr lang="en-US" altLang="zh-TW" sz="2800" dirty="0">
                <a:solidFill>
                  <a:srgbClr val="FF0000"/>
                </a:solidFill>
              </a:rPr>
              <a:t>)</a:t>
            </a:r>
            <a:r>
              <a:rPr lang="zh-TW" altLang="en-US" sz="2800" dirty="0">
                <a:solidFill>
                  <a:srgbClr val="FF0000"/>
                </a:solidFill>
              </a:rPr>
              <a:t>。</a:t>
            </a:r>
            <a:endParaRPr lang="en-US" altLang="zh-TW" sz="2800" dirty="0">
              <a:solidFill>
                <a:srgbClr val="FF0000"/>
              </a:solidFill>
            </a:endParaRPr>
          </a:p>
          <a:p>
            <a:pPr marL="0" indent="0">
              <a:lnSpc>
                <a:spcPct val="150000"/>
              </a:lnSpc>
              <a:buNone/>
            </a:pPr>
            <a:endParaRPr lang="zh-TW" altLang="en-US" sz="2400" dirty="0"/>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其他注意事項</a:t>
            </a:r>
          </a:p>
        </p:txBody>
      </p:sp>
    </p:spTree>
    <p:extLst>
      <p:ext uri="{BB962C8B-B14F-4D97-AF65-F5344CB8AC3E}">
        <p14:creationId xmlns:p14="http://schemas.microsoft.com/office/powerpoint/2010/main" val="115511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617" y="1187017"/>
            <a:ext cx="8654473" cy="5537056"/>
          </a:xfrm>
        </p:spPr>
        <p:txBody>
          <a:bodyPr>
            <a:normAutofit/>
          </a:bodyPr>
          <a:lstStyle/>
          <a:p>
            <a:pPr algn="just">
              <a:lnSpc>
                <a:spcPct val="150000"/>
              </a:lnSpc>
            </a:pPr>
            <a:r>
              <a:rPr lang="en-US" altLang="zh-TW" sz="2400" dirty="0">
                <a:solidFill>
                  <a:srgbClr val="0000FF"/>
                </a:solidFill>
              </a:rPr>
              <a:t>109</a:t>
            </a:r>
            <a:r>
              <a:rPr lang="zh-TW" altLang="en-US" sz="2400" dirty="0">
                <a:solidFill>
                  <a:srgbClr val="0000FF"/>
                </a:solidFill>
              </a:rPr>
              <a:t>學年度起成為公費生者適用</a:t>
            </a:r>
            <a:endParaRPr lang="en-US" altLang="zh-TW" sz="2400" dirty="0">
              <a:solidFill>
                <a:srgbClr val="0000FF"/>
              </a:solidFill>
            </a:endParaRPr>
          </a:p>
          <a:p>
            <a:pPr algn="just">
              <a:lnSpc>
                <a:spcPct val="150000"/>
              </a:lnSpc>
            </a:pPr>
            <a:r>
              <a:rPr lang="zh-TW" altLang="en-US" sz="2400" dirty="0">
                <a:solidFill>
                  <a:srgbClr val="0000FF"/>
                </a:solidFill>
              </a:rPr>
              <a:t>公費修業期間經就讀學校甄選為交換學生，並應中央、直轄市、縣</a:t>
            </a:r>
            <a:r>
              <a:rPr lang="en-US" altLang="zh-TW" sz="2400" dirty="0">
                <a:solidFill>
                  <a:srgbClr val="0000FF"/>
                </a:solidFill>
              </a:rPr>
              <a:t>(</a:t>
            </a:r>
            <a:r>
              <a:rPr lang="zh-TW" altLang="en-US" sz="2400" dirty="0">
                <a:solidFill>
                  <a:srgbClr val="0000FF"/>
                </a:solidFill>
              </a:rPr>
              <a:t>市</a:t>
            </a:r>
            <a:r>
              <a:rPr lang="en-US" altLang="zh-TW" sz="2400" dirty="0">
                <a:solidFill>
                  <a:srgbClr val="0000FF"/>
                </a:solidFill>
              </a:rPr>
              <a:t>)</a:t>
            </a:r>
            <a:r>
              <a:rPr lang="zh-TW" altLang="en-US" sz="2400" dirty="0">
                <a:solidFill>
                  <a:srgbClr val="0000FF"/>
                </a:solidFill>
              </a:rPr>
              <a:t>主管機關同意者，得保留公費生資格及延後分發，</a:t>
            </a:r>
            <a:r>
              <a:rPr lang="zh-TW" altLang="en-US" sz="2400" dirty="0">
                <a:solidFill>
                  <a:srgbClr val="FF0000"/>
                </a:solidFill>
              </a:rPr>
              <a:t>其期間至多一年</a:t>
            </a:r>
            <a:r>
              <a:rPr lang="zh-TW" altLang="en-US" sz="2400" dirty="0">
                <a:solidFill>
                  <a:srgbClr val="0000FF"/>
                </a:solidFill>
              </a:rPr>
              <a:t>。前項公費生於交換期間應暫停公費受領，並以學期為單位暫停其權利及義務。</a:t>
            </a:r>
            <a:endParaRPr lang="en-US" altLang="zh-TW" sz="2400" dirty="0">
              <a:solidFill>
                <a:srgbClr val="0000FF"/>
              </a:solidFill>
            </a:endParaRPr>
          </a:p>
          <a:p>
            <a:pPr algn="just">
              <a:lnSpc>
                <a:spcPct val="150000"/>
              </a:lnSpc>
            </a:pPr>
            <a:r>
              <a:rPr lang="zh-TW" altLang="en-US" sz="2400" dirty="0">
                <a:solidFill>
                  <a:srgbClr val="0000FF"/>
                </a:solidFill>
              </a:rPr>
              <a:t>另依臺教師</a:t>
            </a:r>
            <a:r>
              <a:rPr lang="en-US" altLang="zh-TW" sz="2400" dirty="0">
                <a:solidFill>
                  <a:srgbClr val="0000FF"/>
                </a:solidFill>
              </a:rPr>
              <a:t>(</a:t>
            </a:r>
            <a:r>
              <a:rPr lang="zh-TW" altLang="en-US" sz="2400" dirty="0">
                <a:solidFill>
                  <a:srgbClr val="0000FF"/>
                </a:solidFill>
              </a:rPr>
              <a:t>二</a:t>
            </a:r>
            <a:r>
              <a:rPr lang="en-US" altLang="zh-TW" sz="2400" dirty="0">
                <a:solidFill>
                  <a:srgbClr val="0000FF"/>
                </a:solidFill>
              </a:rPr>
              <a:t>)</a:t>
            </a:r>
            <a:r>
              <a:rPr lang="zh-TW" altLang="en-US" sz="2400" dirty="0">
                <a:solidFill>
                  <a:srgbClr val="0000FF"/>
                </a:solidFill>
              </a:rPr>
              <a:t>字第</a:t>
            </a:r>
            <a:r>
              <a:rPr lang="en-US" altLang="zh-TW" sz="2400" dirty="0">
                <a:solidFill>
                  <a:srgbClr val="0000FF"/>
                </a:solidFill>
              </a:rPr>
              <a:t>1080100835A</a:t>
            </a:r>
            <a:r>
              <a:rPr lang="zh-TW" altLang="en-US" sz="2400" dirty="0">
                <a:solidFill>
                  <a:srgbClr val="0000FF"/>
                </a:solidFill>
              </a:rPr>
              <a:t>號函，公費生赴海外交換修課期間，如修習國外教育相關課程，並符合學校修習境外課程認抵當學期修習之國內教育專業課程或專門課程之規定，得視同具「公費受領期間，國內修課事實」條件。</a:t>
            </a:r>
          </a:p>
        </p:txBody>
      </p:sp>
      <p:sp>
        <p:nvSpPr>
          <p:cNvPr id="4" name="標題 1">
            <a:extLst>
              <a:ext uri="{FF2B5EF4-FFF2-40B4-BE49-F238E27FC236}">
                <a16:creationId xmlns:a16="http://schemas.microsoft.com/office/drawing/2014/main" id="{F9D74A03-4393-3C97-B5DD-8760F496814F}"/>
              </a:ext>
            </a:extLst>
          </p:cNvPr>
          <p:cNvSpPr>
            <a:spLocks noGrp="1"/>
          </p:cNvSpPr>
          <p:nvPr>
            <p:ph type="title"/>
          </p:nvPr>
        </p:nvSpPr>
        <p:spPr>
          <a:xfrm>
            <a:off x="628650" y="0"/>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其他注意事項</a:t>
            </a:r>
          </a:p>
        </p:txBody>
      </p:sp>
    </p:spTree>
    <p:extLst>
      <p:ext uri="{BB962C8B-B14F-4D97-AF65-F5344CB8AC3E}">
        <p14:creationId xmlns:p14="http://schemas.microsoft.com/office/powerpoint/2010/main" val="3848121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0"/>
            <a:ext cx="7886700" cy="1325563"/>
          </a:xfrm>
        </p:spPr>
        <p:txBody>
          <a:bodyPr/>
          <a:lstStyle/>
          <a:p>
            <a:pPr algn="ctr"/>
            <a:r>
              <a:rPr lang="zh-TW" altLang="en-US" dirty="0"/>
              <a:t>其他補充事項</a:t>
            </a:r>
          </a:p>
        </p:txBody>
      </p:sp>
      <p:sp>
        <p:nvSpPr>
          <p:cNvPr id="3" name="內容版面配置區 2"/>
          <p:cNvSpPr>
            <a:spLocks noGrp="1"/>
          </p:cNvSpPr>
          <p:nvPr>
            <p:ph idx="1"/>
          </p:nvPr>
        </p:nvSpPr>
        <p:spPr>
          <a:xfrm>
            <a:off x="628650" y="1325563"/>
            <a:ext cx="7886700" cy="5407746"/>
          </a:xfrm>
        </p:spPr>
        <p:txBody>
          <a:bodyPr>
            <a:normAutofit/>
          </a:bodyPr>
          <a:lstStyle/>
          <a:p>
            <a:r>
              <a:rPr lang="zh-TW" altLang="en-US" sz="2800" dirty="0">
                <a:solidFill>
                  <a:srgbClr val="0000FF"/>
                </a:solidFill>
              </a:rPr>
              <a:t>公費生檢核相關表格電子檔可至本校</a:t>
            </a:r>
            <a:r>
              <a:rPr lang="zh-TW" altLang="en-US" sz="2800" dirty="0">
                <a:solidFill>
                  <a:srgbClr val="FF0000"/>
                </a:solidFill>
              </a:rPr>
              <a:t>師就處地方教育輔導組</a:t>
            </a:r>
            <a:r>
              <a:rPr lang="en-US" altLang="zh-TW" sz="2800" dirty="0">
                <a:solidFill>
                  <a:srgbClr val="FF0000"/>
                </a:solidFill>
              </a:rPr>
              <a:t>/</a:t>
            </a:r>
            <a:r>
              <a:rPr lang="zh-TW" altLang="en-US" sz="2800" dirty="0">
                <a:solidFill>
                  <a:srgbClr val="FF0000"/>
                </a:solidFill>
              </a:rPr>
              <a:t>公費生專區</a:t>
            </a:r>
            <a:r>
              <a:rPr lang="en-US" altLang="zh-TW" sz="2800" dirty="0">
                <a:solidFill>
                  <a:srgbClr val="FF0000"/>
                </a:solidFill>
              </a:rPr>
              <a:t>/</a:t>
            </a:r>
            <a:r>
              <a:rPr lang="zh-TW" altLang="en-US" sz="2800" dirty="0">
                <a:solidFill>
                  <a:srgbClr val="FF0000"/>
                </a:solidFill>
              </a:rPr>
              <a:t>公費生相關表件</a:t>
            </a:r>
            <a:r>
              <a:rPr lang="zh-TW" altLang="en-US" sz="2800" dirty="0">
                <a:solidFill>
                  <a:srgbClr val="0000FF"/>
                </a:solidFill>
              </a:rPr>
              <a:t>中下載</a:t>
            </a:r>
            <a:endParaRPr lang="en-US" altLang="zh-TW" sz="2800" dirty="0">
              <a:solidFill>
                <a:srgbClr val="0000FF"/>
              </a:solidFill>
            </a:endParaRPr>
          </a:p>
          <a:p>
            <a:pPr marL="0" indent="0">
              <a:buNone/>
            </a:pPr>
            <a:endParaRPr lang="en-US" altLang="zh-TW" sz="2800" dirty="0">
              <a:solidFill>
                <a:srgbClr val="0000FF"/>
              </a:solidFill>
            </a:endParaRPr>
          </a:p>
          <a:p>
            <a:r>
              <a:rPr lang="en-US" altLang="zh-TW" sz="2800" dirty="0">
                <a:solidFill>
                  <a:srgbClr val="0000FF"/>
                </a:solidFill>
              </a:rPr>
              <a:t>Q&amp;A</a:t>
            </a:r>
          </a:p>
        </p:txBody>
      </p:sp>
    </p:spTree>
    <p:extLst>
      <p:ext uri="{BB962C8B-B14F-4D97-AF65-F5344CB8AC3E}">
        <p14:creationId xmlns:p14="http://schemas.microsoft.com/office/powerpoint/2010/main" val="56028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71EF7E-B68B-83C8-FEC1-9F611313D588}"/>
              </a:ext>
            </a:extLst>
          </p:cNvPr>
          <p:cNvSpPr>
            <a:spLocks noGrp="1"/>
          </p:cNvSpPr>
          <p:nvPr>
            <p:ph type="title"/>
          </p:nvPr>
        </p:nvSpPr>
        <p:spPr>
          <a:xfrm>
            <a:off x="628650" y="-4328"/>
            <a:ext cx="7886700" cy="1088769"/>
          </a:xfrm>
        </p:spPr>
        <p:txBody>
          <a:bodyPr>
            <a:normAutofit/>
          </a:bodyPr>
          <a:lstStyle/>
          <a:p>
            <a:pPr algn="ctr"/>
            <a:r>
              <a:rPr lang="zh-TW" altLang="en-US" sz="2800" dirty="0"/>
              <a:t>國立高雄師範大學公費生培育與輔導流程</a:t>
            </a:r>
            <a:br>
              <a:rPr lang="en-US" altLang="zh-TW" sz="2800" dirty="0"/>
            </a:br>
            <a:r>
              <a:rPr lang="zh-TW" altLang="en-US" sz="2800" dirty="0"/>
              <a:t>就學階段</a:t>
            </a:r>
          </a:p>
        </p:txBody>
      </p:sp>
      <p:sp>
        <p:nvSpPr>
          <p:cNvPr id="3" name="內容版面配置區 2">
            <a:extLst>
              <a:ext uri="{FF2B5EF4-FFF2-40B4-BE49-F238E27FC236}">
                <a16:creationId xmlns:a16="http://schemas.microsoft.com/office/drawing/2014/main" id="{42785FBB-71E0-138C-D64E-F669F10583B7}"/>
              </a:ext>
            </a:extLst>
          </p:cNvPr>
          <p:cNvSpPr>
            <a:spLocks noGrp="1"/>
          </p:cNvSpPr>
          <p:nvPr>
            <p:ph idx="1"/>
          </p:nvPr>
        </p:nvSpPr>
        <p:spPr>
          <a:xfrm>
            <a:off x="304801" y="1084442"/>
            <a:ext cx="8552872" cy="5630394"/>
          </a:xfrm>
        </p:spPr>
        <p:txBody>
          <a:bodyPr>
            <a:normAutofit fontScale="70000" lnSpcReduction="20000"/>
          </a:bodyPr>
          <a:lstStyle/>
          <a:p>
            <a:pPr>
              <a:lnSpc>
                <a:spcPct val="100000"/>
              </a:lnSpc>
            </a:pPr>
            <a:r>
              <a:rPr lang="zh-TW" altLang="en-US" sz="3200" dirty="0">
                <a:solidFill>
                  <a:srgbClr val="0000FF"/>
                </a:solidFill>
              </a:rPr>
              <a:t>簽訂行政契約書（一式</a:t>
            </a:r>
            <a:r>
              <a:rPr lang="en-US" altLang="zh-TW" sz="3200" dirty="0">
                <a:solidFill>
                  <a:srgbClr val="0000FF"/>
                </a:solidFill>
              </a:rPr>
              <a:t>4</a:t>
            </a:r>
            <a:r>
              <a:rPr lang="zh-TW" altLang="en-US" sz="3200" dirty="0">
                <a:solidFill>
                  <a:srgbClr val="0000FF"/>
                </a:solidFill>
              </a:rPr>
              <a:t>份）∶</a:t>
            </a:r>
            <a:r>
              <a:rPr lang="en-US" altLang="zh-TW" sz="3200" dirty="0">
                <a:solidFill>
                  <a:srgbClr val="0000FF"/>
                </a:solidFill>
              </a:rPr>
              <a:t>2</a:t>
            </a:r>
            <a:r>
              <a:rPr lang="zh-TW" altLang="en-US" sz="3200" dirty="0">
                <a:solidFill>
                  <a:srgbClr val="0000FF"/>
                </a:solidFill>
              </a:rPr>
              <a:t>份校內留存，</a:t>
            </a:r>
            <a:r>
              <a:rPr lang="en-US" altLang="zh-TW" sz="3200" dirty="0">
                <a:solidFill>
                  <a:srgbClr val="0000FF"/>
                </a:solidFill>
              </a:rPr>
              <a:t>2</a:t>
            </a:r>
            <a:r>
              <a:rPr lang="zh-TW" altLang="en-US" sz="3200" dirty="0">
                <a:solidFill>
                  <a:srgbClr val="0000FF"/>
                </a:solidFill>
              </a:rPr>
              <a:t>份公費生自行留存。</a:t>
            </a:r>
            <a:endParaRPr lang="en-US" altLang="zh-TW" sz="3200" dirty="0">
              <a:solidFill>
                <a:srgbClr val="0000FF"/>
              </a:solidFill>
            </a:endParaRPr>
          </a:p>
          <a:p>
            <a:pPr>
              <a:lnSpc>
                <a:spcPct val="100000"/>
              </a:lnSpc>
            </a:pPr>
            <a:r>
              <a:rPr lang="zh-TW" altLang="en-US" sz="3200" dirty="0">
                <a:solidFill>
                  <a:srgbClr val="0000FF"/>
                </a:solidFill>
              </a:rPr>
              <a:t>繳交修課計畫書</a:t>
            </a:r>
            <a:r>
              <a:rPr lang="en-US" altLang="zh-TW" sz="3200" dirty="0">
                <a:solidFill>
                  <a:srgbClr val="0000FF"/>
                </a:solidFill>
              </a:rPr>
              <a:t>（</a:t>
            </a:r>
            <a:r>
              <a:rPr lang="zh-TW" altLang="en-US" sz="3200" dirty="0">
                <a:solidFill>
                  <a:srgbClr val="0000FF"/>
                </a:solidFill>
              </a:rPr>
              <a:t>及修課計畫諮詢書</a:t>
            </a:r>
            <a:r>
              <a:rPr lang="en-US" altLang="zh-TW" sz="3200" dirty="0">
                <a:solidFill>
                  <a:srgbClr val="0000FF"/>
                </a:solidFill>
              </a:rPr>
              <a:t>）</a:t>
            </a:r>
          </a:p>
          <a:p>
            <a:pPr lvl="1">
              <a:lnSpc>
                <a:spcPct val="100000"/>
              </a:lnSpc>
              <a:spcBef>
                <a:spcPts val="1200"/>
              </a:spcBef>
            </a:pPr>
            <a:r>
              <a:rPr lang="zh-TW" altLang="en-US" sz="3200" dirty="0">
                <a:solidFill>
                  <a:srgbClr val="0000FF"/>
                </a:solidFill>
              </a:rPr>
              <a:t>教育部於</a:t>
            </a:r>
            <a:r>
              <a:rPr lang="en-US" altLang="zh-TW" sz="3200" dirty="0">
                <a:solidFill>
                  <a:srgbClr val="0000FF"/>
                </a:solidFill>
              </a:rPr>
              <a:t>109</a:t>
            </a:r>
            <a:r>
              <a:rPr lang="zh-TW" altLang="en-US" sz="3200" dirty="0">
                <a:solidFill>
                  <a:srgbClr val="0000FF"/>
                </a:solidFill>
              </a:rPr>
              <a:t>年</a:t>
            </a:r>
            <a:r>
              <a:rPr lang="en-US" altLang="zh-TW" sz="3200" dirty="0">
                <a:solidFill>
                  <a:srgbClr val="0000FF"/>
                </a:solidFill>
              </a:rPr>
              <a:t>3</a:t>
            </a:r>
            <a:r>
              <a:rPr lang="zh-TW" altLang="en-US" sz="3200" dirty="0">
                <a:solidFill>
                  <a:srgbClr val="0000FF"/>
                </a:solidFill>
              </a:rPr>
              <a:t>月</a:t>
            </a:r>
            <a:r>
              <a:rPr lang="en-US" altLang="zh-TW" sz="3200" dirty="0">
                <a:solidFill>
                  <a:srgbClr val="0000FF"/>
                </a:solidFill>
              </a:rPr>
              <a:t>12</a:t>
            </a:r>
            <a:r>
              <a:rPr lang="zh-TW" altLang="en-US" sz="3200" dirty="0">
                <a:solidFill>
                  <a:srgbClr val="0000FF"/>
                </a:solidFill>
              </a:rPr>
              <a:t>日召開「研商</a:t>
            </a:r>
            <a:r>
              <a:rPr lang="en-US" altLang="zh-TW" sz="3200" dirty="0">
                <a:solidFill>
                  <a:srgbClr val="0000FF"/>
                </a:solidFill>
              </a:rPr>
              <a:t>109</a:t>
            </a:r>
            <a:r>
              <a:rPr lang="zh-TW" altLang="en-US" sz="3200" dirty="0">
                <a:solidFill>
                  <a:srgbClr val="0000FF"/>
                </a:solidFill>
              </a:rPr>
              <a:t>年度公費合格教師分發作業原則及作業流程」會議，決議</a:t>
            </a:r>
            <a:r>
              <a:rPr lang="zh-TW" altLang="en-US" sz="3200" u="sng" dirty="0">
                <a:solidFill>
                  <a:srgbClr val="FF0000"/>
                </a:solidFill>
              </a:rPr>
              <a:t>自</a:t>
            </a:r>
            <a:r>
              <a:rPr lang="en-US" altLang="zh-TW" sz="3200" u="sng" dirty="0">
                <a:solidFill>
                  <a:srgbClr val="FF0000"/>
                </a:solidFill>
              </a:rPr>
              <a:t>110</a:t>
            </a:r>
            <a:r>
              <a:rPr lang="zh-TW" altLang="en-US" sz="3200" u="sng" dirty="0">
                <a:solidFill>
                  <a:srgbClr val="FF0000"/>
                </a:solidFill>
              </a:rPr>
              <a:t>學年度起，甄選大學四年級以上師資生</a:t>
            </a:r>
            <a:r>
              <a:rPr lang="en-US" altLang="zh-TW" sz="3200" u="sng" dirty="0">
                <a:solidFill>
                  <a:srgbClr val="FF0000"/>
                </a:solidFill>
              </a:rPr>
              <a:t>(</a:t>
            </a:r>
            <a:r>
              <a:rPr lang="zh-TW" altLang="en-US" sz="3200" u="sng" dirty="0">
                <a:solidFill>
                  <a:srgbClr val="FF0000"/>
                </a:solidFill>
              </a:rPr>
              <a:t>含碩士生及已具教師證書者</a:t>
            </a:r>
            <a:r>
              <a:rPr lang="en-US" altLang="zh-TW" sz="3200" u="sng" dirty="0">
                <a:solidFill>
                  <a:srgbClr val="FF0000"/>
                </a:solidFill>
              </a:rPr>
              <a:t>)</a:t>
            </a:r>
            <a:r>
              <a:rPr lang="zh-TW" altLang="en-US" sz="3200" u="sng" dirty="0">
                <a:solidFill>
                  <a:srgbClr val="FF0000"/>
                </a:solidFill>
              </a:rPr>
              <a:t>成為公費生，</a:t>
            </a:r>
            <a:r>
              <a:rPr lang="zh-TW" altLang="en-US" sz="3200" dirty="0">
                <a:solidFill>
                  <a:srgbClr val="0000FF"/>
                </a:solidFill>
              </a:rPr>
              <a:t>應於契約書中明訂公費受領期間之最低應修習學分數，平均每學期以修習教育專業或專門課程至少</a:t>
            </a:r>
            <a:r>
              <a:rPr lang="en-US" altLang="zh-TW" sz="3200" dirty="0">
                <a:solidFill>
                  <a:srgbClr val="0000FF"/>
                </a:solidFill>
              </a:rPr>
              <a:t>6</a:t>
            </a:r>
            <a:r>
              <a:rPr lang="zh-TW" altLang="en-US" sz="3200" dirty="0">
                <a:solidFill>
                  <a:srgbClr val="0000FF"/>
                </a:solidFill>
              </a:rPr>
              <a:t>學分為計算，且不得抵免或重複修習相同課程，但得於受領期間規劃調配每學期之修習學分數</a:t>
            </a:r>
            <a:r>
              <a:rPr lang="en-US" altLang="zh-TW" sz="3200" dirty="0">
                <a:solidFill>
                  <a:srgbClr val="0000FF"/>
                </a:solidFill>
              </a:rPr>
              <a:t>(</a:t>
            </a:r>
            <a:r>
              <a:rPr lang="zh-TW" altLang="en-US" sz="3200" dirty="0">
                <a:solidFill>
                  <a:srgbClr val="0000FF"/>
                </a:solidFill>
              </a:rPr>
              <a:t>詳如下表</a:t>
            </a:r>
            <a:r>
              <a:rPr lang="en-US" altLang="zh-TW" sz="3200" dirty="0">
                <a:solidFill>
                  <a:srgbClr val="0000FF"/>
                </a:solidFill>
              </a:rPr>
              <a:t>)</a:t>
            </a:r>
            <a:r>
              <a:rPr lang="zh-TW" altLang="en-US" sz="3200" dirty="0">
                <a:solidFill>
                  <a:srgbClr val="0000FF"/>
                </a:solidFill>
              </a:rPr>
              <a:t>。</a:t>
            </a:r>
            <a:endParaRPr lang="en-US" altLang="zh-TW" sz="3200" dirty="0">
              <a:solidFill>
                <a:srgbClr val="0000FF"/>
              </a:solidFill>
            </a:endParaRPr>
          </a:p>
          <a:p>
            <a:pPr lvl="1">
              <a:lnSpc>
                <a:spcPct val="100000"/>
              </a:lnSpc>
              <a:spcBef>
                <a:spcPts val="1200"/>
              </a:spcBef>
            </a:pPr>
            <a:r>
              <a:rPr lang="en-US" altLang="zh-TW" sz="3200" b="1" dirty="0">
                <a:solidFill>
                  <a:srgbClr val="FF0000"/>
                </a:solidFill>
              </a:rPr>
              <a:t>114</a:t>
            </a:r>
            <a:r>
              <a:rPr lang="zh-TW" altLang="en-US" sz="3200" b="1" dirty="0">
                <a:solidFill>
                  <a:srgbClr val="FF0000"/>
                </a:solidFill>
              </a:rPr>
              <a:t>學年度起成為公費生者，公費受領期間應修習教育專業課程或專門課程至少</a:t>
            </a:r>
            <a:r>
              <a:rPr lang="en-US" altLang="zh-TW" sz="3200" b="1" dirty="0">
                <a:solidFill>
                  <a:srgbClr val="FF0000"/>
                </a:solidFill>
              </a:rPr>
              <a:t>24</a:t>
            </a:r>
            <a:r>
              <a:rPr lang="zh-TW" altLang="en-US" sz="3200" b="1" dirty="0">
                <a:solidFill>
                  <a:srgbClr val="FF0000"/>
                </a:solidFill>
              </a:rPr>
              <a:t>學分；抵免或重複修習課程，不得予以計入。</a:t>
            </a:r>
            <a:endParaRPr lang="en-US" altLang="zh-TW" sz="3200" b="1" dirty="0">
              <a:solidFill>
                <a:srgbClr val="FF0000"/>
              </a:solidFill>
            </a:endParaRPr>
          </a:p>
          <a:p>
            <a:pPr lvl="1">
              <a:lnSpc>
                <a:spcPct val="100000"/>
              </a:lnSpc>
              <a:spcBef>
                <a:spcPts val="1200"/>
              </a:spcBef>
            </a:pPr>
            <a:r>
              <a:rPr lang="en-US" altLang="zh-TW" sz="3200" b="1" dirty="0">
                <a:solidFill>
                  <a:srgbClr val="FF0000"/>
                </a:solidFill>
              </a:rPr>
              <a:t>114</a:t>
            </a:r>
            <a:r>
              <a:rPr lang="zh-TW" altLang="en-US" sz="3200" b="1" dirty="0">
                <a:solidFill>
                  <a:srgbClr val="FF0000"/>
                </a:solidFill>
              </a:rPr>
              <a:t>學年度起成為公費生者，修課計畫書請於</a:t>
            </a:r>
            <a:r>
              <a:rPr lang="en-US" altLang="zh-TW" sz="3200" b="1" dirty="0">
                <a:solidFill>
                  <a:srgbClr val="FF0000"/>
                </a:solidFill>
              </a:rPr>
              <a:t>114</a:t>
            </a:r>
            <a:r>
              <a:rPr lang="zh-TW" altLang="en-US" sz="3200" b="1" dirty="0">
                <a:solidFill>
                  <a:srgbClr val="FF0000"/>
                </a:solidFill>
              </a:rPr>
              <a:t>年</a:t>
            </a:r>
            <a:r>
              <a:rPr lang="en-US" altLang="zh-TW" sz="3200" b="1" dirty="0">
                <a:solidFill>
                  <a:srgbClr val="FF0000"/>
                </a:solidFill>
              </a:rPr>
              <a:t>10</a:t>
            </a:r>
            <a:r>
              <a:rPr lang="zh-TW" altLang="en-US" sz="3200" b="1" dirty="0">
                <a:solidFill>
                  <a:srgbClr val="FF0000"/>
                </a:solidFill>
              </a:rPr>
              <a:t>月</a:t>
            </a:r>
            <a:r>
              <a:rPr lang="en-US" altLang="zh-TW" sz="3200" b="1" dirty="0">
                <a:solidFill>
                  <a:srgbClr val="FF0000"/>
                </a:solidFill>
              </a:rPr>
              <a:t>31</a:t>
            </a:r>
            <a:r>
              <a:rPr lang="zh-TW" altLang="en-US" sz="3200" b="1" dirty="0">
                <a:solidFill>
                  <a:srgbClr val="FF0000"/>
                </a:solidFill>
              </a:rPr>
              <a:t>日前繳交。</a:t>
            </a:r>
            <a:endParaRPr lang="en-US" altLang="zh-TW" sz="3200" b="1" dirty="0">
              <a:solidFill>
                <a:srgbClr val="FF0000"/>
              </a:solidFill>
            </a:endParaRPr>
          </a:p>
          <a:p>
            <a:pPr lvl="1">
              <a:lnSpc>
                <a:spcPct val="100000"/>
              </a:lnSpc>
              <a:spcBef>
                <a:spcPts val="1200"/>
              </a:spcBef>
            </a:pPr>
            <a:r>
              <a:rPr lang="zh-TW" altLang="en-US" sz="3200" b="1" dirty="0">
                <a:solidFill>
                  <a:srgbClr val="FF0000"/>
                </a:solidFill>
              </a:rPr>
              <a:t>如實際修課情況與修課計畫書不一致，請送「公費生修課調整申請」進行審查。</a:t>
            </a:r>
            <a:endParaRPr lang="en-US" altLang="zh-TW" sz="3200" b="1" dirty="0">
              <a:solidFill>
                <a:srgbClr val="FF0000"/>
              </a:solidFill>
            </a:endParaRPr>
          </a:p>
          <a:p>
            <a:pPr lvl="1">
              <a:lnSpc>
                <a:spcPct val="100000"/>
              </a:lnSpc>
            </a:pPr>
            <a:endParaRPr lang="en-US" altLang="zh-TW" dirty="0"/>
          </a:p>
          <a:p>
            <a:pPr>
              <a:lnSpc>
                <a:spcPct val="100000"/>
              </a:lnSpc>
            </a:pPr>
            <a:endParaRPr lang="zh-TW" altLang="en-US" dirty="0"/>
          </a:p>
        </p:txBody>
      </p:sp>
    </p:spTree>
    <p:extLst>
      <p:ext uri="{BB962C8B-B14F-4D97-AF65-F5344CB8AC3E}">
        <p14:creationId xmlns:p14="http://schemas.microsoft.com/office/powerpoint/2010/main" val="238714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1CC5BF2-EB05-43DC-87D6-EE071B87212B}"/>
              </a:ext>
            </a:extLst>
          </p:cNvPr>
          <p:cNvPicPr>
            <a:picLocks noChangeAspect="1"/>
          </p:cNvPicPr>
          <p:nvPr/>
        </p:nvPicPr>
        <p:blipFill rotWithShape="1">
          <a:blip r:embed="rId2"/>
          <a:srcRect l="2424" t="5952" r="1819" b="6061"/>
          <a:stretch/>
        </p:blipFill>
        <p:spPr>
          <a:xfrm>
            <a:off x="0" y="0"/>
            <a:ext cx="9141549" cy="6858000"/>
          </a:xfrm>
          <a:prstGeom prst="rect">
            <a:avLst/>
          </a:prstGeom>
        </p:spPr>
      </p:pic>
    </p:spTree>
    <p:extLst>
      <p:ext uri="{BB962C8B-B14F-4D97-AF65-F5344CB8AC3E}">
        <p14:creationId xmlns:p14="http://schemas.microsoft.com/office/powerpoint/2010/main" val="385337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DF92812-7E76-4182-B4E6-1108F174B047}"/>
              </a:ext>
            </a:extLst>
          </p:cNvPr>
          <p:cNvPicPr>
            <a:picLocks noChangeAspect="1"/>
          </p:cNvPicPr>
          <p:nvPr/>
        </p:nvPicPr>
        <p:blipFill rotWithShape="1">
          <a:blip r:embed="rId2"/>
          <a:srcRect l="3480" t="2365" r="2456" b="5109"/>
          <a:stretch/>
        </p:blipFill>
        <p:spPr>
          <a:xfrm>
            <a:off x="6392" y="0"/>
            <a:ext cx="9137608" cy="6858000"/>
          </a:xfrm>
          <a:prstGeom prst="rect">
            <a:avLst/>
          </a:prstGeom>
        </p:spPr>
      </p:pic>
    </p:spTree>
    <p:extLst>
      <p:ext uri="{BB962C8B-B14F-4D97-AF65-F5344CB8AC3E}">
        <p14:creationId xmlns:p14="http://schemas.microsoft.com/office/powerpoint/2010/main" val="13063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86170EF-0E82-4B99-93E1-6EED002F121E}"/>
              </a:ext>
            </a:extLst>
          </p:cNvPr>
          <p:cNvPicPr>
            <a:picLocks noChangeAspect="1"/>
          </p:cNvPicPr>
          <p:nvPr/>
        </p:nvPicPr>
        <p:blipFill rotWithShape="1">
          <a:blip r:embed="rId2"/>
          <a:srcRect l="5827" t="2504" r="3941"/>
          <a:stretch/>
        </p:blipFill>
        <p:spPr>
          <a:xfrm>
            <a:off x="2216727" y="2860"/>
            <a:ext cx="4380248" cy="6855139"/>
          </a:xfrm>
          <a:prstGeom prst="rect">
            <a:avLst/>
          </a:prstGeom>
        </p:spPr>
      </p:pic>
    </p:spTree>
    <p:extLst>
      <p:ext uri="{BB962C8B-B14F-4D97-AF65-F5344CB8AC3E}">
        <p14:creationId xmlns:p14="http://schemas.microsoft.com/office/powerpoint/2010/main" val="96555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BFD89AB-35FB-6C96-3A67-3B3F2EA7A814}"/>
              </a:ext>
            </a:extLst>
          </p:cNvPr>
          <p:cNvSpPr>
            <a:spLocks noGrp="1"/>
          </p:cNvSpPr>
          <p:nvPr>
            <p:ph idx="1"/>
          </p:nvPr>
        </p:nvSpPr>
        <p:spPr>
          <a:xfrm>
            <a:off x="184727" y="1145309"/>
            <a:ext cx="8829963" cy="5597235"/>
          </a:xfrm>
        </p:spPr>
        <p:txBody>
          <a:bodyPr>
            <a:normAutofit lnSpcReduction="10000"/>
          </a:bodyPr>
          <a:lstStyle/>
          <a:p>
            <a:r>
              <a:rPr lang="zh-TW" altLang="en-US" sz="2800" dirty="0">
                <a:solidFill>
                  <a:srgbClr val="0000FF"/>
                </a:solidFill>
              </a:rPr>
              <a:t>公費生津貼發放與住宿</a:t>
            </a:r>
            <a:endParaRPr lang="en-US" altLang="zh-TW" sz="2800" dirty="0">
              <a:solidFill>
                <a:srgbClr val="0000FF"/>
              </a:solidFill>
            </a:endParaRPr>
          </a:p>
          <a:p>
            <a:pPr lvl="1"/>
            <a:r>
              <a:rPr lang="zh-TW" altLang="en-US" sz="2800" dirty="0">
                <a:solidFill>
                  <a:srgbClr val="0000FF"/>
                </a:solidFill>
              </a:rPr>
              <a:t>核發單位為</a:t>
            </a:r>
            <a:r>
              <a:rPr lang="zh-TW" altLang="en-US" sz="2800" dirty="0">
                <a:solidFill>
                  <a:srgbClr val="FF0000"/>
                </a:solidFill>
              </a:rPr>
              <a:t>學務處生活輔導組，</a:t>
            </a:r>
            <a:r>
              <a:rPr lang="zh-TW" altLang="en-US" sz="2800" dirty="0">
                <a:solidFill>
                  <a:srgbClr val="0000FF"/>
                </a:solidFill>
              </a:rPr>
              <a:t>承辦人為</a:t>
            </a:r>
            <a:r>
              <a:rPr lang="zh-TW" altLang="en-US" sz="2800" dirty="0">
                <a:solidFill>
                  <a:srgbClr val="FF0000"/>
                </a:solidFill>
              </a:rPr>
              <a:t>黃銘岳教官（分機</a:t>
            </a:r>
            <a:r>
              <a:rPr lang="en-US" altLang="zh-TW" sz="2800" dirty="0">
                <a:solidFill>
                  <a:srgbClr val="FF0000"/>
                </a:solidFill>
              </a:rPr>
              <a:t>1235</a:t>
            </a:r>
            <a:r>
              <a:rPr lang="zh-TW" altLang="en-US" sz="2800" dirty="0">
                <a:solidFill>
                  <a:srgbClr val="FF0000"/>
                </a:solidFill>
              </a:rPr>
              <a:t>）</a:t>
            </a:r>
            <a:endParaRPr lang="en-US" altLang="zh-TW" sz="2800" dirty="0">
              <a:solidFill>
                <a:srgbClr val="0000FF"/>
              </a:solidFill>
            </a:endParaRPr>
          </a:p>
          <a:p>
            <a:pPr lvl="1"/>
            <a:r>
              <a:rPr lang="zh-TW" altLang="en-US" sz="2800" dirty="0">
                <a:solidFill>
                  <a:srgbClr val="FF0000"/>
                </a:solidFill>
              </a:rPr>
              <a:t>學雜費</a:t>
            </a:r>
            <a:r>
              <a:rPr lang="en-US" altLang="zh-TW" sz="2800" dirty="0">
                <a:solidFill>
                  <a:srgbClr val="FF0000"/>
                </a:solidFill>
              </a:rPr>
              <a:t>/</a:t>
            </a:r>
            <a:r>
              <a:rPr lang="zh-TW" altLang="en-US" sz="2800" dirty="0">
                <a:solidFill>
                  <a:srgbClr val="FF0000"/>
                </a:solidFill>
              </a:rPr>
              <a:t>學期</a:t>
            </a:r>
            <a:r>
              <a:rPr lang="zh-TW" altLang="en-US" sz="2800" dirty="0">
                <a:solidFill>
                  <a:srgbClr val="0000FF"/>
                </a:solidFill>
              </a:rPr>
              <a:t>∶由本校總務處出納組直接於繳費單上減免（學生須自行負擔部分∶平安保險費、網路費）。</a:t>
            </a:r>
            <a:endParaRPr lang="en-US" altLang="zh-TW" sz="2800" dirty="0">
              <a:solidFill>
                <a:srgbClr val="0000FF"/>
              </a:solidFill>
            </a:endParaRPr>
          </a:p>
          <a:p>
            <a:pPr lvl="1"/>
            <a:r>
              <a:rPr lang="zh-TW" altLang="en-US" sz="2800" dirty="0">
                <a:solidFill>
                  <a:srgbClr val="FF0000"/>
                </a:solidFill>
              </a:rPr>
              <a:t>住宿費</a:t>
            </a:r>
            <a:r>
              <a:rPr lang="en-US" altLang="zh-TW" sz="2800" dirty="0">
                <a:solidFill>
                  <a:srgbClr val="FF0000"/>
                </a:solidFill>
              </a:rPr>
              <a:t>/</a:t>
            </a:r>
            <a:r>
              <a:rPr lang="zh-TW" altLang="en-US" sz="2800" dirty="0">
                <a:solidFill>
                  <a:srgbClr val="FF0000"/>
                </a:solidFill>
              </a:rPr>
              <a:t>學期</a:t>
            </a:r>
            <a:r>
              <a:rPr lang="zh-TW" altLang="en-US" sz="2800" dirty="0">
                <a:solidFill>
                  <a:srgbClr val="0000FF"/>
                </a:solidFill>
              </a:rPr>
              <a:t>：如住宿學校者，免繳住宿費；無住宿學校者，若戶籍未在高雄市，仍可向學務處生輔組提出申請。</a:t>
            </a:r>
            <a:endParaRPr lang="en-US" altLang="zh-TW" sz="2800" dirty="0">
              <a:solidFill>
                <a:srgbClr val="0000FF"/>
              </a:solidFill>
            </a:endParaRPr>
          </a:p>
          <a:p>
            <a:pPr lvl="1"/>
            <a:r>
              <a:rPr lang="zh-TW" altLang="en-US" sz="2800" dirty="0">
                <a:solidFill>
                  <a:srgbClr val="FF0000"/>
                </a:solidFill>
              </a:rPr>
              <a:t>生活津貼</a:t>
            </a:r>
            <a:r>
              <a:rPr lang="en-US" altLang="zh-TW" sz="2800" dirty="0">
                <a:solidFill>
                  <a:srgbClr val="FF0000"/>
                </a:solidFill>
              </a:rPr>
              <a:t>(1</a:t>
            </a:r>
            <a:r>
              <a:rPr lang="zh-TW" altLang="en-US" sz="2800" dirty="0">
                <a:solidFill>
                  <a:srgbClr val="FF0000"/>
                </a:solidFill>
              </a:rPr>
              <a:t>萬元</a:t>
            </a:r>
            <a:r>
              <a:rPr lang="en-US" altLang="zh-TW" sz="2800" dirty="0">
                <a:solidFill>
                  <a:srgbClr val="FF0000"/>
                </a:solidFill>
              </a:rPr>
              <a:t>/</a:t>
            </a:r>
            <a:r>
              <a:rPr lang="zh-TW" altLang="en-US" sz="2800" dirty="0">
                <a:solidFill>
                  <a:srgbClr val="FF0000"/>
                </a:solidFill>
              </a:rPr>
              <a:t>月</a:t>
            </a:r>
            <a:r>
              <a:rPr lang="en-US" altLang="zh-TW" sz="2800" dirty="0">
                <a:solidFill>
                  <a:srgbClr val="FF0000"/>
                </a:solidFill>
              </a:rPr>
              <a:t>)</a:t>
            </a:r>
            <a:r>
              <a:rPr lang="zh-TW" altLang="en-US" sz="2800" dirty="0">
                <a:solidFill>
                  <a:srgbClr val="0000FF"/>
                </a:solidFill>
              </a:rPr>
              <a:t>：自成為公費生當年</a:t>
            </a:r>
            <a:r>
              <a:rPr lang="en-US" altLang="zh-TW" sz="2800" dirty="0">
                <a:solidFill>
                  <a:srgbClr val="0000FF"/>
                </a:solidFill>
              </a:rPr>
              <a:t>9</a:t>
            </a:r>
            <a:r>
              <a:rPr lang="zh-TW" altLang="en-US" sz="2800" dirty="0">
                <a:solidFill>
                  <a:srgbClr val="0000FF"/>
                </a:solidFill>
              </a:rPr>
              <a:t>月起核發，領至畢業當年</a:t>
            </a:r>
            <a:r>
              <a:rPr lang="en-US" altLang="zh-TW" sz="2800" dirty="0">
                <a:solidFill>
                  <a:srgbClr val="0000FF"/>
                </a:solidFill>
              </a:rPr>
              <a:t>6</a:t>
            </a:r>
            <a:r>
              <a:rPr lang="zh-TW" altLang="en-US" sz="2800" dirty="0">
                <a:solidFill>
                  <a:srgbClr val="0000FF"/>
                </a:solidFill>
              </a:rPr>
              <a:t>月止。</a:t>
            </a:r>
            <a:endParaRPr lang="en-US" altLang="zh-TW" sz="2800" dirty="0">
              <a:solidFill>
                <a:srgbClr val="0000FF"/>
              </a:solidFill>
            </a:endParaRPr>
          </a:p>
          <a:p>
            <a:pPr lvl="1"/>
            <a:r>
              <a:rPr lang="zh-TW" altLang="en-US" sz="2800" dirty="0">
                <a:solidFill>
                  <a:srgbClr val="FF0000"/>
                </a:solidFill>
              </a:rPr>
              <a:t>服裝費</a:t>
            </a:r>
            <a:r>
              <a:rPr lang="en-US" altLang="zh-TW" sz="2800" dirty="0">
                <a:solidFill>
                  <a:srgbClr val="FF0000"/>
                </a:solidFill>
              </a:rPr>
              <a:t>(2500</a:t>
            </a:r>
            <a:r>
              <a:rPr lang="zh-TW" altLang="en-US" sz="2800" dirty="0">
                <a:solidFill>
                  <a:srgbClr val="FF0000"/>
                </a:solidFill>
              </a:rPr>
              <a:t>元</a:t>
            </a:r>
            <a:r>
              <a:rPr lang="en-US" altLang="zh-TW" sz="2800" dirty="0">
                <a:solidFill>
                  <a:srgbClr val="FF0000"/>
                </a:solidFill>
              </a:rPr>
              <a:t>/</a:t>
            </a:r>
            <a:r>
              <a:rPr lang="zh-TW" altLang="en-US" sz="2800" dirty="0">
                <a:solidFill>
                  <a:srgbClr val="FF0000"/>
                </a:solidFill>
              </a:rPr>
              <a:t>年</a:t>
            </a:r>
            <a:r>
              <a:rPr lang="en-US" altLang="zh-TW" sz="2800" dirty="0">
                <a:solidFill>
                  <a:srgbClr val="FF0000"/>
                </a:solidFill>
              </a:rPr>
              <a:t>)</a:t>
            </a:r>
            <a:r>
              <a:rPr lang="zh-TW" altLang="en-US" sz="2800" dirty="0">
                <a:solidFill>
                  <a:srgbClr val="0000FF"/>
                </a:solidFill>
              </a:rPr>
              <a:t>、</a:t>
            </a:r>
            <a:r>
              <a:rPr lang="zh-TW" altLang="en-US" sz="2800" dirty="0">
                <a:solidFill>
                  <a:srgbClr val="FF0000"/>
                </a:solidFill>
              </a:rPr>
              <a:t>專業成長費</a:t>
            </a:r>
            <a:r>
              <a:rPr lang="en-US" altLang="zh-TW" sz="2800" dirty="0">
                <a:solidFill>
                  <a:srgbClr val="FF0000"/>
                </a:solidFill>
              </a:rPr>
              <a:t>(5000</a:t>
            </a:r>
            <a:r>
              <a:rPr lang="zh-TW" altLang="en-US" sz="2800" dirty="0">
                <a:solidFill>
                  <a:srgbClr val="FF0000"/>
                </a:solidFill>
              </a:rPr>
              <a:t>元</a:t>
            </a:r>
            <a:r>
              <a:rPr lang="en-US" altLang="zh-TW" sz="2800" dirty="0">
                <a:solidFill>
                  <a:srgbClr val="FF0000"/>
                </a:solidFill>
              </a:rPr>
              <a:t>/</a:t>
            </a:r>
            <a:r>
              <a:rPr lang="zh-TW" altLang="en-US" sz="2800" dirty="0">
                <a:solidFill>
                  <a:srgbClr val="FF0000"/>
                </a:solidFill>
              </a:rPr>
              <a:t>學期</a:t>
            </a:r>
            <a:r>
              <a:rPr lang="en-US" altLang="zh-TW" sz="2800" dirty="0">
                <a:solidFill>
                  <a:srgbClr val="FF0000"/>
                </a:solidFill>
              </a:rPr>
              <a:t>)</a:t>
            </a:r>
          </a:p>
          <a:p>
            <a:pPr lvl="1"/>
            <a:r>
              <a:rPr lang="zh-TW" altLang="en-US" sz="2800" dirty="0">
                <a:solidFill>
                  <a:srgbClr val="FF0000"/>
                </a:solidFill>
              </a:rPr>
              <a:t>教學見習費</a:t>
            </a:r>
            <a:r>
              <a:rPr lang="en-US" altLang="zh-TW" sz="2800" dirty="0">
                <a:solidFill>
                  <a:srgbClr val="FF0000"/>
                </a:solidFill>
              </a:rPr>
              <a:t>(3700</a:t>
            </a:r>
            <a:r>
              <a:rPr lang="zh-TW" altLang="en-US" sz="2800" dirty="0">
                <a:solidFill>
                  <a:srgbClr val="FF0000"/>
                </a:solidFill>
              </a:rPr>
              <a:t>元</a:t>
            </a:r>
            <a:r>
              <a:rPr lang="en-US" altLang="zh-TW" sz="2800" dirty="0">
                <a:solidFill>
                  <a:srgbClr val="FF0000"/>
                </a:solidFill>
              </a:rPr>
              <a:t>/1</a:t>
            </a:r>
            <a:r>
              <a:rPr lang="zh-TW" altLang="en-US" sz="2800" dirty="0">
                <a:solidFill>
                  <a:srgbClr val="FF0000"/>
                </a:solidFill>
              </a:rPr>
              <a:t>次</a:t>
            </a:r>
            <a:r>
              <a:rPr lang="en-US" altLang="zh-TW" sz="2800" dirty="0">
                <a:solidFill>
                  <a:srgbClr val="FF0000"/>
                </a:solidFill>
              </a:rPr>
              <a:t>)</a:t>
            </a:r>
            <a:r>
              <a:rPr lang="zh-TW" altLang="en-US" sz="2800" dirty="0">
                <a:solidFill>
                  <a:srgbClr val="0000FF"/>
                </a:solidFill>
              </a:rPr>
              <a:t>：於修習教學實習課當學年度上學期核發。</a:t>
            </a:r>
            <a:endParaRPr lang="en-US" altLang="zh-TW" sz="2800" dirty="0">
              <a:solidFill>
                <a:srgbClr val="0000FF"/>
              </a:solidFill>
            </a:endParaRPr>
          </a:p>
          <a:p>
            <a:pPr lvl="1"/>
            <a:r>
              <a:rPr lang="zh-TW" altLang="en-US" sz="2800" dirty="0">
                <a:solidFill>
                  <a:srgbClr val="FF0000"/>
                </a:solidFill>
              </a:rPr>
              <a:t>燕巢與和平校區修課往返交通費</a:t>
            </a:r>
            <a:r>
              <a:rPr lang="zh-TW" altLang="en-US" sz="2800" dirty="0">
                <a:solidFill>
                  <a:srgbClr val="0000FF"/>
                </a:solidFill>
              </a:rPr>
              <a:t>，依一般生權益，請洽教務處辦理。</a:t>
            </a:r>
            <a:endParaRPr lang="en-US" altLang="zh-TW" sz="2800" dirty="0">
              <a:solidFill>
                <a:srgbClr val="0000FF"/>
              </a:solidFill>
            </a:endParaRPr>
          </a:p>
          <a:p>
            <a:pPr lvl="1"/>
            <a:endParaRPr lang="en-US" altLang="zh-TW" sz="2000" dirty="0"/>
          </a:p>
          <a:p>
            <a:endParaRPr lang="zh-TW" altLang="en-US" sz="2000" dirty="0"/>
          </a:p>
        </p:txBody>
      </p:sp>
      <p:sp>
        <p:nvSpPr>
          <p:cNvPr id="4" name="標題 1">
            <a:extLst>
              <a:ext uri="{FF2B5EF4-FFF2-40B4-BE49-F238E27FC236}">
                <a16:creationId xmlns:a16="http://schemas.microsoft.com/office/drawing/2014/main" id="{9BE86F67-96DB-373C-3A18-1BCA7F7D11BB}"/>
              </a:ext>
            </a:extLst>
          </p:cNvPr>
          <p:cNvSpPr>
            <a:spLocks noGrp="1"/>
          </p:cNvSpPr>
          <p:nvPr>
            <p:ph type="title"/>
          </p:nvPr>
        </p:nvSpPr>
        <p:spPr>
          <a:xfrm>
            <a:off x="628650" y="4907"/>
            <a:ext cx="7886700" cy="1325563"/>
          </a:xfrm>
        </p:spPr>
        <p:txBody>
          <a:bodyPr>
            <a:normAutofit/>
          </a:bodyPr>
          <a:lstStyle/>
          <a:p>
            <a:pPr algn="ctr"/>
            <a:r>
              <a:rPr lang="zh-TW" altLang="en-US" sz="2800" dirty="0"/>
              <a:t>國立高雄師範大學公費生培育與輔導流程</a:t>
            </a:r>
            <a:br>
              <a:rPr lang="en-US" altLang="zh-TW" sz="2800" dirty="0"/>
            </a:br>
            <a:r>
              <a:rPr lang="zh-TW" altLang="en-US" sz="2800" dirty="0"/>
              <a:t>就學階段</a:t>
            </a:r>
          </a:p>
        </p:txBody>
      </p:sp>
    </p:spTree>
    <p:extLst>
      <p:ext uri="{BB962C8B-B14F-4D97-AF65-F5344CB8AC3E}">
        <p14:creationId xmlns:p14="http://schemas.microsoft.com/office/powerpoint/2010/main" val="95836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9194675-8225-05E0-7D39-FAF3FADD028A}"/>
              </a:ext>
            </a:extLst>
          </p:cNvPr>
          <p:cNvSpPr>
            <a:spLocks noGrp="1"/>
          </p:cNvSpPr>
          <p:nvPr>
            <p:ph idx="1"/>
          </p:nvPr>
        </p:nvSpPr>
        <p:spPr>
          <a:xfrm>
            <a:off x="267855" y="1089891"/>
            <a:ext cx="8626763" cy="5643418"/>
          </a:xfrm>
        </p:spPr>
        <p:txBody>
          <a:bodyPr>
            <a:normAutofit fontScale="92500"/>
          </a:bodyPr>
          <a:lstStyle/>
          <a:p>
            <a:pPr algn="just">
              <a:buFont typeface="Wingdings" panose="05000000000000000000" pitchFamily="2" charset="2"/>
              <a:buChar char="Ø"/>
            </a:pPr>
            <a:r>
              <a:rPr lang="zh-TW" altLang="en-US" sz="2800" dirty="0">
                <a:solidFill>
                  <a:srgbClr val="0000FF"/>
                </a:solidFill>
              </a:rPr>
              <a:t>培育條件說明</a:t>
            </a:r>
            <a:endParaRPr lang="en-US" altLang="zh-TW" sz="2800" dirty="0">
              <a:solidFill>
                <a:srgbClr val="0000FF"/>
              </a:solidFill>
            </a:endParaRPr>
          </a:p>
          <a:p>
            <a:pPr algn="just"/>
            <a:r>
              <a:rPr lang="zh-TW" altLang="en-US" sz="2800" dirty="0">
                <a:solidFill>
                  <a:srgbClr val="0000FF"/>
                </a:solidFill>
              </a:rPr>
              <a:t>主專長：原則上即為第一張教師證需取得的階段與科目。</a:t>
            </a:r>
            <a:endParaRPr lang="en-US" altLang="zh-TW" sz="2800" dirty="0">
              <a:solidFill>
                <a:srgbClr val="0000FF"/>
              </a:solidFill>
            </a:endParaRPr>
          </a:p>
          <a:p>
            <a:pPr algn="just"/>
            <a:r>
              <a:rPr lang="zh-TW" altLang="en-US" sz="2800" dirty="0">
                <a:solidFill>
                  <a:srgbClr val="0000FF"/>
                </a:solidFill>
              </a:rPr>
              <a:t>第二專長</a:t>
            </a:r>
            <a:r>
              <a:rPr lang="zh-TW" altLang="en-US" sz="2800" dirty="0"/>
              <a:t>：</a:t>
            </a:r>
            <a:endParaRPr lang="en-US" altLang="zh-TW" sz="2800" dirty="0"/>
          </a:p>
          <a:p>
            <a:pPr marL="685800" lvl="1" indent="-342900" algn="just">
              <a:buFont typeface="+mj-lt"/>
              <a:buAutoNum type="arabicPeriod"/>
            </a:pPr>
            <a:r>
              <a:rPr lang="zh-TW" altLang="en-US" sz="2800" dirty="0">
                <a:solidFill>
                  <a:srgbClr val="0000FF"/>
                </a:solidFill>
              </a:rPr>
              <a:t>請於</a:t>
            </a:r>
            <a:r>
              <a:rPr lang="zh-TW" altLang="en-US" sz="2800" b="1" dirty="0">
                <a:solidFill>
                  <a:srgbClr val="FF0000"/>
                </a:solidFill>
              </a:rPr>
              <a:t>師資培育與就業輔導處課程組網頁</a:t>
            </a:r>
            <a:r>
              <a:rPr lang="en-US" altLang="zh-TW" sz="2800" b="1" dirty="0">
                <a:solidFill>
                  <a:srgbClr val="FF0000"/>
                </a:solidFill>
              </a:rPr>
              <a:t>/</a:t>
            </a:r>
            <a:r>
              <a:rPr lang="zh-TW" altLang="en-US" sz="2800" b="1" dirty="0">
                <a:solidFill>
                  <a:srgbClr val="FF0000"/>
                </a:solidFill>
              </a:rPr>
              <a:t>師資職前課程</a:t>
            </a:r>
            <a:r>
              <a:rPr lang="zh-TW" altLang="en-US" sz="2800" dirty="0">
                <a:solidFill>
                  <a:srgbClr val="0000FF"/>
                </a:solidFill>
              </a:rPr>
              <a:t>中查詢加科或加階段第二專長所需修習之學分。</a:t>
            </a:r>
            <a:endParaRPr lang="en-US" altLang="zh-TW" sz="2800" dirty="0">
              <a:solidFill>
                <a:srgbClr val="0000FF"/>
              </a:solidFill>
            </a:endParaRPr>
          </a:p>
          <a:p>
            <a:pPr marL="685800" lvl="1" indent="-342900" algn="just">
              <a:buFont typeface="+mj-lt"/>
              <a:buAutoNum type="arabicPeriod"/>
            </a:pPr>
            <a:r>
              <a:rPr lang="zh-TW" altLang="en-US" sz="2800" dirty="0">
                <a:solidFill>
                  <a:srgbClr val="0000FF"/>
                </a:solidFill>
              </a:rPr>
              <a:t>請留意系上擋修之修課規定。</a:t>
            </a:r>
            <a:endParaRPr lang="en-US" altLang="zh-TW" sz="2800" dirty="0">
              <a:solidFill>
                <a:srgbClr val="0000FF"/>
              </a:solidFill>
            </a:endParaRPr>
          </a:p>
          <a:p>
            <a:pPr algn="just"/>
            <a:r>
              <a:rPr lang="zh-TW" altLang="en-US" sz="2800" dirty="0">
                <a:solidFill>
                  <a:srgbClr val="0000FF"/>
                </a:solidFill>
              </a:rPr>
              <a:t>次專長∶如∶雙語次專長、情緒與行為需求次專長。</a:t>
            </a:r>
            <a:endParaRPr lang="en-US" altLang="zh-TW" sz="2800" dirty="0">
              <a:solidFill>
                <a:srgbClr val="0000FF"/>
              </a:solidFill>
            </a:endParaRPr>
          </a:p>
          <a:p>
            <a:pPr algn="just"/>
            <a:r>
              <a:rPr lang="zh-TW" altLang="en-US" sz="2800" dirty="0">
                <a:solidFill>
                  <a:srgbClr val="0000FF"/>
                </a:solidFill>
              </a:rPr>
              <a:t>國小加註專長∶資訊、輔導、閩南語文、客語文。</a:t>
            </a:r>
            <a:endParaRPr lang="en-US" altLang="zh-TW" sz="2800" dirty="0">
              <a:solidFill>
                <a:srgbClr val="0000FF"/>
              </a:solidFill>
            </a:endParaRPr>
          </a:p>
          <a:p>
            <a:pPr algn="just"/>
            <a:r>
              <a:rPr lang="zh-TW" altLang="en-US" sz="2800" dirty="0">
                <a:solidFill>
                  <a:srgbClr val="0000FF"/>
                </a:solidFill>
              </a:rPr>
              <a:t>其他要求∶通過學科知能評量</a:t>
            </a:r>
            <a:r>
              <a:rPr lang="en-US" altLang="zh-TW" sz="2800" dirty="0">
                <a:solidFill>
                  <a:srgbClr val="0000FF"/>
                </a:solidFill>
              </a:rPr>
              <a:t>(</a:t>
            </a:r>
            <a:r>
              <a:rPr lang="zh-TW" altLang="en-US" sz="2800" dirty="0">
                <a:solidFill>
                  <a:srgbClr val="0000FF"/>
                </a:solidFill>
              </a:rPr>
              <a:t>國、數、社、自</a:t>
            </a:r>
            <a:r>
              <a:rPr lang="en-US" altLang="zh-TW" sz="2800" dirty="0">
                <a:solidFill>
                  <a:srgbClr val="0000FF"/>
                </a:solidFill>
              </a:rPr>
              <a:t>)</a:t>
            </a:r>
            <a:r>
              <a:rPr lang="zh-TW" altLang="en-US" sz="2800" dirty="0">
                <a:solidFill>
                  <a:srgbClr val="0000FF"/>
                </a:solidFill>
              </a:rPr>
              <a:t>基礎級或精熟級、通過</a:t>
            </a:r>
            <a:r>
              <a:rPr lang="en-US" altLang="zh-TW" sz="2800" dirty="0">
                <a:solidFill>
                  <a:srgbClr val="0000FF"/>
                </a:solidFill>
              </a:rPr>
              <a:t>B2</a:t>
            </a:r>
            <a:r>
              <a:rPr lang="zh-TW" altLang="en-US" sz="2800" dirty="0">
                <a:solidFill>
                  <a:srgbClr val="0000FF"/>
                </a:solidFill>
              </a:rPr>
              <a:t>等級英文檢定</a:t>
            </a:r>
            <a:r>
              <a:rPr lang="en-US" altLang="zh-TW" sz="2800" dirty="0">
                <a:solidFill>
                  <a:srgbClr val="0000FF"/>
                </a:solidFill>
              </a:rPr>
              <a:t>(</a:t>
            </a:r>
            <a:r>
              <a:rPr lang="zh-TW" altLang="en-US" sz="2800" dirty="0">
                <a:solidFill>
                  <a:srgbClr val="0000FF"/>
                </a:solidFill>
              </a:rPr>
              <a:t>含聽、說、讀、寫</a:t>
            </a:r>
            <a:r>
              <a:rPr lang="en-US" altLang="zh-TW" sz="2800" dirty="0">
                <a:solidFill>
                  <a:srgbClr val="0000FF"/>
                </a:solidFill>
              </a:rPr>
              <a:t>)</a:t>
            </a:r>
            <a:r>
              <a:rPr lang="zh-TW" altLang="en-US" sz="2800" dirty="0">
                <a:solidFill>
                  <a:srgbClr val="0000FF"/>
                </a:solidFill>
              </a:rPr>
              <a:t>、取得碩士學位等。</a:t>
            </a:r>
            <a:endParaRPr lang="en-US" altLang="zh-TW" sz="2800" dirty="0">
              <a:solidFill>
                <a:srgbClr val="0000FF"/>
              </a:solidFill>
            </a:endParaRPr>
          </a:p>
          <a:p>
            <a:pPr lvl="1" algn="just">
              <a:buFont typeface="Wingdings" panose="05000000000000000000" pitchFamily="2" charset="2"/>
              <a:buChar char="Ø"/>
            </a:pPr>
            <a:r>
              <a:rPr lang="zh-TW" altLang="zh-TW" sz="3000" b="1" dirty="0">
                <a:solidFill>
                  <a:srgbClr val="FF0000"/>
                </a:solidFill>
              </a:rPr>
              <a:t>請盡早參加學科知能評量或語文能力等相關檢定。</a:t>
            </a:r>
            <a:endParaRPr lang="en-US" altLang="zh-TW" sz="3000" b="1" dirty="0">
              <a:solidFill>
                <a:srgbClr val="FF0000"/>
              </a:solidFill>
            </a:endParaRPr>
          </a:p>
        </p:txBody>
      </p:sp>
      <p:sp>
        <p:nvSpPr>
          <p:cNvPr id="4" name="標題 1">
            <a:extLst>
              <a:ext uri="{FF2B5EF4-FFF2-40B4-BE49-F238E27FC236}">
                <a16:creationId xmlns:a16="http://schemas.microsoft.com/office/drawing/2014/main" id="{EF0333A3-C71E-25F5-6F64-CEA769FBB3D7}"/>
              </a:ext>
            </a:extLst>
          </p:cNvPr>
          <p:cNvSpPr>
            <a:spLocks noGrp="1"/>
          </p:cNvSpPr>
          <p:nvPr>
            <p:ph type="title"/>
          </p:nvPr>
        </p:nvSpPr>
        <p:spPr>
          <a:xfrm>
            <a:off x="628650" y="18256"/>
            <a:ext cx="6935932" cy="1173236"/>
          </a:xfrm>
        </p:spPr>
        <p:txBody>
          <a:bodyPr>
            <a:normAutofit/>
          </a:bodyPr>
          <a:lstStyle/>
          <a:p>
            <a:pPr algn="ctr"/>
            <a:r>
              <a:rPr lang="zh-TW" altLang="en-US" sz="2800" dirty="0"/>
              <a:t>國立高雄師範大學公費生培育與輔導流程</a:t>
            </a:r>
            <a:br>
              <a:rPr lang="en-US" altLang="zh-TW" sz="2800" dirty="0"/>
            </a:br>
            <a:r>
              <a:rPr lang="zh-TW" altLang="en-US" sz="2800" dirty="0"/>
              <a:t>就學階段</a:t>
            </a:r>
          </a:p>
        </p:txBody>
      </p:sp>
    </p:spTree>
    <p:extLst>
      <p:ext uri="{BB962C8B-B14F-4D97-AF65-F5344CB8AC3E}">
        <p14:creationId xmlns:p14="http://schemas.microsoft.com/office/powerpoint/2010/main" val="1383501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11014</TotalTime>
  <Words>3395</Words>
  <Application>Microsoft Office PowerPoint</Application>
  <PresentationFormat>如螢幕大小 (4:3)</PresentationFormat>
  <Paragraphs>184</Paragraphs>
  <Slides>38</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38</vt:i4>
      </vt:variant>
    </vt:vector>
  </HeadingPairs>
  <TitlesOfParts>
    <vt:vector size="47" baseType="lpstr">
      <vt:lpstr>Microsoft JhengHei</vt:lpstr>
      <vt:lpstr>Microsoft JhengHei</vt:lpstr>
      <vt:lpstr>新細明體</vt:lpstr>
      <vt:lpstr>標楷體</vt:lpstr>
      <vt:lpstr>Arial</vt:lpstr>
      <vt:lpstr>Calibri</vt:lpstr>
      <vt:lpstr>Times New Roman</vt:lpstr>
      <vt:lpstr>Wingdings</vt:lpstr>
      <vt:lpstr>Office 佈景主題</vt:lpstr>
      <vt:lpstr> 114學年度 師資培育公費生輔導座談會</vt:lpstr>
      <vt:lpstr>報告大綱</vt:lpstr>
      <vt:lpstr>公費生相關法規</vt:lpstr>
      <vt:lpstr>國立高雄師範大學公費生培育與輔導流程 就學階段</vt:lpstr>
      <vt:lpstr>PowerPoint 簡報</vt:lpstr>
      <vt:lpstr>PowerPoint 簡報</vt:lpstr>
      <vt:lpstr>PowerPoint 簡報</vt:lpstr>
      <vt:lpstr>國立高雄師範大學公費生培育與輔導流程 就學階段</vt:lpstr>
      <vt:lpstr>國立高雄師範大學公費生培育與輔導流程 就學階段</vt:lpstr>
      <vt:lpstr>國立高雄師範大學公費生培育與輔導流程 檢核階段：學分確認</vt:lpstr>
      <vt:lpstr>PowerPoint 簡報</vt:lpstr>
      <vt:lpstr>國立高雄師範大學公費生培育與輔導流程 檢核階段：學業與操性成績</vt:lpstr>
      <vt:lpstr>國立高雄師範大學公費生培育與輔導流程 檢核階段：學業與操性成績</vt:lpstr>
      <vt:lpstr>PowerPoint 簡報</vt:lpstr>
      <vt:lpstr>國立高雄師範大學公費生培育與輔導流程 檢核階段：英語能力檢定</vt:lpstr>
      <vt:lpstr>PowerPoint 簡報</vt:lpstr>
      <vt:lpstr>PowerPoint 簡報</vt:lpstr>
      <vt:lpstr>PowerPoint 簡報</vt:lpstr>
      <vt:lpstr>國立高雄師範大學公費生培育與輔導流程 檢核階段：義務輔導</vt:lpstr>
      <vt:lpstr>PowerPoint 簡報</vt:lpstr>
      <vt:lpstr>關於營隊性質義務輔導時數說明</vt:lpstr>
      <vt:lpstr>項目檢核四-義務輔導(有爭議之案例說明)</vt:lpstr>
      <vt:lpstr>PowerPoint 簡報</vt:lpstr>
      <vt:lpstr>PowerPoint 簡報</vt:lpstr>
      <vt:lpstr>PowerPoint 簡報</vt:lpstr>
      <vt:lpstr>國立高雄師範大學公費生培育與輔導流程 檢核階段：教學演示</vt:lpstr>
      <vt:lpstr>國立高雄師範大學公費生培育與輔導流程 檢核階段：其他</vt:lpstr>
      <vt:lpstr>國立高雄師範大學公費生培育與輔導流程 檢核階段：其他</vt:lpstr>
      <vt:lpstr>PowerPoint 簡報</vt:lpstr>
      <vt:lpstr>國立高雄師範大學公費生培育與輔導流程 教師證取得</vt:lpstr>
      <vt:lpstr>國立高雄師範大學公費生培育與輔導流程 分發與服務</vt:lpstr>
      <vt:lpstr>國立高雄師範大學公費生培育與輔導流程 喪失公費生資格與償還公費</vt:lpstr>
      <vt:lpstr>國立高雄師範大學公費生培育與輔導流程 其他注意事項</vt:lpstr>
      <vt:lpstr>國立高雄師範大學公費生培育與輔導流程 其他注意事項</vt:lpstr>
      <vt:lpstr>國立高雄師範大學公費生培育與輔導流程 其他注意事項</vt:lpstr>
      <vt:lpstr>國立高雄師範大學公費生培育與輔導流程 其他注意事項</vt:lpstr>
      <vt:lpstr>國立高雄師範大學公費生培育與輔導流程 其他注意事項</vt:lpstr>
      <vt:lpstr>其他補充事項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104年教學增能計畫 執行成果報告</dc:title>
  <dc:creator>Vincent Lee</dc:creator>
  <cp:lastModifiedBy>user</cp:lastModifiedBy>
  <cp:revision>701</cp:revision>
  <cp:lastPrinted>2022-10-06T21:36:19Z</cp:lastPrinted>
  <dcterms:created xsi:type="dcterms:W3CDTF">2015-12-28T06:39:24Z</dcterms:created>
  <dcterms:modified xsi:type="dcterms:W3CDTF">2025-12-01T02:57:54Z</dcterms:modified>
</cp:coreProperties>
</file>