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74"/>
  </p:notesMasterIdLst>
  <p:handoutMasterIdLst>
    <p:handoutMasterId r:id="rId75"/>
  </p:handoutMasterIdLst>
  <p:sldIdLst>
    <p:sldId id="309" r:id="rId3"/>
    <p:sldId id="811" r:id="rId4"/>
    <p:sldId id="311" r:id="rId5"/>
    <p:sldId id="313" r:id="rId6"/>
    <p:sldId id="312" r:id="rId7"/>
    <p:sldId id="838" r:id="rId8"/>
    <p:sldId id="270" r:id="rId9"/>
    <p:sldId id="872" r:id="rId10"/>
    <p:sldId id="326" r:id="rId11"/>
    <p:sldId id="832" r:id="rId12"/>
    <p:sldId id="854" r:id="rId13"/>
    <p:sldId id="268" r:id="rId14"/>
    <p:sldId id="285" r:id="rId15"/>
    <p:sldId id="855" r:id="rId16"/>
    <p:sldId id="305" r:id="rId17"/>
    <p:sldId id="833" r:id="rId18"/>
    <p:sldId id="856" r:id="rId19"/>
    <p:sldId id="842" r:id="rId20"/>
    <p:sldId id="339" r:id="rId21"/>
    <p:sldId id="321" r:id="rId22"/>
    <p:sldId id="834" r:id="rId23"/>
    <p:sldId id="353" r:id="rId24"/>
    <p:sldId id="354" r:id="rId25"/>
    <p:sldId id="835" r:id="rId26"/>
    <p:sldId id="299" r:id="rId27"/>
    <p:sldId id="322" r:id="rId28"/>
    <p:sldId id="306" r:id="rId29"/>
    <p:sldId id="836" r:id="rId30"/>
    <p:sldId id="304" r:id="rId31"/>
    <p:sldId id="837" r:id="rId32"/>
    <p:sldId id="871" r:id="rId33"/>
    <p:sldId id="843" r:id="rId34"/>
    <p:sldId id="844" r:id="rId35"/>
    <p:sldId id="328" r:id="rId36"/>
    <p:sldId id="324" r:id="rId37"/>
    <p:sldId id="343" r:id="rId38"/>
    <p:sldId id="846" r:id="rId39"/>
    <p:sldId id="352" r:id="rId40"/>
    <p:sldId id="337" r:id="rId41"/>
    <p:sldId id="341" r:id="rId42"/>
    <p:sldId id="350" r:id="rId43"/>
    <p:sldId id="362" r:id="rId44"/>
    <p:sldId id="361" r:id="rId45"/>
    <p:sldId id="365" r:id="rId46"/>
    <p:sldId id="359" r:id="rId47"/>
    <p:sldId id="366" r:id="rId48"/>
    <p:sldId id="283" r:id="rId49"/>
    <p:sldId id="349" r:id="rId50"/>
    <p:sldId id="845" r:id="rId51"/>
    <p:sldId id="347" r:id="rId52"/>
    <p:sldId id="280" r:id="rId53"/>
    <p:sldId id="344" r:id="rId54"/>
    <p:sldId id="346" r:id="rId55"/>
    <p:sldId id="323" r:id="rId56"/>
    <p:sldId id="333" r:id="rId57"/>
    <p:sldId id="849" r:id="rId58"/>
    <p:sldId id="271" r:id="rId59"/>
    <p:sldId id="875" r:id="rId60"/>
    <p:sldId id="879" r:id="rId61"/>
    <p:sldId id="876" r:id="rId62"/>
    <p:sldId id="877" r:id="rId63"/>
    <p:sldId id="371" r:id="rId64"/>
    <p:sldId id="878" r:id="rId65"/>
    <p:sldId id="864" r:id="rId66"/>
    <p:sldId id="865" r:id="rId67"/>
    <p:sldId id="867" r:id="rId68"/>
    <p:sldId id="368" r:id="rId69"/>
    <p:sldId id="369" r:id="rId70"/>
    <p:sldId id="370" r:id="rId71"/>
    <p:sldId id="858" r:id="rId72"/>
    <p:sldId id="873" r:id="rId73"/>
  </p:sldIdLst>
  <p:sldSz cx="9144000" cy="6858000" type="screen4x3"/>
  <p:notesSz cx="9939338" cy="1436846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EBF61A4D-43F3-4992-A00D-4BF8B9C318A3}">
          <p14:sldIdLst/>
        </p14:section>
        <p14:section name="未命名的章節" id="{C890795E-211C-40D2-A42E-8CB0591380CD}">
          <p14:sldIdLst>
            <p14:sldId id="309"/>
            <p14:sldId id="811"/>
            <p14:sldId id="311"/>
            <p14:sldId id="313"/>
            <p14:sldId id="312"/>
            <p14:sldId id="838"/>
            <p14:sldId id="270"/>
            <p14:sldId id="872"/>
            <p14:sldId id="326"/>
            <p14:sldId id="832"/>
            <p14:sldId id="854"/>
            <p14:sldId id="268"/>
            <p14:sldId id="285"/>
            <p14:sldId id="855"/>
            <p14:sldId id="305"/>
            <p14:sldId id="833"/>
            <p14:sldId id="856"/>
            <p14:sldId id="842"/>
            <p14:sldId id="339"/>
            <p14:sldId id="321"/>
            <p14:sldId id="834"/>
            <p14:sldId id="353"/>
            <p14:sldId id="354"/>
            <p14:sldId id="835"/>
            <p14:sldId id="299"/>
            <p14:sldId id="322"/>
            <p14:sldId id="306"/>
            <p14:sldId id="836"/>
            <p14:sldId id="304"/>
            <p14:sldId id="837"/>
            <p14:sldId id="871"/>
            <p14:sldId id="843"/>
            <p14:sldId id="844"/>
            <p14:sldId id="328"/>
            <p14:sldId id="324"/>
            <p14:sldId id="343"/>
            <p14:sldId id="846"/>
            <p14:sldId id="352"/>
            <p14:sldId id="337"/>
            <p14:sldId id="341"/>
            <p14:sldId id="350"/>
            <p14:sldId id="362"/>
            <p14:sldId id="361"/>
            <p14:sldId id="365"/>
            <p14:sldId id="359"/>
            <p14:sldId id="366"/>
            <p14:sldId id="283"/>
            <p14:sldId id="349"/>
            <p14:sldId id="845"/>
            <p14:sldId id="347"/>
            <p14:sldId id="280"/>
            <p14:sldId id="344"/>
            <p14:sldId id="346"/>
            <p14:sldId id="323"/>
            <p14:sldId id="333"/>
            <p14:sldId id="849"/>
            <p14:sldId id="271"/>
            <p14:sldId id="875"/>
            <p14:sldId id="879"/>
            <p14:sldId id="876"/>
            <p14:sldId id="877"/>
            <p14:sldId id="371"/>
            <p14:sldId id="878"/>
            <p14:sldId id="864"/>
            <p14:sldId id="865"/>
            <p14:sldId id="867"/>
            <p14:sldId id="368"/>
            <p14:sldId id="369"/>
            <p14:sldId id="370"/>
            <p14:sldId id="858"/>
            <p14:sldId id="87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FF99CC"/>
    <a:srgbClr val="007E39"/>
    <a:srgbClr val="990000"/>
    <a:srgbClr val="EF720B"/>
    <a:srgbClr val="0099FF"/>
    <a:srgbClr val="F9AD6F"/>
    <a:srgbClr val="C75F09"/>
    <a:srgbClr val="F78425"/>
    <a:srgbClr val="FBC4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中等深淺樣式 3 - 輔色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A107856-5554-42FB-B03E-39F5DBC370BA}" styleName="中等深淺樣式 4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中等深淺樣式 4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7853C-536D-4A76-A0AE-DD22124D55A5}" styleName="佈景主題樣式 1 - 輔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佈景主題樣式 1 - 輔色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59" autoAdjust="0"/>
    <p:restoredTop sz="94664" autoAdjust="0"/>
  </p:normalViewPr>
  <p:slideViewPr>
    <p:cSldViewPr>
      <p:cViewPr varScale="1">
        <p:scale>
          <a:sx n="115" d="100"/>
          <a:sy n="115" d="100"/>
        </p:scale>
        <p:origin x="1901" y="67"/>
      </p:cViewPr>
      <p:guideLst>
        <p:guide orient="horz" pos="2160"/>
        <p:guide pos="2880"/>
      </p:guideLst>
    </p:cSldViewPr>
  </p:slideViewPr>
  <p:outlineViewPr>
    <p:cViewPr>
      <p:scale>
        <a:sx n="33" d="100"/>
        <a:sy n="33" d="100"/>
      </p:scale>
      <p:origin x="0" y="5904"/>
    </p:cViewPr>
  </p:outlineViewPr>
  <p:notesTextViewPr>
    <p:cViewPr>
      <p:scale>
        <a:sx n="3" d="2"/>
        <a:sy n="3" d="2"/>
      </p:scale>
      <p:origin x="0" y="0"/>
    </p:cViewPr>
  </p:notesTextViewPr>
  <p:sorterViewPr>
    <p:cViewPr>
      <p:scale>
        <a:sx n="100" d="100"/>
        <a:sy n="100" d="100"/>
      </p:scale>
      <p:origin x="0" y="-1883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notesMaster" Target="notesMasters/notesMaster1.xml"/><Relationship Id="rId79"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422DE1-31D3-475C-8C58-CAC91D2DEF67}" type="doc">
      <dgm:prSet loTypeId="urn:microsoft.com/office/officeart/2005/8/layout/hProcess9" loCatId="process" qsTypeId="urn:microsoft.com/office/officeart/2005/8/quickstyle/simple1" qsCatId="simple" csTypeId="urn:microsoft.com/office/officeart/2005/8/colors/accent6_2" csCatId="accent6" phldr="1"/>
      <dgm:spPr/>
    </dgm:pt>
    <dgm:pt modelId="{1F2F4D3E-85E5-47CB-8DB3-501E37061492}">
      <dgm:prSet phldrT="[文字]"/>
      <dgm:spPr>
        <a:solidFill>
          <a:schemeClr val="accent6">
            <a:lumMod val="60000"/>
            <a:lumOff val="40000"/>
          </a:schemeClr>
        </a:solidFill>
      </dgm:spPr>
      <dgm:t>
        <a:bodyPr/>
        <a:lstStyle/>
        <a:p>
          <a:r>
            <a:rPr lang="zh-TW" altLang="en-US" b="1" dirty="0">
              <a:solidFill>
                <a:schemeClr val="tx1"/>
              </a:solidFill>
              <a:latin typeface="微軟正黑體" panose="020B0604030504040204" pitchFamily="34" charset="-120"/>
              <a:ea typeface="微軟正黑體" panose="020B0604030504040204" pitchFamily="34" charset="-120"/>
            </a:rPr>
            <a:t>報考</a:t>
          </a:r>
          <a:r>
            <a:rPr lang="en-US" altLang="zh-TW" b="1" dirty="0">
              <a:solidFill>
                <a:schemeClr val="tx1"/>
              </a:solidFill>
              <a:latin typeface="微軟正黑體" panose="020B0604030504040204" pitchFamily="34" charset="-120"/>
              <a:ea typeface="微軟正黑體" panose="020B0604030504040204" pitchFamily="34" charset="-120"/>
            </a:rPr>
            <a:t>A</a:t>
          </a:r>
          <a:endParaRPr lang="zh-TW" altLang="en-US" b="1" dirty="0">
            <a:solidFill>
              <a:schemeClr val="tx1"/>
            </a:solidFill>
            <a:latin typeface="微軟正黑體" panose="020B0604030504040204" pitchFamily="34" charset="-120"/>
            <a:ea typeface="微軟正黑體" panose="020B0604030504040204" pitchFamily="34" charset="-120"/>
          </a:endParaRPr>
        </a:p>
      </dgm:t>
    </dgm:pt>
    <dgm:pt modelId="{D491F5C6-16EC-4D49-997F-8ABA4A9364E7}" type="parTrans" cxnId="{7207D94B-794D-4AA5-8AB5-85BBDB758ED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1DBC5C99-E91D-4911-928C-D89A44F98870}" type="sibTrans" cxnId="{7207D94B-794D-4AA5-8AB5-85BBDB758EDF}">
      <dgm:prSet/>
      <dgm:spPr/>
      <dgm:t>
        <a:bodyPr/>
        <a:lstStyle/>
        <a:p>
          <a:endParaRPr lang="zh-TW" altLang="en-US">
            <a:latin typeface="微軟正黑體" panose="020B0604030504040204" pitchFamily="34" charset="-120"/>
            <a:ea typeface="微軟正黑體" panose="020B0604030504040204" pitchFamily="34" charset="-120"/>
          </a:endParaRPr>
        </a:p>
      </dgm:t>
    </dgm:pt>
    <dgm:pt modelId="{B4813B3C-DA4A-44B8-915E-42DB9F7A7471}">
      <dgm:prSet phldrT="[文字]" custT="1"/>
      <dgm:spPr>
        <a:solidFill>
          <a:schemeClr val="accent6">
            <a:lumMod val="60000"/>
            <a:lumOff val="40000"/>
          </a:schemeClr>
        </a:solidFill>
      </dgm:spPr>
      <dgm:t>
        <a:bodyPr/>
        <a:lstStyle/>
        <a:p>
          <a:r>
            <a:rPr lang="zh-TW" altLang="en-US" sz="2400" b="1" dirty="0">
              <a:solidFill>
                <a:schemeClr val="tx1"/>
              </a:solidFill>
              <a:latin typeface="微軟正黑體" panose="020B0604030504040204" pitchFamily="34" charset="-120"/>
              <a:ea typeface="微軟正黑體" panose="020B0604030504040204" pitchFamily="34" charset="-120"/>
            </a:rPr>
            <a:t>修完</a:t>
          </a:r>
          <a:r>
            <a:rPr lang="en-US" altLang="zh-TW" sz="2400" b="1" dirty="0">
              <a:solidFill>
                <a:schemeClr val="tx1"/>
              </a:solidFill>
              <a:latin typeface="微軟正黑體" panose="020B0604030504040204" pitchFamily="34" charset="-120"/>
              <a:ea typeface="微軟正黑體" panose="020B0604030504040204" pitchFamily="34" charset="-120"/>
            </a:rPr>
            <a:t>A</a:t>
          </a:r>
          <a:r>
            <a:rPr lang="zh-TW" altLang="en-US" sz="2400" b="1" dirty="0">
              <a:solidFill>
                <a:schemeClr val="tx1"/>
              </a:solidFill>
              <a:latin typeface="微軟正黑體" panose="020B0604030504040204" pitchFamily="34" charset="-120"/>
              <a:ea typeface="微軟正黑體" panose="020B0604030504040204" pitchFamily="34" charset="-120"/>
            </a:rPr>
            <a:t>的</a:t>
          </a:r>
          <a:br>
            <a:rPr lang="en-US" altLang="zh-TW" sz="2400" b="1" dirty="0">
              <a:solidFill>
                <a:schemeClr val="tx1"/>
              </a:solidFill>
              <a:latin typeface="微軟正黑體" panose="020B0604030504040204" pitchFamily="34" charset="-120"/>
              <a:ea typeface="微軟正黑體" panose="020B0604030504040204" pitchFamily="34" charset="-120"/>
            </a:rPr>
          </a:br>
          <a:r>
            <a:rPr lang="zh-TW" altLang="en-US" sz="2400" b="1" dirty="0">
              <a:solidFill>
                <a:schemeClr val="tx1"/>
              </a:solidFill>
              <a:latin typeface="微軟正黑體" panose="020B0604030504040204" pitchFamily="34" charset="-120"/>
              <a:ea typeface="微軟正黑體" panose="020B0604030504040204" pitchFamily="34" charset="-120"/>
            </a:rPr>
            <a:t>認證科目</a:t>
          </a:r>
          <a:endParaRPr lang="en-US" altLang="zh-TW" sz="2400" b="1" dirty="0">
            <a:solidFill>
              <a:schemeClr val="tx1"/>
            </a:solidFill>
            <a:latin typeface="微軟正黑體" panose="020B0604030504040204" pitchFamily="34" charset="-120"/>
            <a:ea typeface="微軟正黑體" panose="020B0604030504040204" pitchFamily="34" charset="-120"/>
          </a:endParaRPr>
        </a:p>
        <a:p>
          <a:r>
            <a:rPr lang="zh-TW" altLang="en-US" sz="2400" b="1" dirty="0">
              <a:solidFill>
                <a:schemeClr val="tx1"/>
              </a:solidFill>
              <a:latin typeface="微軟正黑體" panose="020B0604030504040204" pitchFamily="34" charset="-120"/>
              <a:ea typeface="微軟正黑體" panose="020B0604030504040204" pitchFamily="34" charset="-120"/>
            </a:rPr>
            <a:t>等條件</a:t>
          </a:r>
        </a:p>
      </dgm:t>
    </dgm:pt>
    <dgm:pt modelId="{8F57150F-CC2B-434F-80D9-980CD24A2F77}" type="parTrans" cxnId="{15049551-38E6-4641-9472-9D344EB21E12}">
      <dgm:prSet/>
      <dgm:spPr/>
      <dgm:t>
        <a:bodyPr/>
        <a:lstStyle/>
        <a:p>
          <a:endParaRPr lang="zh-TW" altLang="en-US">
            <a:latin typeface="微軟正黑體" panose="020B0604030504040204" pitchFamily="34" charset="-120"/>
            <a:ea typeface="微軟正黑體" panose="020B0604030504040204" pitchFamily="34" charset="-120"/>
          </a:endParaRPr>
        </a:p>
      </dgm:t>
    </dgm:pt>
    <dgm:pt modelId="{AC0809E3-F403-4E08-8CF2-51B14367347B}" type="sibTrans" cxnId="{15049551-38E6-4641-9472-9D344EB21E12}">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2CABF78-548E-47D9-8D88-C1C5C99EF5D5}">
      <dgm:prSet phldrT="[文字]"/>
      <dgm:spPr>
        <a:solidFill>
          <a:schemeClr val="accent6">
            <a:lumMod val="60000"/>
            <a:lumOff val="40000"/>
          </a:schemeClr>
        </a:solidFill>
      </dgm:spPr>
      <dgm:t>
        <a:bodyPr/>
        <a:lstStyle/>
        <a:p>
          <a:r>
            <a:rPr lang="zh-TW" altLang="en-US" b="1" dirty="0">
              <a:solidFill>
                <a:schemeClr val="tx1"/>
              </a:solidFill>
              <a:latin typeface="微軟正黑體" panose="020B0604030504040204" pitchFamily="34" charset="-120"/>
              <a:ea typeface="微軟正黑體" panose="020B0604030504040204" pitchFamily="34" charset="-120"/>
            </a:rPr>
            <a:t>核發修畢師資職前教育證明</a:t>
          </a:r>
        </a:p>
      </dgm:t>
    </dgm:pt>
    <dgm:pt modelId="{D41EAF49-C7FB-4DD5-8B9D-669A8E32E68A}" type="parTrans" cxnId="{3DFE9ACF-E2D0-42F4-9522-8E05D5564356}">
      <dgm:prSet/>
      <dgm:spPr/>
      <dgm:t>
        <a:bodyPr/>
        <a:lstStyle/>
        <a:p>
          <a:endParaRPr lang="zh-TW" altLang="en-US">
            <a:latin typeface="微軟正黑體" panose="020B0604030504040204" pitchFamily="34" charset="-120"/>
            <a:ea typeface="微軟正黑體" panose="020B0604030504040204" pitchFamily="34" charset="-120"/>
          </a:endParaRPr>
        </a:p>
      </dgm:t>
    </dgm:pt>
    <dgm:pt modelId="{D5340C97-F6B7-42B2-826C-9F1ECA488710}" type="sibTrans" cxnId="{3DFE9ACF-E2D0-42F4-9522-8E05D5564356}">
      <dgm:prSet/>
      <dgm:spPr/>
      <dgm:t>
        <a:bodyPr/>
        <a:lstStyle/>
        <a:p>
          <a:endParaRPr lang="zh-TW" altLang="en-US">
            <a:latin typeface="微軟正黑體" panose="020B0604030504040204" pitchFamily="34" charset="-120"/>
            <a:ea typeface="微軟正黑體" panose="020B0604030504040204" pitchFamily="34" charset="-120"/>
          </a:endParaRPr>
        </a:p>
      </dgm:t>
    </dgm:pt>
    <dgm:pt modelId="{8524A7D0-5971-4F47-AF0C-9B951B91077E}" type="pres">
      <dgm:prSet presAssocID="{5C422DE1-31D3-475C-8C58-CAC91D2DEF67}" presName="CompostProcess" presStyleCnt="0">
        <dgm:presLayoutVars>
          <dgm:dir/>
          <dgm:resizeHandles val="exact"/>
        </dgm:presLayoutVars>
      </dgm:prSet>
      <dgm:spPr/>
    </dgm:pt>
    <dgm:pt modelId="{5284ADFF-8B88-44A2-9128-F08E8DCE7BD9}" type="pres">
      <dgm:prSet presAssocID="{5C422DE1-31D3-475C-8C58-CAC91D2DEF67}" presName="arrow" presStyleLbl="bgShp" presStyleIdx="0" presStyleCnt="1" custLinFactNeighborX="404" custLinFactNeighborY="-1724"/>
      <dgm:spPr>
        <a:solidFill>
          <a:schemeClr val="accent6"/>
        </a:solidFill>
      </dgm:spPr>
    </dgm:pt>
    <dgm:pt modelId="{39CC6C42-ADC6-4980-BBCA-8C323ABB09F4}" type="pres">
      <dgm:prSet presAssocID="{5C422DE1-31D3-475C-8C58-CAC91D2DEF67}" presName="linearProcess" presStyleCnt="0"/>
      <dgm:spPr/>
    </dgm:pt>
    <dgm:pt modelId="{5108F913-3D86-4C2F-A423-CBCB8717F721}" type="pres">
      <dgm:prSet presAssocID="{1F2F4D3E-85E5-47CB-8DB3-501E37061492}" presName="textNode" presStyleLbl="node1" presStyleIdx="0" presStyleCnt="3" custScaleX="98198">
        <dgm:presLayoutVars>
          <dgm:bulletEnabled val="1"/>
        </dgm:presLayoutVars>
      </dgm:prSet>
      <dgm:spPr/>
    </dgm:pt>
    <dgm:pt modelId="{D1C0C7E2-FB8F-46D1-B5C7-510341008A53}" type="pres">
      <dgm:prSet presAssocID="{1DBC5C99-E91D-4911-928C-D89A44F98870}" presName="sibTrans" presStyleCnt="0"/>
      <dgm:spPr/>
    </dgm:pt>
    <dgm:pt modelId="{95ED23DD-3B03-4BAC-9734-8FD1BF60A266}" type="pres">
      <dgm:prSet presAssocID="{B4813B3C-DA4A-44B8-915E-42DB9F7A7471}" presName="textNode" presStyleLbl="node1" presStyleIdx="1" presStyleCnt="3" custScaleX="150558" custScaleY="94827">
        <dgm:presLayoutVars>
          <dgm:bulletEnabled val="1"/>
        </dgm:presLayoutVars>
      </dgm:prSet>
      <dgm:spPr/>
    </dgm:pt>
    <dgm:pt modelId="{FA50852B-B64E-440B-8D66-EC812BB52714}" type="pres">
      <dgm:prSet presAssocID="{AC0809E3-F403-4E08-8CF2-51B14367347B}" presName="sibTrans" presStyleCnt="0"/>
      <dgm:spPr/>
    </dgm:pt>
    <dgm:pt modelId="{823A977A-9CA3-40BC-A4EE-DB6FDE92880A}" type="pres">
      <dgm:prSet presAssocID="{82CABF78-548E-47D9-8D88-C1C5C99EF5D5}" presName="textNode" presStyleLbl="node1" presStyleIdx="2" presStyleCnt="3" custScaleX="193356">
        <dgm:presLayoutVars>
          <dgm:bulletEnabled val="1"/>
        </dgm:presLayoutVars>
      </dgm:prSet>
      <dgm:spPr/>
    </dgm:pt>
  </dgm:ptLst>
  <dgm:cxnLst>
    <dgm:cxn modelId="{8C58EB00-8B58-40FA-B092-C25860CADB96}" type="presOf" srcId="{82CABF78-548E-47D9-8D88-C1C5C99EF5D5}" destId="{823A977A-9CA3-40BC-A4EE-DB6FDE92880A}" srcOrd="0" destOrd="0" presId="urn:microsoft.com/office/officeart/2005/8/layout/hProcess9"/>
    <dgm:cxn modelId="{7207D94B-794D-4AA5-8AB5-85BBDB758EDF}" srcId="{5C422DE1-31D3-475C-8C58-CAC91D2DEF67}" destId="{1F2F4D3E-85E5-47CB-8DB3-501E37061492}" srcOrd="0" destOrd="0" parTransId="{D491F5C6-16EC-4D49-997F-8ABA4A9364E7}" sibTransId="{1DBC5C99-E91D-4911-928C-D89A44F98870}"/>
    <dgm:cxn modelId="{15049551-38E6-4641-9472-9D344EB21E12}" srcId="{5C422DE1-31D3-475C-8C58-CAC91D2DEF67}" destId="{B4813B3C-DA4A-44B8-915E-42DB9F7A7471}" srcOrd="1" destOrd="0" parTransId="{8F57150F-CC2B-434F-80D9-980CD24A2F77}" sibTransId="{AC0809E3-F403-4E08-8CF2-51B14367347B}"/>
    <dgm:cxn modelId="{7CB16783-BA35-4356-9ADB-B63F849B6D36}" type="presOf" srcId="{1F2F4D3E-85E5-47CB-8DB3-501E37061492}" destId="{5108F913-3D86-4C2F-A423-CBCB8717F721}" srcOrd="0" destOrd="0" presId="urn:microsoft.com/office/officeart/2005/8/layout/hProcess9"/>
    <dgm:cxn modelId="{A8180484-2564-43EB-8CA7-A3FC36E2B3B1}" type="presOf" srcId="{5C422DE1-31D3-475C-8C58-CAC91D2DEF67}" destId="{8524A7D0-5971-4F47-AF0C-9B951B91077E}" srcOrd="0" destOrd="0" presId="urn:microsoft.com/office/officeart/2005/8/layout/hProcess9"/>
    <dgm:cxn modelId="{D17676AA-F2C3-4DF4-AB2F-4407B284C0E8}" type="presOf" srcId="{B4813B3C-DA4A-44B8-915E-42DB9F7A7471}" destId="{95ED23DD-3B03-4BAC-9734-8FD1BF60A266}" srcOrd="0" destOrd="0" presId="urn:microsoft.com/office/officeart/2005/8/layout/hProcess9"/>
    <dgm:cxn modelId="{3DFE9ACF-E2D0-42F4-9522-8E05D5564356}" srcId="{5C422DE1-31D3-475C-8C58-CAC91D2DEF67}" destId="{82CABF78-548E-47D9-8D88-C1C5C99EF5D5}" srcOrd="2" destOrd="0" parTransId="{D41EAF49-C7FB-4DD5-8B9D-669A8E32E68A}" sibTransId="{D5340C97-F6B7-42B2-826C-9F1ECA488710}"/>
    <dgm:cxn modelId="{DAFFBCF8-6221-430B-AC3D-4BCD000D0B0C}" type="presParOf" srcId="{8524A7D0-5971-4F47-AF0C-9B951B91077E}" destId="{5284ADFF-8B88-44A2-9128-F08E8DCE7BD9}" srcOrd="0" destOrd="0" presId="urn:microsoft.com/office/officeart/2005/8/layout/hProcess9"/>
    <dgm:cxn modelId="{CCBA52AA-7A75-4AD8-96BF-3E9F1231AD2C}" type="presParOf" srcId="{8524A7D0-5971-4F47-AF0C-9B951B91077E}" destId="{39CC6C42-ADC6-4980-BBCA-8C323ABB09F4}" srcOrd="1" destOrd="0" presId="urn:microsoft.com/office/officeart/2005/8/layout/hProcess9"/>
    <dgm:cxn modelId="{126D6E25-A200-4168-BC80-A0549D22C062}" type="presParOf" srcId="{39CC6C42-ADC6-4980-BBCA-8C323ABB09F4}" destId="{5108F913-3D86-4C2F-A423-CBCB8717F721}" srcOrd="0" destOrd="0" presId="urn:microsoft.com/office/officeart/2005/8/layout/hProcess9"/>
    <dgm:cxn modelId="{D0AC444D-3837-489E-B544-43AED82C7CED}" type="presParOf" srcId="{39CC6C42-ADC6-4980-BBCA-8C323ABB09F4}" destId="{D1C0C7E2-FB8F-46D1-B5C7-510341008A53}" srcOrd="1" destOrd="0" presId="urn:microsoft.com/office/officeart/2005/8/layout/hProcess9"/>
    <dgm:cxn modelId="{E3264FE3-7195-43C2-A068-BA52DAFD282D}" type="presParOf" srcId="{39CC6C42-ADC6-4980-BBCA-8C323ABB09F4}" destId="{95ED23DD-3B03-4BAC-9734-8FD1BF60A266}" srcOrd="2" destOrd="0" presId="urn:microsoft.com/office/officeart/2005/8/layout/hProcess9"/>
    <dgm:cxn modelId="{6F1B7B89-EE84-4567-AE8E-0ABFD2A23491}" type="presParOf" srcId="{39CC6C42-ADC6-4980-BBCA-8C323ABB09F4}" destId="{FA50852B-B64E-440B-8D66-EC812BB52714}" srcOrd="3" destOrd="0" presId="urn:microsoft.com/office/officeart/2005/8/layout/hProcess9"/>
    <dgm:cxn modelId="{4899AE88-3D8B-4CB6-9BFF-F44A94DADA66}" type="presParOf" srcId="{39CC6C42-ADC6-4980-BBCA-8C323ABB09F4}" destId="{823A977A-9CA3-40BC-A4EE-DB6FDE92880A}"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A1703E-4726-48E5-A807-19060A894922}" type="doc">
      <dgm:prSet loTypeId="urn:microsoft.com/office/officeart/2005/8/layout/vProcess5" loCatId="process" qsTypeId="urn:microsoft.com/office/officeart/2005/8/quickstyle/simple1" qsCatId="simple" csTypeId="urn:microsoft.com/office/officeart/2005/8/colors/colorful1#3" csCatId="colorful" phldr="1"/>
      <dgm:spPr/>
      <dgm:t>
        <a:bodyPr/>
        <a:lstStyle/>
        <a:p>
          <a:endParaRPr lang="zh-TW" altLang="en-US"/>
        </a:p>
      </dgm:t>
    </dgm:pt>
    <dgm:pt modelId="{A2BCCB01-28F2-482A-B949-0120C7C27F16}">
      <dgm:prSet phldrT="[文字]" custT="1"/>
      <dgm:spPr/>
      <dgm:t>
        <a:bodyPr/>
        <a:lstStyle/>
        <a:p>
          <a:r>
            <a:rPr kumimoji="1" lang="zh-TW" altLang="en-US" sz="2500" b="1" dirty="0">
              <a:latin typeface="微軟正黑體" pitchFamily="34" charset="-120"/>
              <a:ea typeface="微軟正黑體" pitchFamily="34" charset="-120"/>
            </a:rPr>
            <a:t>取得第一張合格教師證，可於原校或他校申請加科登記。</a:t>
          </a:r>
          <a:endParaRPr lang="zh-TW" altLang="en-US" sz="2500" b="1" dirty="0">
            <a:latin typeface="微軟正黑體" pitchFamily="34" charset="-120"/>
            <a:ea typeface="微軟正黑體" pitchFamily="34" charset="-120"/>
          </a:endParaRPr>
        </a:p>
      </dgm:t>
    </dgm:pt>
    <dgm:pt modelId="{9B9B0043-AE9E-417E-97C0-7F8365E20074}" type="parTrans" cxnId="{C9EE09E4-0678-4220-A1D7-92F30F6FA500}">
      <dgm:prSet/>
      <dgm:spPr/>
      <dgm:t>
        <a:bodyPr/>
        <a:lstStyle/>
        <a:p>
          <a:endParaRPr lang="zh-TW" altLang="en-US"/>
        </a:p>
      </dgm:t>
    </dgm:pt>
    <dgm:pt modelId="{205CA25C-7B75-44F2-A6F7-BDDC55CE59E0}" type="sibTrans" cxnId="{C9EE09E4-0678-4220-A1D7-92F30F6FA500}">
      <dgm:prSet/>
      <dgm:spPr/>
      <dgm:t>
        <a:bodyPr/>
        <a:lstStyle/>
        <a:p>
          <a:endParaRPr lang="zh-TW" altLang="en-US"/>
        </a:p>
      </dgm:t>
    </dgm:pt>
    <dgm:pt modelId="{025A3B53-49F8-46CC-B713-069ECBB8564F}">
      <dgm:prSet phldrT="[文字]" custT="1"/>
      <dgm:spPr/>
      <dgm:t>
        <a:bodyPr/>
        <a:lstStyle/>
        <a:p>
          <a:r>
            <a:rPr kumimoji="1" lang="zh-TW" altLang="en-US" sz="2500" b="1" dirty="0">
              <a:solidFill>
                <a:schemeClr val="bg1"/>
              </a:solidFill>
              <a:latin typeface="微軟正黑體" pitchFamily="34" charset="-120"/>
              <a:ea typeface="微軟正黑體" pitchFamily="34" charset="-120"/>
            </a:rPr>
            <a:t>如果修習第一科期間，想同時修讀第二科，必須事先向本處課程組申請。</a:t>
          </a:r>
          <a:endParaRPr lang="zh-TW" altLang="en-US" sz="2500" b="1" dirty="0">
            <a:solidFill>
              <a:schemeClr val="bg1"/>
            </a:solidFill>
            <a:latin typeface="微軟正黑體" pitchFamily="34" charset="-120"/>
            <a:ea typeface="微軟正黑體" pitchFamily="34" charset="-120"/>
          </a:endParaRPr>
        </a:p>
      </dgm:t>
    </dgm:pt>
    <dgm:pt modelId="{63CAB5E7-66F0-4AE6-AC93-CA83CC2B5EAC}" type="parTrans" cxnId="{DADC3398-C4E0-4773-A977-5C1B23686587}">
      <dgm:prSet/>
      <dgm:spPr/>
      <dgm:t>
        <a:bodyPr/>
        <a:lstStyle/>
        <a:p>
          <a:endParaRPr lang="zh-TW" altLang="en-US"/>
        </a:p>
      </dgm:t>
    </dgm:pt>
    <dgm:pt modelId="{52734A7E-11E1-46A7-8D0A-8084DD64623D}" type="sibTrans" cxnId="{DADC3398-C4E0-4773-A977-5C1B23686587}">
      <dgm:prSet/>
      <dgm:spPr/>
      <dgm:t>
        <a:bodyPr/>
        <a:lstStyle/>
        <a:p>
          <a:endParaRPr lang="zh-TW" altLang="en-US"/>
        </a:p>
      </dgm:t>
    </dgm:pt>
    <dgm:pt modelId="{DF8F2B61-050D-43C2-BFDD-E0C5505E7FB8}">
      <dgm:prSet phldrT="[文字]" custT="1"/>
      <dgm:spPr/>
      <dgm:t>
        <a:bodyPr/>
        <a:lstStyle/>
        <a:p>
          <a:r>
            <a:rPr kumimoji="1" lang="zh-TW" altLang="en-US" sz="2500" b="1" dirty="0">
              <a:latin typeface="微軟正黑體" pitchFamily="34" charset="-120"/>
              <a:ea typeface="微軟正黑體" pitchFamily="34" charset="-120"/>
            </a:rPr>
            <a:t>學分認證完成後，免檢定免實習，可申請加發第二科教師證。</a:t>
          </a:r>
          <a:endParaRPr lang="zh-TW" altLang="en-US" sz="2500" b="1" dirty="0">
            <a:latin typeface="微軟正黑體" pitchFamily="34" charset="-120"/>
            <a:ea typeface="微軟正黑體" pitchFamily="34" charset="-120"/>
          </a:endParaRPr>
        </a:p>
      </dgm:t>
    </dgm:pt>
    <dgm:pt modelId="{ABFAC23B-1116-4B19-8130-DF034C6DDB2F}" type="parTrans" cxnId="{29F4DE97-164F-40B2-A606-F2F4B0812006}">
      <dgm:prSet/>
      <dgm:spPr/>
      <dgm:t>
        <a:bodyPr/>
        <a:lstStyle/>
        <a:p>
          <a:endParaRPr lang="zh-TW" altLang="en-US"/>
        </a:p>
      </dgm:t>
    </dgm:pt>
    <dgm:pt modelId="{EFCEA4A4-F925-4986-AD51-0A117AFA9B0E}" type="sibTrans" cxnId="{29F4DE97-164F-40B2-A606-F2F4B0812006}">
      <dgm:prSet/>
      <dgm:spPr/>
      <dgm:t>
        <a:bodyPr/>
        <a:lstStyle/>
        <a:p>
          <a:endParaRPr lang="zh-TW" altLang="en-US"/>
        </a:p>
      </dgm:t>
    </dgm:pt>
    <dgm:pt modelId="{EE3628D9-D720-4B1B-AD24-8C77D82F12D5}" type="pres">
      <dgm:prSet presAssocID="{5DA1703E-4726-48E5-A807-19060A894922}" presName="outerComposite" presStyleCnt="0">
        <dgm:presLayoutVars>
          <dgm:chMax val="5"/>
          <dgm:dir/>
          <dgm:resizeHandles val="exact"/>
        </dgm:presLayoutVars>
      </dgm:prSet>
      <dgm:spPr/>
    </dgm:pt>
    <dgm:pt modelId="{E8E676EF-2D56-4E33-AE48-B317B7B08A64}" type="pres">
      <dgm:prSet presAssocID="{5DA1703E-4726-48E5-A807-19060A894922}" presName="dummyMaxCanvas" presStyleCnt="0">
        <dgm:presLayoutVars/>
      </dgm:prSet>
      <dgm:spPr/>
    </dgm:pt>
    <dgm:pt modelId="{2089669D-8B75-4587-AE28-134D416610EE}" type="pres">
      <dgm:prSet presAssocID="{5DA1703E-4726-48E5-A807-19060A894922}" presName="ThreeNodes_1" presStyleLbl="node1" presStyleIdx="0" presStyleCnt="3">
        <dgm:presLayoutVars>
          <dgm:bulletEnabled val="1"/>
        </dgm:presLayoutVars>
      </dgm:prSet>
      <dgm:spPr/>
    </dgm:pt>
    <dgm:pt modelId="{089DEFAB-3E8F-492F-8499-D044857391F8}" type="pres">
      <dgm:prSet presAssocID="{5DA1703E-4726-48E5-A807-19060A894922}" presName="ThreeNodes_2" presStyleLbl="node1" presStyleIdx="1" presStyleCnt="3">
        <dgm:presLayoutVars>
          <dgm:bulletEnabled val="1"/>
        </dgm:presLayoutVars>
      </dgm:prSet>
      <dgm:spPr/>
    </dgm:pt>
    <dgm:pt modelId="{D5F3F239-9F5E-4259-B1CF-C691C33D5A4A}" type="pres">
      <dgm:prSet presAssocID="{5DA1703E-4726-48E5-A807-19060A894922}" presName="ThreeNodes_3" presStyleLbl="node1" presStyleIdx="2" presStyleCnt="3">
        <dgm:presLayoutVars>
          <dgm:bulletEnabled val="1"/>
        </dgm:presLayoutVars>
      </dgm:prSet>
      <dgm:spPr/>
    </dgm:pt>
    <dgm:pt modelId="{D8C10D8A-F165-4254-82C0-5563FDFC0274}" type="pres">
      <dgm:prSet presAssocID="{5DA1703E-4726-48E5-A807-19060A894922}" presName="ThreeConn_1-2" presStyleLbl="fgAccFollowNode1" presStyleIdx="0" presStyleCnt="2">
        <dgm:presLayoutVars>
          <dgm:bulletEnabled val="1"/>
        </dgm:presLayoutVars>
      </dgm:prSet>
      <dgm:spPr/>
    </dgm:pt>
    <dgm:pt modelId="{1E68F97B-932F-4526-881C-758A9EC9E6D5}" type="pres">
      <dgm:prSet presAssocID="{5DA1703E-4726-48E5-A807-19060A894922}" presName="ThreeConn_2-3" presStyleLbl="fgAccFollowNode1" presStyleIdx="1" presStyleCnt="2">
        <dgm:presLayoutVars>
          <dgm:bulletEnabled val="1"/>
        </dgm:presLayoutVars>
      </dgm:prSet>
      <dgm:spPr/>
    </dgm:pt>
    <dgm:pt modelId="{6B126116-1237-4016-BBA8-2AF48D81AE41}" type="pres">
      <dgm:prSet presAssocID="{5DA1703E-4726-48E5-A807-19060A894922}" presName="ThreeNodes_1_text" presStyleLbl="node1" presStyleIdx="2" presStyleCnt="3">
        <dgm:presLayoutVars>
          <dgm:bulletEnabled val="1"/>
        </dgm:presLayoutVars>
      </dgm:prSet>
      <dgm:spPr/>
    </dgm:pt>
    <dgm:pt modelId="{09272159-5EB0-4473-9074-FCF20C8381E4}" type="pres">
      <dgm:prSet presAssocID="{5DA1703E-4726-48E5-A807-19060A894922}" presName="ThreeNodes_2_text" presStyleLbl="node1" presStyleIdx="2" presStyleCnt="3">
        <dgm:presLayoutVars>
          <dgm:bulletEnabled val="1"/>
        </dgm:presLayoutVars>
      </dgm:prSet>
      <dgm:spPr/>
    </dgm:pt>
    <dgm:pt modelId="{C7AA6533-F7F5-4A1D-BA08-A36E85702BB0}" type="pres">
      <dgm:prSet presAssocID="{5DA1703E-4726-48E5-A807-19060A894922}" presName="ThreeNodes_3_text" presStyleLbl="node1" presStyleIdx="2" presStyleCnt="3">
        <dgm:presLayoutVars>
          <dgm:bulletEnabled val="1"/>
        </dgm:presLayoutVars>
      </dgm:prSet>
      <dgm:spPr/>
    </dgm:pt>
  </dgm:ptLst>
  <dgm:cxnLst>
    <dgm:cxn modelId="{A6D6360C-D7CA-463A-8DB8-90EEA45AE6AC}" type="presOf" srcId="{205CA25C-7B75-44F2-A6F7-BDDC55CE59E0}" destId="{D8C10D8A-F165-4254-82C0-5563FDFC0274}" srcOrd="0" destOrd="0" presId="urn:microsoft.com/office/officeart/2005/8/layout/vProcess5"/>
    <dgm:cxn modelId="{EF1ED10F-48C3-498E-B25C-523CEB12FB45}" type="presOf" srcId="{52734A7E-11E1-46A7-8D0A-8084DD64623D}" destId="{1E68F97B-932F-4526-881C-758A9EC9E6D5}" srcOrd="0" destOrd="0" presId="urn:microsoft.com/office/officeart/2005/8/layout/vProcess5"/>
    <dgm:cxn modelId="{63FA2836-5082-42EE-91AE-E5E4AB0EED11}" type="presOf" srcId="{025A3B53-49F8-46CC-B713-069ECBB8564F}" destId="{089DEFAB-3E8F-492F-8499-D044857391F8}" srcOrd="0" destOrd="0" presId="urn:microsoft.com/office/officeart/2005/8/layout/vProcess5"/>
    <dgm:cxn modelId="{0F42BB3D-7107-4EDF-9444-626FF3782A80}" type="presOf" srcId="{5DA1703E-4726-48E5-A807-19060A894922}" destId="{EE3628D9-D720-4B1B-AD24-8C77D82F12D5}" srcOrd="0" destOrd="0" presId="urn:microsoft.com/office/officeart/2005/8/layout/vProcess5"/>
    <dgm:cxn modelId="{0BDD335A-D312-4996-AAE8-102E81FEAC9F}" type="presOf" srcId="{A2BCCB01-28F2-482A-B949-0120C7C27F16}" destId="{6B126116-1237-4016-BBA8-2AF48D81AE41}" srcOrd="1" destOrd="0" presId="urn:microsoft.com/office/officeart/2005/8/layout/vProcess5"/>
    <dgm:cxn modelId="{3E887596-8404-4324-A6A5-E7563F5E964F}" type="presOf" srcId="{DF8F2B61-050D-43C2-BFDD-E0C5505E7FB8}" destId="{D5F3F239-9F5E-4259-B1CF-C691C33D5A4A}" srcOrd="0" destOrd="0" presId="urn:microsoft.com/office/officeart/2005/8/layout/vProcess5"/>
    <dgm:cxn modelId="{29F4DE97-164F-40B2-A606-F2F4B0812006}" srcId="{5DA1703E-4726-48E5-A807-19060A894922}" destId="{DF8F2B61-050D-43C2-BFDD-E0C5505E7FB8}" srcOrd="2" destOrd="0" parTransId="{ABFAC23B-1116-4B19-8130-DF034C6DDB2F}" sibTransId="{EFCEA4A4-F925-4986-AD51-0A117AFA9B0E}"/>
    <dgm:cxn modelId="{DADC3398-C4E0-4773-A977-5C1B23686587}" srcId="{5DA1703E-4726-48E5-A807-19060A894922}" destId="{025A3B53-49F8-46CC-B713-069ECBB8564F}" srcOrd="1" destOrd="0" parTransId="{63CAB5E7-66F0-4AE6-AC93-CA83CC2B5EAC}" sibTransId="{52734A7E-11E1-46A7-8D0A-8084DD64623D}"/>
    <dgm:cxn modelId="{7888FCCB-EF9D-42C3-8D95-849EFA6B5EEC}" type="presOf" srcId="{025A3B53-49F8-46CC-B713-069ECBB8564F}" destId="{09272159-5EB0-4473-9074-FCF20C8381E4}" srcOrd="1" destOrd="0" presId="urn:microsoft.com/office/officeart/2005/8/layout/vProcess5"/>
    <dgm:cxn modelId="{C9EE09E4-0678-4220-A1D7-92F30F6FA500}" srcId="{5DA1703E-4726-48E5-A807-19060A894922}" destId="{A2BCCB01-28F2-482A-B949-0120C7C27F16}" srcOrd="0" destOrd="0" parTransId="{9B9B0043-AE9E-417E-97C0-7F8365E20074}" sibTransId="{205CA25C-7B75-44F2-A6F7-BDDC55CE59E0}"/>
    <dgm:cxn modelId="{505DCAE9-6A64-4898-9008-693E472F26EB}" type="presOf" srcId="{DF8F2B61-050D-43C2-BFDD-E0C5505E7FB8}" destId="{C7AA6533-F7F5-4A1D-BA08-A36E85702BB0}" srcOrd="1" destOrd="0" presId="urn:microsoft.com/office/officeart/2005/8/layout/vProcess5"/>
    <dgm:cxn modelId="{CFB17FF0-7813-40E5-8A45-14F73EE1ABDC}" type="presOf" srcId="{A2BCCB01-28F2-482A-B949-0120C7C27F16}" destId="{2089669D-8B75-4587-AE28-134D416610EE}" srcOrd="0" destOrd="0" presId="urn:microsoft.com/office/officeart/2005/8/layout/vProcess5"/>
    <dgm:cxn modelId="{F4235C44-548C-44B0-86AF-59BDB9EC63F9}" type="presParOf" srcId="{EE3628D9-D720-4B1B-AD24-8C77D82F12D5}" destId="{E8E676EF-2D56-4E33-AE48-B317B7B08A64}" srcOrd="0" destOrd="0" presId="urn:microsoft.com/office/officeart/2005/8/layout/vProcess5"/>
    <dgm:cxn modelId="{1F89E628-0DED-4A57-A192-82F23243F9A2}" type="presParOf" srcId="{EE3628D9-D720-4B1B-AD24-8C77D82F12D5}" destId="{2089669D-8B75-4587-AE28-134D416610EE}" srcOrd="1" destOrd="0" presId="urn:microsoft.com/office/officeart/2005/8/layout/vProcess5"/>
    <dgm:cxn modelId="{2C026F44-5BBB-4632-915B-DB214E185DD3}" type="presParOf" srcId="{EE3628D9-D720-4B1B-AD24-8C77D82F12D5}" destId="{089DEFAB-3E8F-492F-8499-D044857391F8}" srcOrd="2" destOrd="0" presId="urn:microsoft.com/office/officeart/2005/8/layout/vProcess5"/>
    <dgm:cxn modelId="{511E80F7-7C6E-4CE4-B2C1-E8EFF5866C37}" type="presParOf" srcId="{EE3628D9-D720-4B1B-AD24-8C77D82F12D5}" destId="{D5F3F239-9F5E-4259-B1CF-C691C33D5A4A}" srcOrd="3" destOrd="0" presId="urn:microsoft.com/office/officeart/2005/8/layout/vProcess5"/>
    <dgm:cxn modelId="{6C0D64BE-C0CE-4B39-BAB8-0558E7C53B27}" type="presParOf" srcId="{EE3628D9-D720-4B1B-AD24-8C77D82F12D5}" destId="{D8C10D8A-F165-4254-82C0-5563FDFC0274}" srcOrd="4" destOrd="0" presId="urn:microsoft.com/office/officeart/2005/8/layout/vProcess5"/>
    <dgm:cxn modelId="{0452CAE9-E41F-4A9E-A484-2F7ACA6555D6}" type="presParOf" srcId="{EE3628D9-D720-4B1B-AD24-8C77D82F12D5}" destId="{1E68F97B-932F-4526-881C-758A9EC9E6D5}" srcOrd="5" destOrd="0" presId="urn:microsoft.com/office/officeart/2005/8/layout/vProcess5"/>
    <dgm:cxn modelId="{7228F653-0EB0-464E-BA1A-A96743FCE7A2}" type="presParOf" srcId="{EE3628D9-D720-4B1B-AD24-8C77D82F12D5}" destId="{6B126116-1237-4016-BBA8-2AF48D81AE41}" srcOrd="6" destOrd="0" presId="urn:microsoft.com/office/officeart/2005/8/layout/vProcess5"/>
    <dgm:cxn modelId="{7796C175-CB07-4107-9276-E6D8717B93A5}" type="presParOf" srcId="{EE3628D9-D720-4B1B-AD24-8C77D82F12D5}" destId="{09272159-5EB0-4473-9074-FCF20C8381E4}" srcOrd="7" destOrd="0" presId="urn:microsoft.com/office/officeart/2005/8/layout/vProcess5"/>
    <dgm:cxn modelId="{43872118-C0A6-4682-9824-D0A4B9A440FA}" type="presParOf" srcId="{EE3628D9-D720-4B1B-AD24-8C77D82F12D5}" destId="{C7AA6533-F7F5-4A1D-BA08-A36E85702BB0}"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4ADFF-8B88-44A2-9128-F08E8DCE7BD9}">
      <dsp:nvSpPr>
        <dsp:cNvPr id="0" name=""/>
        <dsp:cNvSpPr/>
      </dsp:nvSpPr>
      <dsp:spPr>
        <a:xfrm>
          <a:off x="576083" y="0"/>
          <a:ext cx="6243093" cy="4176464"/>
        </a:xfrm>
        <a:prstGeom prst="rightArrow">
          <a:avLst/>
        </a:prstGeom>
        <a:solidFill>
          <a:schemeClr val="accent6"/>
        </a:solidFill>
        <a:ln>
          <a:noFill/>
        </a:ln>
        <a:effectLst/>
      </dsp:spPr>
      <dsp:style>
        <a:lnRef idx="0">
          <a:scrgbClr r="0" g="0" b="0"/>
        </a:lnRef>
        <a:fillRef idx="1">
          <a:scrgbClr r="0" g="0" b="0"/>
        </a:fillRef>
        <a:effectRef idx="0">
          <a:scrgbClr r="0" g="0" b="0"/>
        </a:effectRef>
        <a:fontRef idx="minor"/>
      </dsp:style>
    </dsp:sp>
    <dsp:sp modelId="{5108F913-3D86-4C2F-A423-CBCB8717F721}">
      <dsp:nvSpPr>
        <dsp:cNvPr id="0" name=""/>
        <dsp:cNvSpPr/>
      </dsp:nvSpPr>
      <dsp:spPr>
        <a:xfrm>
          <a:off x="3932" y="1252939"/>
          <a:ext cx="1593573" cy="1670585"/>
        </a:xfrm>
        <a:prstGeom prst="round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zh-TW" altLang="en-US" sz="3100" b="1" kern="1200" dirty="0">
              <a:solidFill>
                <a:schemeClr val="tx1"/>
              </a:solidFill>
              <a:latin typeface="微軟正黑體" panose="020B0604030504040204" pitchFamily="34" charset="-120"/>
              <a:ea typeface="微軟正黑體" panose="020B0604030504040204" pitchFamily="34" charset="-120"/>
            </a:rPr>
            <a:t>報考</a:t>
          </a:r>
          <a:r>
            <a:rPr lang="en-US" altLang="zh-TW" sz="3100" b="1" kern="1200" dirty="0">
              <a:solidFill>
                <a:schemeClr val="tx1"/>
              </a:solidFill>
              <a:latin typeface="微軟正黑體" panose="020B0604030504040204" pitchFamily="34" charset="-120"/>
              <a:ea typeface="微軟正黑體" panose="020B0604030504040204" pitchFamily="34" charset="-120"/>
            </a:rPr>
            <a:t>A</a:t>
          </a:r>
          <a:endParaRPr lang="zh-TW" altLang="en-US" sz="3100" b="1" kern="1200" dirty="0">
            <a:solidFill>
              <a:schemeClr val="tx1"/>
            </a:solidFill>
            <a:latin typeface="微軟正黑體" panose="020B0604030504040204" pitchFamily="34" charset="-120"/>
            <a:ea typeface="微軟正黑體" panose="020B0604030504040204" pitchFamily="34" charset="-120"/>
          </a:endParaRPr>
        </a:p>
      </dsp:txBody>
      <dsp:txXfrm>
        <a:off x="81724" y="1330731"/>
        <a:ext cx="1437989" cy="1515001"/>
      </dsp:txXfrm>
    </dsp:sp>
    <dsp:sp modelId="{95ED23DD-3B03-4BAC-9734-8FD1BF60A266}">
      <dsp:nvSpPr>
        <dsp:cNvPr id="0" name=""/>
        <dsp:cNvSpPr/>
      </dsp:nvSpPr>
      <dsp:spPr>
        <a:xfrm>
          <a:off x="1678647" y="1296148"/>
          <a:ext cx="2443280" cy="1584166"/>
        </a:xfrm>
        <a:prstGeom prst="round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solidFill>
                <a:schemeClr val="tx1"/>
              </a:solidFill>
              <a:latin typeface="微軟正黑體" panose="020B0604030504040204" pitchFamily="34" charset="-120"/>
              <a:ea typeface="微軟正黑體" panose="020B0604030504040204" pitchFamily="34" charset="-120"/>
            </a:rPr>
            <a:t>修完</a:t>
          </a:r>
          <a:r>
            <a:rPr lang="en-US" altLang="zh-TW" sz="2400" b="1" kern="1200" dirty="0">
              <a:solidFill>
                <a:schemeClr val="tx1"/>
              </a:solidFill>
              <a:latin typeface="微軟正黑體" panose="020B0604030504040204" pitchFamily="34" charset="-120"/>
              <a:ea typeface="微軟正黑體" panose="020B0604030504040204" pitchFamily="34" charset="-120"/>
            </a:rPr>
            <a:t>A</a:t>
          </a:r>
          <a:r>
            <a:rPr lang="zh-TW" altLang="en-US" sz="2400" b="1" kern="1200" dirty="0">
              <a:solidFill>
                <a:schemeClr val="tx1"/>
              </a:solidFill>
              <a:latin typeface="微軟正黑體" panose="020B0604030504040204" pitchFamily="34" charset="-120"/>
              <a:ea typeface="微軟正黑體" panose="020B0604030504040204" pitchFamily="34" charset="-120"/>
            </a:rPr>
            <a:t>的</a:t>
          </a:r>
          <a:br>
            <a:rPr lang="en-US" altLang="zh-TW" sz="2400" b="1" kern="1200" dirty="0">
              <a:solidFill>
                <a:schemeClr val="tx1"/>
              </a:solidFill>
              <a:latin typeface="微軟正黑體" panose="020B0604030504040204" pitchFamily="34" charset="-120"/>
              <a:ea typeface="微軟正黑體" panose="020B0604030504040204" pitchFamily="34" charset="-120"/>
            </a:rPr>
          </a:br>
          <a:r>
            <a:rPr lang="zh-TW" altLang="en-US" sz="2400" b="1" kern="1200" dirty="0">
              <a:solidFill>
                <a:schemeClr val="tx1"/>
              </a:solidFill>
              <a:latin typeface="微軟正黑體" panose="020B0604030504040204" pitchFamily="34" charset="-120"/>
              <a:ea typeface="微軟正黑體" panose="020B0604030504040204" pitchFamily="34" charset="-120"/>
            </a:rPr>
            <a:t>認證科目</a:t>
          </a:r>
          <a:endParaRPr lang="en-US" altLang="zh-TW" sz="2400" b="1" kern="1200" dirty="0">
            <a:solidFill>
              <a:schemeClr val="tx1"/>
            </a:solidFill>
            <a:latin typeface="微軟正黑體" panose="020B0604030504040204" pitchFamily="34" charset="-120"/>
            <a:ea typeface="微軟正黑體" panose="020B0604030504040204" pitchFamily="34" charset="-120"/>
          </a:endParaRPr>
        </a:p>
        <a:p>
          <a:pPr marL="0" lvl="0" indent="0" algn="ctr" defTabSz="1066800">
            <a:lnSpc>
              <a:spcPct val="90000"/>
            </a:lnSpc>
            <a:spcBef>
              <a:spcPct val="0"/>
            </a:spcBef>
            <a:spcAft>
              <a:spcPct val="35000"/>
            </a:spcAft>
            <a:buNone/>
          </a:pPr>
          <a:r>
            <a:rPr lang="zh-TW" altLang="en-US" sz="2400" b="1" kern="1200" dirty="0">
              <a:solidFill>
                <a:schemeClr val="tx1"/>
              </a:solidFill>
              <a:latin typeface="微軟正黑體" panose="020B0604030504040204" pitchFamily="34" charset="-120"/>
              <a:ea typeface="微軟正黑體" panose="020B0604030504040204" pitchFamily="34" charset="-120"/>
            </a:rPr>
            <a:t>等條件</a:t>
          </a:r>
        </a:p>
      </dsp:txBody>
      <dsp:txXfrm>
        <a:off x="1755980" y="1373481"/>
        <a:ext cx="2288614" cy="1429500"/>
      </dsp:txXfrm>
    </dsp:sp>
    <dsp:sp modelId="{823A977A-9CA3-40BC-A4EE-DB6FDE92880A}">
      <dsp:nvSpPr>
        <dsp:cNvPr id="0" name=""/>
        <dsp:cNvSpPr/>
      </dsp:nvSpPr>
      <dsp:spPr>
        <a:xfrm>
          <a:off x="4203069" y="1252939"/>
          <a:ext cx="3137814" cy="1670585"/>
        </a:xfrm>
        <a:prstGeom prst="roundRect">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zh-TW" altLang="en-US" sz="3100" b="1" kern="1200" dirty="0">
              <a:solidFill>
                <a:schemeClr val="tx1"/>
              </a:solidFill>
              <a:latin typeface="微軟正黑體" panose="020B0604030504040204" pitchFamily="34" charset="-120"/>
              <a:ea typeface="微軟正黑體" panose="020B0604030504040204" pitchFamily="34" charset="-120"/>
            </a:rPr>
            <a:t>核發修畢師資職前教育證明</a:t>
          </a:r>
        </a:p>
      </dsp:txBody>
      <dsp:txXfrm>
        <a:off x="4284620" y="1334490"/>
        <a:ext cx="2974712" cy="15074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89669D-8B75-4587-AE28-134D416610EE}">
      <dsp:nvSpPr>
        <dsp:cNvPr id="0" name=""/>
        <dsp:cNvSpPr/>
      </dsp:nvSpPr>
      <dsp:spPr>
        <a:xfrm>
          <a:off x="0" y="0"/>
          <a:ext cx="7161195" cy="121920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kumimoji="1" lang="zh-TW" altLang="en-US" sz="2500" b="1" kern="1200" dirty="0">
              <a:latin typeface="微軟正黑體" pitchFamily="34" charset="-120"/>
              <a:ea typeface="微軟正黑體" pitchFamily="34" charset="-120"/>
            </a:rPr>
            <a:t>取得第一張合格教師證，可於原校或他校申請加科登記。</a:t>
          </a:r>
          <a:endParaRPr lang="zh-TW" altLang="en-US" sz="2500" b="1" kern="1200" dirty="0">
            <a:latin typeface="微軟正黑體" pitchFamily="34" charset="-120"/>
            <a:ea typeface="微軟正黑體" pitchFamily="34" charset="-120"/>
          </a:endParaRPr>
        </a:p>
      </dsp:txBody>
      <dsp:txXfrm>
        <a:off x="35709" y="35709"/>
        <a:ext cx="5845584" cy="1147782"/>
      </dsp:txXfrm>
    </dsp:sp>
    <dsp:sp modelId="{089DEFAB-3E8F-492F-8499-D044857391F8}">
      <dsp:nvSpPr>
        <dsp:cNvPr id="0" name=""/>
        <dsp:cNvSpPr/>
      </dsp:nvSpPr>
      <dsp:spPr>
        <a:xfrm>
          <a:off x="631870" y="1422399"/>
          <a:ext cx="7161195" cy="121920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kumimoji="1" lang="zh-TW" altLang="en-US" sz="2500" b="1" kern="1200" dirty="0">
              <a:solidFill>
                <a:schemeClr val="bg1"/>
              </a:solidFill>
              <a:latin typeface="微軟正黑體" pitchFamily="34" charset="-120"/>
              <a:ea typeface="微軟正黑體" pitchFamily="34" charset="-120"/>
            </a:rPr>
            <a:t>如果修習第一科期間，想同時修讀第二科，必須事先向本處課程組申請。</a:t>
          </a:r>
          <a:endParaRPr lang="zh-TW" altLang="en-US" sz="2500" b="1" kern="1200" dirty="0">
            <a:solidFill>
              <a:schemeClr val="bg1"/>
            </a:solidFill>
            <a:latin typeface="微軟正黑體" pitchFamily="34" charset="-120"/>
            <a:ea typeface="微軟正黑體" pitchFamily="34" charset="-120"/>
          </a:endParaRPr>
        </a:p>
      </dsp:txBody>
      <dsp:txXfrm>
        <a:off x="667579" y="1458108"/>
        <a:ext cx="5665427" cy="1147782"/>
      </dsp:txXfrm>
    </dsp:sp>
    <dsp:sp modelId="{D5F3F239-9F5E-4259-B1CF-C691C33D5A4A}">
      <dsp:nvSpPr>
        <dsp:cNvPr id="0" name=""/>
        <dsp:cNvSpPr/>
      </dsp:nvSpPr>
      <dsp:spPr>
        <a:xfrm>
          <a:off x="1263740" y="2844799"/>
          <a:ext cx="7161195" cy="1219200"/>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kumimoji="1" lang="zh-TW" altLang="en-US" sz="2500" b="1" kern="1200" dirty="0">
              <a:latin typeface="微軟正黑體" pitchFamily="34" charset="-120"/>
              <a:ea typeface="微軟正黑體" pitchFamily="34" charset="-120"/>
            </a:rPr>
            <a:t>學分認證完成後，免檢定免實習，可申請加發第二科教師證。</a:t>
          </a:r>
          <a:endParaRPr lang="zh-TW" altLang="en-US" sz="2500" b="1" kern="1200" dirty="0">
            <a:latin typeface="微軟正黑體" pitchFamily="34" charset="-120"/>
            <a:ea typeface="微軟正黑體" pitchFamily="34" charset="-120"/>
          </a:endParaRPr>
        </a:p>
      </dsp:txBody>
      <dsp:txXfrm>
        <a:off x="1299449" y="2880508"/>
        <a:ext cx="5665427" cy="1147782"/>
      </dsp:txXfrm>
    </dsp:sp>
    <dsp:sp modelId="{D8C10D8A-F165-4254-82C0-5563FDFC0274}">
      <dsp:nvSpPr>
        <dsp:cNvPr id="0" name=""/>
        <dsp:cNvSpPr/>
      </dsp:nvSpPr>
      <dsp:spPr>
        <a:xfrm>
          <a:off x="6368715" y="924560"/>
          <a:ext cx="792480" cy="792480"/>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zh-TW" altLang="en-US" sz="3600" kern="1200"/>
        </a:p>
      </dsp:txBody>
      <dsp:txXfrm>
        <a:off x="6547023" y="924560"/>
        <a:ext cx="435864" cy="596341"/>
      </dsp:txXfrm>
    </dsp:sp>
    <dsp:sp modelId="{1E68F97B-932F-4526-881C-758A9EC9E6D5}">
      <dsp:nvSpPr>
        <dsp:cNvPr id="0" name=""/>
        <dsp:cNvSpPr/>
      </dsp:nvSpPr>
      <dsp:spPr>
        <a:xfrm>
          <a:off x="7000585" y="2338832"/>
          <a:ext cx="792480" cy="792480"/>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zh-TW" altLang="en-US" sz="3600" kern="1200"/>
        </a:p>
      </dsp:txBody>
      <dsp:txXfrm>
        <a:off x="7178893" y="2338832"/>
        <a:ext cx="435864" cy="59634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2"/>
            <a:ext cx="4307046" cy="718423"/>
          </a:xfrm>
          <a:prstGeom prst="rect">
            <a:avLst/>
          </a:prstGeom>
        </p:spPr>
        <p:txBody>
          <a:bodyPr vert="horz" lIns="132701" tIns="66350" rIns="132701" bIns="66350" rtlCol="0"/>
          <a:lstStyle>
            <a:lvl1pPr algn="l">
              <a:defRPr sz="1700"/>
            </a:lvl1pPr>
          </a:lstStyle>
          <a:p>
            <a:endParaRPr lang="zh-TW" altLang="en-US"/>
          </a:p>
        </p:txBody>
      </p:sp>
      <p:sp>
        <p:nvSpPr>
          <p:cNvPr id="3" name="日期版面配置區 2"/>
          <p:cNvSpPr>
            <a:spLocks noGrp="1"/>
          </p:cNvSpPr>
          <p:nvPr>
            <p:ph type="dt" sz="quarter" idx="1"/>
          </p:nvPr>
        </p:nvSpPr>
        <p:spPr>
          <a:xfrm>
            <a:off x="5629993" y="2"/>
            <a:ext cx="4307046" cy="718423"/>
          </a:xfrm>
          <a:prstGeom prst="rect">
            <a:avLst/>
          </a:prstGeom>
        </p:spPr>
        <p:txBody>
          <a:bodyPr vert="horz" lIns="132701" tIns="66350" rIns="132701" bIns="66350" rtlCol="0"/>
          <a:lstStyle>
            <a:lvl1pPr algn="r">
              <a:defRPr sz="1700"/>
            </a:lvl1pPr>
          </a:lstStyle>
          <a:p>
            <a:fld id="{2DA3FF6B-C222-4C56-8E3C-0E7AD1A8229C}" type="datetimeFigureOut">
              <a:rPr lang="zh-TW" altLang="en-US" smtClean="0"/>
              <a:pPr/>
              <a:t>2026/9/10</a:t>
            </a:fld>
            <a:endParaRPr lang="zh-TW" altLang="en-US"/>
          </a:p>
        </p:txBody>
      </p:sp>
      <p:sp>
        <p:nvSpPr>
          <p:cNvPr id="4" name="頁尾版面配置區 3"/>
          <p:cNvSpPr>
            <a:spLocks noGrp="1"/>
          </p:cNvSpPr>
          <p:nvPr>
            <p:ph type="ftr" sz="quarter" idx="2"/>
          </p:nvPr>
        </p:nvSpPr>
        <p:spPr>
          <a:xfrm>
            <a:off x="2" y="13647548"/>
            <a:ext cx="4307046" cy="718423"/>
          </a:xfrm>
          <a:prstGeom prst="rect">
            <a:avLst/>
          </a:prstGeom>
        </p:spPr>
        <p:txBody>
          <a:bodyPr vert="horz" lIns="132701" tIns="66350" rIns="132701" bIns="66350" rtlCol="0" anchor="b"/>
          <a:lstStyle>
            <a:lvl1pPr algn="l">
              <a:defRPr sz="1700"/>
            </a:lvl1pPr>
          </a:lstStyle>
          <a:p>
            <a:endParaRPr lang="zh-TW" altLang="en-US"/>
          </a:p>
        </p:txBody>
      </p:sp>
      <p:sp>
        <p:nvSpPr>
          <p:cNvPr id="5" name="投影片編號版面配置區 4"/>
          <p:cNvSpPr>
            <a:spLocks noGrp="1"/>
          </p:cNvSpPr>
          <p:nvPr>
            <p:ph type="sldNum" sz="quarter" idx="3"/>
          </p:nvPr>
        </p:nvSpPr>
        <p:spPr>
          <a:xfrm>
            <a:off x="5629993" y="13647548"/>
            <a:ext cx="4307046" cy="718423"/>
          </a:xfrm>
          <a:prstGeom prst="rect">
            <a:avLst/>
          </a:prstGeom>
        </p:spPr>
        <p:txBody>
          <a:bodyPr vert="horz" lIns="132701" tIns="66350" rIns="132701" bIns="66350" rtlCol="0" anchor="b"/>
          <a:lstStyle>
            <a:lvl1pPr algn="r">
              <a:defRPr sz="1700"/>
            </a:lvl1pPr>
          </a:lstStyle>
          <a:p>
            <a:fld id="{A48FFABF-644F-429E-AF81-750ACFC48946}" type="slidenum">
              <a:rPr lang="zh-TW" altLang="en-US" smtClean="0"/>
              <a:pPr/>
              <a:t>‹#›</a:t>
            </a:fld>
            <a:endParaRPr lang="zh-TW" altLang="en-US"/>
          </a:p>
        </p:txBody>
      </p:sp>
    </p:spTree>
    <p:extLst>
      <p:ext uri="{BB962C8B-B14F-4D97-AF65-F5344CB8AC3E}">
        <p14:creationId xmlns:p14="http://schemas.microsoft.com/office/powerpoint/2010/main" val="39424041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2"/>
            <a:ext cx="4307046" cy="718423"/>
          </a:xfrm>
          <a:prstGeom prst="rect">
            <a:avLst/>
          </a:prstGeom>
        </p:spPr>
        <p:txBody>
          <a:bodyPr vert="horz" lIns="132701" tIns="66350" rIns="132701" bIns="66350" rtlCol="0"/>
          <a:lstStyle>
            <a:lvl1pPr algn="l">
              <a:defRPr sz="1700"/>
            </a:lvl1pPr>
          </a:lstStyle>
          <a:p>
            <a:endParaRPr lang="zh-TW" altLang="en-US"/>
          </a:p>
        </p:txBody>
      </p:sp>
      <p:sp>
        <p:nvSpPr>
          <p:cNvPr id="3" name="日期版面配置區 2"/>
          <p:cNvSpPr>
            <a:spLocks noGrp="1"/>
          </p:cNvSpPr>
          <p:nvPr>
            <p:ph type="dt" idx="1"/>
          </p:nvPr>
        </p:nvSpPr>
        <p:spPr>
          <a:xfrm>
            <a:off x="5629993" y="2"/>
            <a:ext cx="4307046" cy="718423"/>
          </a:xfrm>
          <a:prstGeom prst="rect">
            <a:avLst/>
          </a:prstGeom>
        </p:spPr>
        <p:txBody>
          <a:bodyPr vert="horz" lIns="132701" tIns="66350" rIns="132701" bIns="66350" rtlCol="0"/>
          <a:lstStyle>
            <a:lvl1pPr algn="r">
              <a:defRPr sz="1700"/>
            </a:lvl1pPr>
          </a:lstStyle>
          <a:p>
            <a:fld id="{E568C74C-91B4-4991-A403-16B376783AA3}" type="datetimeFigureOut">
              <a:rPr lang="zh-TW" altLang="en-US" smtClean="0"/>
              <a:pPr/>
              <a:t>2026/9/10</a:t>
            </a:fld>
            <a:endParaRPr lang="zh-TW" altLang="en-US"/>
          </a:p>
        </p:txBody>
      </p:sp>
      <p:sp>
        <p:nvSpPr>
          <p:cNvPr id="4" name="投影片圖像版面配置區 3"/>
          <p:cNvSpPr>
            <a:spLocks noGrp="1" noRot="1" noChangeAspect="1"/>
          </p:cNvSpPr>
          <p:nvPr>
            <p:ph type="sldImg" idx="2"/>
          </p:nvPr>
        </p:nvSpPr>
        <p:spPr>
          <a:xfrm>
            <a:off x="1377950" y="1077913"/>
            <a:ext cx="7183438" cy="5387975"/>
          </a:xfrm>
          <a:prstGeom prst="rect">
            <a:avLst/>
          </a:prstGeom>
          <a:noFill/>
          <a:ln w="12700">
            <a:solidFill>
              <a:prstClr val="black"/>
            </a:solidFill>
          </a:ln>
        </p:spPr>
        <p:txBody>
          <a:bodyPr vert="horz" lIns="132701" tIns="66350" rIns="132701" bIns="66350" rtlCol="0" anchor="ctr"/>
          <a:lstStyle/>
          <a:p>
            <a:endParaRPr lang="zh-TW" altLang="en-US"/>
          </a:p>
        </p:txBody>
      </p:sp>
      <p:sp>
        <p:nvSpPr>
          <p:cNvPr id="5" name="備忘稿版面配置區 4"/>
          <p:cNvSpPr>
            <a:spLocks noGrp="1"/>
          </p:cNvSpPr>
          <p:nvPr>
            <p:ph type="body" sz="quarter" idx="3"/>
          </p:nvPr>
        </p:nvSpPr>
        <p:spPr>
          <a:xfrm>
            <a:off x="993934" y="6825021"/>
            <a:ext cx="7951470" cy="6465808"/>
          </a:xfrm>
          <a:prstGeom prst="rect">
            <a:avLst/>
          </a:prstGeom>
        </p:spPr>
        <p:txBody>
          <a:bodyPr vert="horz" lIns="132701" tIns="66350" rIns="132701" bIns="6635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2" y="13647548"/>
            <a:ext cx="4307046" cy="718423"/>
          </a:xfrm>
          <a:prstGeom prst="rect">
            <a:avLst/>
          </a:prstGeom>
        </p:spPr>
        <p:txBody>
          <a:bodyPr vert="horz" lIns="132701" tIns="66350" rIns="132701" bIns="66350" rtlCol="0" anchor="b"/>
          <a:lstStyle>
            <a:lvl1pPr algn="l">
              <a:defRPr sz="1700"/>
            </a:lvl1pPr>
          </a:lstStyle>
          <a:p>
            <a:endParaRPr lang="zh-TW" altLang="en-US"/>
          </a:p>
        </p:txBody>
      </p:sp>
      <p:sp>
        <p:nvSpPr>
          <p:cNvPr id="7" name="投影片編號版面配置區 6"/>
          <p:cNvSpPr>
            <a:spLocks noGrp="1"/>
          </p:cNvSpPr>
          <p:nvPr>
            <p:ph type="sldNum" sz="quarter" idx="5"/>
          </p:nvPr>
        </p:nvSpPr>
        <p:spPr>
          <a:xfrm>
            <a:off x="5629993" y="13647548"/>
            <a:ext cx="4307046" cy="718423"/>
          </a:xfrm>
          <a:prstGeom prst="rect">
            <a:avLst/>
          </a:prstGeom>
        </p:spPr>
        <p:txBody>
          <a:bodyPr vert="horz" lIns="132701" tIns="66350" rIns="132701" bIns="66350" rtlCol="0" anchor="b"/>
          <a:lstStyle>
            <a:lvl1pPr algn="r">
              <a:defRPr sz="1700"/>
            </a:lvl1pPr>
          </a:lstStyle>
          <a:p>
            <a:fld id="{C34B433A-49AE-4B86-8397-CF031613D0A7}" type="slidenum">
              <a:rPr lang="zh-TW" altLang="en-US" smtClean="0"/>
              <a:pPr/>
              <a:t>‹#›</a:t>
            </a:fld>
            <a:endParaRPr lang="zh-TW" altLang="en-US"/>
          </a:p>
        </p:txBody>
      </p:sp>
    </p:spTree>
    <p:extLst>
      <p:ext uri="{BB962C8B-B14F-4D97-AF65-F5344CB8AC3E}">
        <p14:creationId xmlns:p14="http://schemas.microsoft.com/office/powerpoint/2010/main" val="6892527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C34B433A-49AE-4B86-8397-CF031613D0A7}" type="slidenum">
              <a:rPr lang="zh-TW" altLang="en-US" smtClean="0"/>
              <a:pPr/>
              <a:t>1</a:t>
            </a:fld>
            <a:endParaRPr lang="zh-TW" altLang="en-US"/>
          </a:p>
        </p:txBody>
      </p:sp>
    </p:spTree>
    <p:extLst>
      <p:ext uri="{BB962C8B-B14F-4D97-AF65-F5344CB8AC3E}">
        <p14:creationId xmlns:p14="http://schemas.microsoft.com/office/powerpoint/2010/main" val="14393602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架構</a:t>
            </a:r>
            <a:r>
              <a:rPr lang="en-US" altLang="zh-TW" dirty="0"/>
              <a:t>:</a:t>
            </a:r>
          </a:p>
          <a:p>
            <a:r>
              <a:rPr lang="zh-TW" altLang="en-US" dirty="0"/>
              <a:t>一、定位</a:t>
            </a:r>
            <a:endParaRPr lang="en-US" altLang="zh-TW" dirty="0"/>
          </a:p>
          <a:p>
            <a:r>
              <a:rPr lang="zh-TW" altLang="en-US" dirty="0"/>
              <a:t>二、內涵</a:t>
            </a:r>
            <a:endParaRPr lang="en-US" altLang="zh-TW" dirty="0"/>
          </a:p>
          <a:p>
            <a:r>
              <a:rPr lang="zh-TW" altLang="en-US" dirty="0"/>
              <a:t>三、特色</a:t>
            </a:r>
            <a:endParaRPr lang="en-US" altLang="zh-TW" dirty="0"/>
          </a:p>
          <a:p>
            <a:r>
              <a:rPr lang="zh-TW" altLang="en-US" dirty="0"/>
              <a:t>四、價值</a:t>
            </a:r>
            <a:endParaRPr lang="en-US" altLang="zh-TW" dirty="0"/>
          </a:p>
          <a:p>
            <a:endParaRPr lang="en-US" altLang="zh-TW" dirty="0"/>
          </a:p>
          <a:p>
            <a:r>
              <a:rPr lang="zh-TW" altLang="en-US" dirty="0"/>
              <a:t>關鍵概念：</a:t>
            </a:r>
          </a:p>
          <a:p>
            <a:r>
              <a:rPr lang="en-US" altLang="zh-TW" dirty="0"/>
              <a:t>1.</a:t>
            </a:r>
            <a:r>
              <a:rPr lang="zh-TW" altLang="en-US" dirty="0"/>
              <a:t>閱讀與表達</a:t>
            </a:r>
            <a:r>
              <a:rPr lang="en-US" altLang="zh-TW" dirty="0"/>
              <a:t>2.</a:t>
            </a:r>
            <a:r>
              <a:rPr lang="zh-TW" altLang="en-US" dirty="0"/>
              <a:t>循序漸</a:t>
            </a:r>
            <a:r>
              <a:rPr lang="en-US" altLang="zh-TW" dirty="0"/>
              <a:t>3.</a:t>
            </a:r>
            <a:r>
              <a:rPr lang="zh-TW" altLang="en-US" dirty="0"/>
              <a:t>活動教材</a:t>
            </a:r>
            <a:r>
              <a:rPr lang="en-US" altLang="zh-TW" dirty="0"/>
              <a:t>4.</a:t>
            </a:r>
            <a:r>
              <a:rPr lang="zh-TW" altLang="en-US" dirty="0"/>
              <a:t>學習成效</a:t>
            </a:r>
            <a:r>
              <a:rPr lang="en-US" altLang="zh-TW" dirty="0"/>
              <a:t>5.</a:t>
            </a:r>
            <a:r>
              <a:rPr lang="zh-TW" altLang="en-US" dirty="0"/>
              <a:t>正視差異    </a:t>
            </a:r>
            <a:endParaRPr lang="en-US" altLang="zh-TW" dirty="0"/>
          </a:p>
          <a:p>
            <a:r>
              <a:rPr lang="zh-TW" altLang="en-US" dirty="0"/>
              <a:t>從生活情境開始，從生活情境結束</a:t>
            </a:r>
            <a:endParaRPr lang="en-US" altLang="zh-TW" dirty="0"/>
          </a:p>
          <a:p>
            <a:r>
              <a:rPr lang="zh-TW" altLang="en-US" dirty="0"/>
              <a:t>所以會有課程目標的強化與課程的設計。尤其是五文本的改變</a:t>
            </a:r>
          </a:p>
        </p:txBody>
      </p:sp>
      <p:sp>
        <p:nvSpPr>
          <p:cNvPr id="4" name="投影片編號版面配置區 3"/>
          <p:cNvSpPr>
            <a:spLocks noGrp="1"/>
          </p:cNvSpPr>
          <p:nvPr>
            <p:ph type="sldNum" sz="quarter" idx="10"/>
          </p:nvPr>
        </p:nvSpPr>
        <p:spPr/>
        <p:txBody>
          <a:bodyPr/>
          <a:lstStyle/>
          <a:p>
            <a:fld id="{7D7F6152-3477-4F8B-BFD1-FBDC86D43B1A}" type="slidenum">
              <a:rPr lang="zh-TW" altLang="en-US" smtClean="0"/>
              <a:pPr/>
              <a:t>56</a:t>
            </a:fld>
            <a:endParaRPr lang="zh-TW" altLang="en-US"/>
          </a:p>
        </p:txBody>
      </p:sp>
    </p:spTree>
    <p:extLst>
      <p:ext uri="{BB962C8B-B14F-4D97-AF65-F5344CB8AC3E}">
        <p14:creationId xmlns:p14="http://schemas.microsoft.com/office/powerpoint/2010/main" val="3903720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架構</a:t>
            </a:r>
            <a:r>
              <a:rPr lang="en-US" altLang="zh-TW" dirty="0"/>
              <a:t>:</a:t>
            </a:r>
          </a:p>
          <a:p>
            <a:r>
              <a:rPr lang="zh-TW" altLang="en-US" dirty="0"/>
              <a:t>一、定位</a:t>
            </a:r>
            <a:endParaRPr lang="en-US" altLang="zh-TW" dirty="0"/>
          </a:p>
          <a:p>
            <a:r>
              <a:rPr lang="zh-TW" altLang="en-US" dirty="0"/>
              <a:t>二、內涵</a:t>
            </a:r>
            <a:endParaRPr lang="en-US" altLang="zh-TW" dirty="0"/>
          </a:p>
          <a:p>
            <a:r>
              <a:rPr lang="zh-TW" altLang="en-US" dirty="0"/>
              <a:t>三、特色</a:t>
            </a:r>
            <a:endParaRPr lang="en-US" altLang="zh-TW" dirty="0"/>
          </a:p>
          <a:p>
            <a:r>
              <a:rPr lang="zh-TW" altLang="en-US" dirty="0"/>
              <a:t>四、價值</a:t>
            </a:r>
            <a:endParaRPr lang="en-US" altLang="zh-TW" dirty="0"/>
          </a:p>
          <a:p>
            <a:endParaRPr lang="en-US" altLang="zh-TW" dirty="0"/>
          </a:p>
          <a:p>
            <a:r>
              <a:rPr lang="zh-TW" altLang="en-US" dirty="0"/>
              <a:t>關鍵概念：</a:t>
            </a:r>
          </a:p>
          <a:p>
            <a:r>
              <a:rPr lang="en-US" altLang="zh-TW" dirty="0"/>
              <a:t>1.</a:t>
            </a:r>
            <a:r>
              <a:rPr lang="zh-TW" altLang="en-US" dirty="0"/>
              <a:t>閱讀與表達</a:t>
            </a:r>
            <a:r>
              <a:rPr lang="en-US" altLang="zh-TW" dirty="0"/>
              <a:t>2.</a:t>
            </a:r>
            <a:r>
              <a:rPr lang="zh-TW" altLang="en-US" dirty="0"/>
              <a:t>循序漸</a:t>
            </a:r>
            <a:r>
              <a:rPr lang="en-US" altLang="zh-TW" dirty="0"/>
              <a:t>3.</a:t>
            </a:r>
            <a:r>
              <a:rPr lang="zh-TW" altLang="en-US" dirty="0"/>
              <a:t>活動教材</a:t>
            </a:r>
            <a:r>
              <a:rPr lang="en-US" altLang="zh-TW" dirty="0"/>
              <a:t>4.</a:t>
            </a:r>
            <a:r>
              <a:rPr lang="zh-TW" altLang="en-US" dirty="0"/>
              <a:t>學習成效</a:t>
            </a:r>
            <a:r>
              <a:rPr lang="en-US" altLang="zh-TW" dirty="0"/>
              <a:t>5.</a:t>
            </a:r>
            <a:r>
              <a:rPr lang="zh-TW" altLang="en-US" dirty="0"/>
              <a:t>正視差異    </a:t>
            </a:r>
            <a:endParaRPr lang="en-US" altLang="zh-TW" dirty="0"/>
          </a:p>
          <a:p>
            <a:r>
              <a:rPr lang="zh-TW" altLang="en-US" dirty="0"/>
              <a:t>從生活情境開始，從生活情境結束</a:t>
            </a:r>
            <a:endParaRPr lang="en-US" altLang="zh-TW" dirty="0"/>
          </a:p>
          <a:p>
            <a:r>
              <a:rPr lang="zh-TW" altLang="en-US" dirty="0"/>
              <a:t>所以會有課程目標的強化與課程的設計。尤其是五文本的改變</a:t>
            </a:r>
          </a:p>
        </p:txBody>
      </p:sp>
      <p:sp>
        <p:nvSpPr>
          <p:cNvPr id="4" name="投影片編號版面配置區 3"/>
          <p:cNvSpPr>
            <a:spLocks noGrp="1"/>
          </p:cNvSpPr>
          <p:nvPr>
            <p:ph type="sldNum" sz="quarter" idx="10"/>
          </p:nvPr>
        </p:nvSpPr>
        <p:spPr/>
        <p:txBody>
          <a:bodyPr/>
          <a:lstStyle/>
          <a:p>
            <a:fld id="{7D7F6152-3477-4F8B-BFD1-FBDC86D43B1A}" type="slidenum">
              <a:rPr lang="zh-TW" altLang="en-US" smtClean="0"/>
              <a:pPr/>
              <a:t>70</a:t>
            </a:fld>
            <a:endParaRPr lang="zh-TW" altLang="en-US"/>
          </a:p>
        </p:txBody>
      </p:sp>
    </p:spTree>
    <p:extLst>
      <p:ext uri="{BB962C8B-B14F-4D97-AF65-F5344CB8AC3E}">
        <p14:creationId xmlns:p14="http://schemas.microsoft.com/office/powerpoint/2010/main" val="3472631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架構</a:t>
            </a:r>
            <a:r>
              <a:rPr lang="en-US" altLang="zh-TW" dirty="0"/>
              <a:t>:</a:t>
            </a:r>
          </a:p>
          <a:p>
            <a:r>
              <a:rPr lang="zh-TW" altLang="en-US" dirty="0"/>
              <a:t>一、定位</a:t>
            </a:r>
            <a:endParaRPr lang="en-US" altLang="zh-TW" dirty="0"/>
          </a:p>
          <a:p>
            <a:r>
              <a:rPr lang="zh-TW" altLang="en-US" dirty="0"/>
              <a:t>二、內涵</a:t>
            </a:r>
            <a:endParaRPr lang="en-US" altLang="zh-TW" dirty="0"/>
          </a:p>
          <a:p>
            <a:r>
              <a:rPr lang="zh-TW" altLang="en-US" dirty="0"/>
              <a:t>三、特色</a:t>
            </a:r>
            <a:endParaRPr lang="en-US" altLang="zh-TW" dirty="0"/>
          </a:p>
          <a:p>
            <a:r>
              <a:rPr lang="zh-TW" altLang="en-US" dirty="0"/>
              <a:t>四、價值</a:t>
            </a:r>
            <a:endParaRPr lang="en-US" altLang="zh-TW" dirty="0"/>
          </a:p>
          <a:p>
            <a:endParaRPr lang="en-US" altLang="zh-TW" dirty="0"/>
          </a:p>
          <a:p>
            <a:r>
              <a:rPr lang="zh-TW" altLang="en-US" dirty="0"/>
              <a:t>關鍵概念：</a:t>
            </a:r>
          </a:p>
          <a:p>
            <a:r>
              <a:rPr lang="en-US" altLang="zh-TW" dirty="0"/>
              <a:t>1.</a:t>
            </a:r>
            <a:r>
              <a:rPr lang="zh-TW" altLang="en-US" dirty="0"/>
              <a:t>閱讀與表達</a:t>
            </a:r>
            <a:r>
              <a:rPr lang="en-US" altLang="zh-TW" dirty="0"/>
              <a:t>2.</a:t>
            </a:r>
            <a:r>
              <a:rPr lang="zh-TW" altLang="en-US" dirty="0"/>
              <a:t>循序漸</a:t>
            </a:r>
            <a:r>
              <a:rPr lang="en-US" altLang="zh-TW" dirty="0"/>
              <a:t>3.</a:t>
            </a:r>
            <a:r>
              <a:rPr lang="zh-TW" altLang="en-US" dirty="0"/>
              <a:t>活動教材</a:t>
            </a:r>
            <a:r>
              <a:rPr lang="en-US" altLang="zh-TW" dirty="0"/>
              <a:t>4.</a:t>
            </a:r>
            <a:r>
              <a:rPr lang="zh-TW" altLang="en-US" dirty="0"/>
              <a:t>學習成效</a:t>
            </a:r>
            <a:r>
              <a:rPr lang="en-US" altLang="zh-TW" dirty="0"/>
              <a:t>5.</a:t>
            </a:r>
            <a:r>
              <a:rPr lang="zh-TW" altLang="en-US" dirty="0"/>
              <a:t>正視差異    </a:t>
            </a:r>
            <a:endParaRPr lang="en-US" altLang="zh-TW" dirty="0"/>
          </a:p>
          <a:p>
            <a:r>
              <a:rPr lang="zh-TW" altLang="en-US" dirty="0"/>
              <a:t>從生活情境開始，從生活情境結束</a:t>
            </a:r>
            <a:endParaRPr lang="en-US" altLang="zh-TW" dirty="0"/>
          </a:p>
          <a:p>
            <a:r>
              <a:rPr lang="zh-TW" altLang="en-US" dirty="0"/>
              <a:t>所以會有課程目標的強化與課程的設計。尤其是五文本的改變</a:t>
            </a:r>
          </a:p>
        </p:txBody>
      </p:sp>
      <p:sp>
        <p:nvSpPr>
          <p:cNvPr id="4" name="投影片編號版面配置區 3"/>
          <p:cNvSpPr>
            <a:spLocks noGrp="1"/>
          </p:cNvSpPr>
          <p:nvPr>
            <p:ph type="sldNum" sz="quarter" idx="10"/>
          </p:nvPr>
        </p:nvSpPr>
        <p:spPr/>
        <p:txBody>
          <a:bodyPr/>
          <a:lstStyle/>
          <a:p>
            <a:fld id="{7D7F6152-3477-4F8B-BFD1-FBDC86D43B1A}" type="slidenum">
              <a:rPr lang="zh-TW" altLang="en-US" smtClean="0"/>
              <a:pPr/>
              <a:t>2</a:t>
            </a:fld>
            <a:endParaRPr lang="zh-TW" altLang="en-US"/>
          </a:p>
        </p:txBody>
      </p:sp>
    </p:spTree>
    <p:extLst>
      <p:ext uri="{BB962C8B-B14F-4D97-AF65-F5344CB8AC3E}">
        <p14:creationId xmlns:p14="http://schemas.microsoft.com/office/powerpoint/2010/main" val="610430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架構</a:t>
            </a:r>
            <a:r>
              <a:rPr lang="en-US" altLang="zh-TW" dirty="0"/>
              <a:t>:</a:t>
            </a:r>
          </a:p>
          <a:p>
            <a:r>
              <a:rPr lang="zh-TW" altLang="en-US" dirty="0"/>
              <a:t>一、定位</a:t>
            </a:r>
            <a:endParaRPr lang="en-US" altLang="zh-TW" dirty="0"/>
          </a:p>
          <a:p>
            <a:r>
              <a:rPr lang="zh-TW" altLang="en-US" dirty="0"/>
              <a:t>二、內涵</a:t>
            </a:r>
            <a:endParaRPr lang="en-US" altLang="zh-TW" dirty="0"/>
          </a:p>
          <a:p>
            <a:r>
              <a:rPr lang="zh-TW" altLang="en-US" dirty="0"/>
              <a:t>三、特色</a:t>
            </a:r>
            <a:endParaRPr lang="en-US" altLang="zh-TW" dirty="0"/>
          </a:p>
          <a:p>
            <a:r>
              <a:rPr lang="zh-TW" altLang="en-US" dirty="0"/>
              <a:t>四、價值</a:t>
            </a:r>
            <a:endParaRPr lang="en-US" altLang="zh-TW" dirty="0"/>
          </a:p>
          <a:p>
            <a:endParaRPr lang="en-US" altLang="zh-TW" dirty="0"/>
          </a:p>
          <a:p>
            <a:r>
              <a:rPr lang="zh-TW" altLang="en-US" dirty="0"/>
              <a:t>關鍵概念：</a:t>
            </a:r>
          </a:p>
          <a:p>
            <a:r>
              <a:rPr lang="en-US" altLang="zh-TW" dirty="0"/>
              <a:t>1.</a:t>
            </a:r>
            <a:r>
              <a:rPr lang="zh-TW" altLang="en-US" dirty="0"/>
              <a:t>閱讀與表達</a:t>
            </a:r>
            <a:r>
              <a:rPr lang="en-US" altLang="zh-TW" dirty="0"/>
              <a:t>2.</a:t>
            </a:r>
            <a:r>
              <a:rPr lang="zh-TW" altLang="en-US" dirty="0"/>
              <a:t>循序漸</a:t>
            </a:r>
            <a:r>
              <a:rPr lang="en-US" altLang="zh-TW" dirty="0"/>
              <a:t>3.</a:t>
            </a:r>
            <a:r>
              <a:rPr lang="zh-TW" altLang="en-US" dirty="0"/>
              <a:t>活動教材</a:t>
            </a:r>
            <a:r>
              <a:rPr lang="en-US" altLang="zh-TW" dirty="0"/>
              <a:t>4.</a:t>
            </a:r>
            <a:r>
              <a:rPr lang="zh-TW" altLang="en-US" dirty="0"/>
              <a:t>學習成效</a:t>
            </a:r>
            <a:r>
              <a:rPr lang="en-US" altLang="zh-TW" dirty="0"/>
              <a:t>5.</a:t>
            </a:r>
            <a:r>
              <a:rPr lang="zh-TW" altLang="en-US" dirty="0"/>
              <a:t>正視差異    </a:t>
            </a:r>
            <a:endParaRPr lang="en-US" altLang="zh-TW" dirty="0"/>
          </a:p>
          <a:p>
            <a:r>
              <a:rPr lang="zh-TW" altLang="en-US" dirty="0"/>
              <a:t>從生活情境開始，從生活情境結束</a:t>
            </a:r>
            <a:endParaRPr lang="en-US" altLang="zh-TW" dirty="0"/>
          </a:p>
          <a:p>
            <a:r>
              <a:rPr lang="zh-TW" altLang="en-US" dirty="0"/>
              <a:t>所以會有課程目標的強化與課程的設計。尤其是五文本的改變</a:t>
            </a:r>
          </a:p>
        </p:txBody>
      </p:sp>
      <p:sp>
        <p:nvSpPr>
          <p:cNvPr id="4" name="投影片編號版面配置區 3"/>
          <p:cNvSpPr>
            <a:spLocks noGrp="1"/>
          </p:cNvSpPr>
          <p:nvPr>
            <p:ph type="sldNum" sz="quarter" idx="10"/>
          </p:nvPr>
        </p:nvSpPr>
        <p:spPr/>
        <p:txBody>
          <a:bodyPr/>
          <a:lstStyle/>
          <a:p>
            <a:fld id="{7D7F6152-3477-4F8B-BFD1-FBDC86D43B1A}" type="slidenum">
              <a:rPr lang="zh-TW" altLang="en-US" smtClean="0"/>
              <a:pPr/>
              <a:t>6</a:t>
            </a:fld>
            <a:endParaRPr lang="zh-TW" altLang="en-US"/>
          </a:p>
        </p:txBody>
      </p:sp>
    </p:spTree>
    <p:extLst>
      <p:ext uri="{BB962C8B-B14F-4D97-AF65-F5344CB8AC3E}">
        <p14:creationId xmlns:p14="http://schemas.microsoft.com/office/powerpoint/2010/main" val="33228355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架構</a:t>
            </a:r>
            <a:r>
              <a:rPr lang="en-US" altLang="zh-TW" dirty="0"/>
              <a:t>:</a:t>
            </a:r>
          </a:p>
          <a:p>
            <a:r>
              <a:rPr lang="zh-TW" altLang="en-US" dirty="0"/>
              <a:t>一、定位</a:t>
            </a:r>
            <a:endParaRPr lang="en-US" altLang="zh-TW" dirty="0"/>
          </a:p>
          <a:p>
            <a:r>
              <a:rPr lang="zh-TW" altLang="en-US" dirty="0"/>
              <a:t>二、內涵</a:t>
            </a:r>
            <a:endParaRPr lang="en-US" altLang="zh-TW" dirty="0"/>
          </a:p>
          <a:p>
            <a:r>
              <a:rPr lang="zh-TW" altLang="en-US" dirty="0"/>
              <a:t>三、特色</a:t>
            </a:r>
            <a:endParaRPr lang="en-US" altLang="zh-TW" dirty="0"/>
          </a:p>
          <a:p>
            <a:r>
              <a:rPr lang="zh-TW" altLang="en-US" dirty="0"/>
              <a:t>四、價值</a:t>
            </a:r>
            <a:endParaRPr lang="en-US" altLang="zh-TW" dirty="0"/>
          </a:p>
          <a:p>
            <a:endParaRPr lang="en-US" altLang="zh-TW" dirty="0"/>
          </a:p>
          <a:p>
            <a:r>
              <a:rPr lang="zh-TW" altLang="en-US" dirty="0"/>
              <a:t>關鍵概念：</a:t>
            </a:r>
          </a:p>
          <a:p>
            <a:r>
              <a:rPr lang="en-US" altLang="zh-TW" dirty="0"/>
              <a:t>1.</a:t>
            </a:r>
            <a:r>
              <a:rPr lang="zh-TW" altLang="en-US" dirty="0"/>
              <a:t>閱讀與表達</a:t>
            </a:r>
            <a:r>
              <a:rPr lang="en-US" altLang="zh-TW" dirty="0"/>
              <a:t>2.</a:t>
            </a:r>
            <a:r>
              <a:rPr lang="zh-TW" altLang="en-US" dirty="0"/>
              <a:t>循序漸</a:t>
            </a:r>
            <a:r>
              <a:rPr lang="en-US" altLang="zh-TW" dirty="0"/>
              <a:t>3.</a:t>
            </a:r>
            <a:r>
              <a:rPr lang="zh-TW" altLang="en-US" dirty="0"/>
              <a:t>活動教材</a:t>
            </a:r>
            <a:r>
              <a:rPr lang="en-US" altLang="zh-TW" dirty="0"/>
              <a:t>4.</a:t>
            </a:r>
            <a:r>
              <a:rPr lang="zh-TW" altLang="en-US" dirty="0"/>
              <a:t>學習成效</a:t>
            </a:r>
            <a:r>
              <a:rPr lang="en-US" altLang="zh-TW" dirty="0"/>
              <a:t>5.</a:t>
            </a:r>
            <a:r>
              <a:rPr lang="zh-TW" altLang="en-US" dirty="0"/>
              <a:t>正視差異    </a:t>
            </a:r>
            <a:endParaRPr lang="en-US" altLang="zh-TW" dirty="0"/>
          </a:p>
          <a:p>
            <a:r>
              <a:rPr lang="zh-TW" altLang="en-US" dirty="0"/>
              <a:t>從生活情境開始，從生活情境結束</a:t>
            </a:r>
            <a:endParaRPr lang="en-US" altLang="zh-TW" dirty="0"/>
          </a:p>
          <a:p>
            <a:r>
              <a:rPr lang="zh-TW" altLang="en-US" dirty="0"/>
              <a:t>所以會有課程目標的強化與課程的設計。尤其是五文本的改變</a:t>
            </a:r>
          </a:p>
        </p:txBody>
      </p:sp>
      <p:sp>
        <p:nvSpPr>
          <p:cNvPr id="4" name="投影片編號版面配置區 3"/>
          <p:cNvSpPr>
            <a:spLocks noGrp="1"/>
          </p:cNvSpPr>
          <p:nvPr>
            <p:ph type="sldNum" sz="quarter" idx="10"/>
          </p:nvPr>
        </p:nvSpPr>
        <p:spPr/>
        <p:txBody>
          <a:bodyPr/>
          <a:lstStyle/>
          <a:p>
            <a:fld id="{7D7F6152-3477-4F8B-BFD1-FBDC86D43B1A}" type="slidenum">
              <a:rPr lang="zh-TW" altLang="en-US" smtClean="0"/>
              <a:pPr/>
              <a:t>32</a:t>
            </a:fld>
            <a:endParaRPr lang="zh-TW" altLang="en-US"/>
          </a:p>
        </p:txBody>
      </p:sp>
    </p:spTree>
    <p:extLst>
      <p:ext uri="{BB962C8B-B14F-4D97-AF65-F5344CB8AC3E}">
        <p14:creationId xmlns:p14="http://schemas.microsoft.com/office/powerpoint/2010/main" val="3322835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C34B433A-49AE-4B86-8397-CF031613D0A7}" type="slidenum">
              <a:rPr lang="zh-TW" altLang="en-US" smtClean="0"/>
              <a:pPr/>
              <a:t>35</a:t>
            </a:fld>
            <a:endParaRPr lang="zh-TW" altLang="en-US"/>
          </a:p>
        </p:txBody>
      </p:sp>
    </p:spTree>
    <p:extLst>
      <p:ext uri="{BB962C8B-B14F-4D97-AF65-F5344CB8AC3E}">
        <p14:creationId xmlns:p14="http://schemas.microsoft.com/office/powerpoint/2010/main" val="178413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架構</a:t>
            </a:r>
            <a:r>
              <a:rPr lang="en-US" altLang="zh-TW" dirty="0"/>
              <a:t>:</a:t>
            </a:r>
          </a:p>
          <a:p>
            <a:r>
              <a:rPr lang="zh-TW" altLang="en-US" dirty="0"/>
              <a:t>一、定位</a:t>
            </a:r>
            <a:endParaRPr lang="en-US" altLang="zh-TW" dirty="0"/>
          </a:p>
          <a:p>
            <a:r>
              <a:rPr lang="zh-TW" altLang="en-US" dirty="0"/>
              <a:t>二、內涵</a:t>
            </a:r>
            <a:endParaRPr lang="en-US" altLang="zh-TW" dirty="0"/>
          </a:p>
          <a:p>
            <a:r>
              <a:rPr lang="zh-TW" altLang="en-US" dirty="0"/>
              <a:t>三、特色</a:t>
            </a:r>
            <a:endParaRPr lang="en-US" altLang="zh-TW" dirty="0"/>
          </a:p>
          <a:p>
            <a:r>
              <a:rPr lang="zh-TW" altLang="en-US" dirty="0"/>
              <a:t>四、價值</a:t>
            </a:r>
            <a:endParaRPr lang="en-US" altLang="zh-TW" dirty="0"/>
          </a:p>
          <a:p>
            <a:endParaRPr lang="en-US" altLang="zh-TW" dirty="0"/>
          </a:p>
          <a:p>
            <a:r>
              <a:rPr lang="zh-TW" altLang="en-US" dirty="0"/>
              <a:t>關鍵概念：</a:t>
            </a:r>
          </a:p>
          <a:p>
            <a:r>
              <a:rPr lang="en-US" altLang="zh-TW" dirty="0"/>
              <a:t>1.</a:t>
            </a:r>
            <a:r>
              <a:rPr lang="zh-TW" altLang="en-US" dirty="0"/>
              <a:t>閱讀與表達</a:t>
            </a:r>
            <a:r>
              <a:rPr lang="en-US" altLang="zh-TW" dirty="0"/>
              <a:t>2.</a:t>
            </a:r>
            <a:r>
              <a:rPr lang="zh-TW" altLang="en-US" dirty="0"/>
              <a:t>循序漸</a:t>
            </a:r>
            <a:r>
              <a:rPr lang="en-US" altLang="zh-TW" dirty="0"/>
              <a:t>3.</a:t>
            </a:r>
            <a:r>
              <a:rPr lang="zh-TW" altLang="en-US" dirty="0"/>
              <a:t>活動教材</a:t>
            </a:r>
            <a:r>
              <a:rPr lang="en-US" altLang="zh-TW" dirty="0"/>
              <a:t>4.</a:t>
            </a:r>
            <a:r>
              <a:rPr lang="zh-TW" altLang="en-US" dirty="0"/>
              <a:t>學習成效</a:t>
            </a:r>
            <a:r>
              <a:rPr lang="en-US" altLang="zh-TW" dirty="0"/>
              <a:t>5.</a:t>
            </a:r>
            <a:r>
              <a:rPr lang="zh-TW" altLang="en-US" dirty="0"/>
              <a:t>正視差異    </a:t>
            </a:r>
            <a:endParaRPr lang="en-US" altLang="zh-TW" dirty="0"/>
          </a:p>
          <a:p>
            <a:r>
              <a:rPr lang="zh-TW" altLang="en-US" dirty="0"/>
              <a:t>從生活情境開始，從生活情境結束</a:t>
            </a:r>
            <a:endParaRPr lang="en-US" altLang="zh-TW" dirty="0"/>
          </a:p>
          <a:p>
            <a:r>
              <a:rPr lang="zh-TW" altLang="en-US" dirty="0"/>
              <a:t>所以會有課程目標的強化與課程的設計。尤其是五文本的改變</a:t>
            </a:r>
          </a:p>
        </p:txBody>
      </p:sp>
      <p:sp>
        <p:nvSpPr>
          <p:cNvPr id="4" name="投影片編號版面配置區 3"/>
          <p:cNvSpPr>
            <a:spLocks noGrp="1"/>
          </p:cNvSpPr>
          <p:nvPr>
            <p:ph type="sldNum" sz="quarter" idx="10"/>
          </p:nvPr>
        </p:nvSpPr>
        <p:spPr/>
        <p:txBody>
          <a:bodyPr/>
          <a:lstStyle/>
          <a:p>
            <a:fld id="{7D7F6152-3477-4F8B-BFD1-FBDC86D43B1A}" type="slidenum">
              <a:rPr lang="zh-TW" altLang="en-US" smtClean="0"/>
              <a:pPr/>
              <a:t>37</a:t>
            </a:fld>
            <a:endParaRPr lang="zh-TW" altLang="en-US"/>
          </a:p>
        </p:txBody>
      </p:sp>
    </p:spTree>
    <p:extLst>
      <p:ext uri="{BB962C8B-B14F-4D97-AF65-F5344CB8AC3E}">
        <p14:creationId xmlns:p14="http://schemas.microsoft.com/office/powerpoint/2010/main" val="3327342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54AF0796-1FF6-4CFF-8DCA-30F0905BA9A3}" type="slidenum">
              <a:rPr lang="zh-TW" altLang="en-US" smtClean="0"/>
              <a:pPr/>
              <a:t>47</a:t>
            </a:fld>
            <a:endParaRPr lang="zh-TW" altLang="en-US"/>
          </a:p>
        </p:txBody>
      </p:sp>
    </p:spTree>
    <p:extLst>
      <p:ext uri="{BB962C8B-B14F-4D97-AF65-F5344CB8AC3E}">
        <p14:creationId xmlns:p14="http://schemas.microsoft.com/office/powerpoint/2010/main" val="42647772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架構</a:t>
            </a:r>
            <a:r>
              <a:rPr lang="en-US" altLang="zh-TW" dirty="0"/>
              <a:t>:</a:t>
            </a:r>
          </a:p>
          <a:p>
            <a:r>
              <a:rPr lang="zh-TW" altLang="en-US" dirty="0"/>
              <a:t>一、定位</a:t>
            </a:r>
            <a:endParaRPr lang="en-US" altLang="zh-TW" dirty="0"/>
          </a:p>
          <a:p>
            <a:r>
              <a:rPr lang="zh-TW" altLang="en-US" dirty="0"/>
              <a:t>二、內涵</a:t>
            </a:r>
            <a:endParaRPr lang="en-US" altLang="zh-TW" dirty="0"/>
          </a:p>
          <a:p>
            <a:r>
              <a:rPr lang="zh-TW" altLang="en-US" dirty="0"/>
              <a:t>三、特色</a:t>
            </a:r>
            <a:endParaRPr lang="en-US" altLang="zh-TW" dirty="0"/>
          </a:p>
          <a:p>
            <a:r>
              <a:rPr lang="zh-TW" altLang="en-US" dirty="0"/>
              <a:t>四、價值</a:t>
            </a:r>
            <a:endParaRPr lang="en-US" altLang="zh-TW" dirty="0"/>
          </a:p>
          <a:p>
            <a:endParaRPr lang="en-US" altLang="zh-TW" dirty="0"/>
          </a:p>
          <a:p>
            <a:r>
              <a:rPr lang="zh-TW" altLang="en-US" dirty="0"/>
              <a:t>關鍵概念：</a:t>
            </a:r>
          </a:p>
          <a:p>
            <a:r>
              <a:rPr lang="en-US" altLang="zh-TW" dirty="0"/>
              <a:t>1.</a:t>
            </a:r>
            <a:r>
              <a:rPr lang="zh-TW" altLang="en-US" dirty="0"/>
              <a:t>閱讀與表達</a:t>
            </a:r>
            <a:r>
              <a:rPr lang="en-US" altLang="zh-TW" dirty="0"/>
              <a:t>2.</a:t>
            </a:r>
            <a:r>
              <a:rPr lang="zh-TW" altLang="en-US" dirty="0"/>
              <a:t>循序漸</a:t>
            </a:r>
            <a:r>
              <a:rPr lang="en-US" altLang="zh-TW" dirty="0"/>
              <a:t>3.</a:t>
            </a:r>
            <a:r>
              <a:rPr lang="zh-TW" altLang="en-US" dirty="0"/>
              <a:t>活動教材</a:t>
            </a:r>
            <a:r>
              <a:rPr lang="en-US" altLang="zh-TW" dirty="0"/>
              <a:t>4.</a:t>
            </a:r>
            <a:r>
              <a:rPr lang="zh-TW" altLang="en-US" dirty="0"/>
              <a:t>學習成效</a:t>
            </a:r>
            <a:r>
              <a:rPr lang="en-US" altLang="zh-TW" dirty="0"/>
              <a:t>5.</a:t>
            </a:r>
            <a:r>
              <a:rPr lang="zh-TW" altLang="en-US" dirty="0"/>
              <a:t>正視差異    </a:t>
            </a:r>
            <a:endParaRPr lang="en-US" altLang="zh-TW" dirty="0"/>
          </a:p>
          <a:p>
            <a:r>
              <a:rPr lang="zh-TW" altLang="en-US" dirty="0"/>
              <a:t>從生活情境開始，從生活情境結束</a:t>
            </a:r>
            <a:endParaRPr lang="en-US" altLang="zh-TW" dirty="0"/>
          </a:p>
          <a:p>
            <a:r>
              <a:rPr lang="zh-TW" altLang="en-US" dirty="0"/>
              <a:t>所以會有課程目標的強化與課程的設計。尤其是五文本的改變</a:t>
            </a:r>
          </a:p>
        </p:txBody>
      </p:sp>
      <p:sp>
        <p:nvSpPr>
          <p:cNvPr id="4" name="投影片編號版面配置區 3"/>
          <p:cNvSpPr>
            <a:spLocks noGrp="1"/>
          </p:cNvSpPr>
          <p:nvPr>
            <p:ph type="sldNum" sz="quarter" idx="10"/>
          </p:nvPr>
        </p:nvSpPr>
        <p:spPr/>
        <p:txBody>
          <a:bodyPr/>
          <a:lstStyle/>
          <a:p>
            <a:fld id="{7D7F6152-3477-4F8B-BFD1-FBDC86D43B1A}" type="slidenum">
              <a:rPr lang="zh-TW" altLang="en-US" smtClean="0"/>
              <a:pPr/>
              <a:t>49</a:t>
            </a:fld>
            <a:endParaRPr lang="zh-TW" altLang="en-US"/>
          </a:p>
        </p:txBody>
      </p:sp>
    </p:spTree>
    <p:extLst>
      <p:ext uri="{BB962C8B-B14F-4D97-AF65-F5344CB8AC3E}">
        <p14:creationId xmlns:p14="http://schemas.microsoft.com/office/powerpoint/2010/main" val="2853502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C34B433A-49AE-4B86-8397-CF031613D0A7}" type="slidenum">
              <a:rPr lang="zh-TW" altLang="en-US" smtClean="0"/>
              <a:pPr/>
              <a:t>51</a:t>
            </a:fld>
            <a:endParaRPr lang="zh-TW" altLang="en-US"/>
          </a:p>
        </p:txBody>
      </p:sp>
    </p:spTree>
    <p:extLst>
      <p:ext uri="{BB962C8B-B14F-4D97-AF65-F5344CB8AC3E}">
        <p14:creationId xmlns:p14="http://schemas.microsoft.com/office/powerpoint/2010/main" val="2882153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extLst>
      <p:ext uri="{BB962C8B-B14F-4D97-AF65-F5344CB8AC3E}">
        <p14:creationId xmlns:p14="http://schemas.microsoft.com/office/powerpoint/2010/main" val="2663364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extLst>
      <p:ext uri="{BB962C8B-B14F-4D97-AF65-F5344CB8AC3E}">
        <p14:creationId xmlns:p14="http://schemas.microsoft.com/office/powerpoint/2010/main" val="35278352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extLst>
      <p:ext uri="{BB962C8B-B14F-4D97-AF65-F5344CB8AC3E}">
        <p14:creationId xmlns:p14="http://schemas.microsoft.com/office/powerpoint/2010/main" val="2753153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標題投影片">
    <p:spTree>
      <p:nvGrpSpPr>
        <p:cNvPr id="1" name=""/>
        <p:cNvGrpSpPr/>
        <p:nvPr/>
      </p:nvGrpSpPr>
      <p:grpSpPr>
        <a:xfrm>
          <a:off x="0" y="0"/>
          <a:ext cx="0" cy="0"/>
          <a:chOff x="0" y="0"/>
          <a:chExt cx="0" cy="0"/>
        </a:xfrm>
      </p:grpSpPr>
      <p:pic>
        <p:nvPicPr>
          <p:cNvPr id="8" name="圖片 7"/>
          <p:cNvPicPr>
            <a:picLocks noChangeAspect="1"/>
          </p:cNvPicPr>
          <p:nvPr userDrawn="1"/>
        </p:nvPicPr>
        <p:blipFill rotWithShape="1">
          <a:blip r:embed="rId2" cstate="print">
            <a:extLst>
              <a:ext uri="{28A0092B-C50C-407E-A947-70E740481C1C}">
                <a14:useLocalDpi xmlns:a14="http://schemas.microsoft.com/office/drawing/2010/main" val="0"/>
              </a:ext>
            </a:extLst>
          </a:blip>
          <a:srcRect l="3390"/>
          <a:stretch/>
        </p:blipFill>
        <p:spPr>
          <a:xfrm>
            <a:off x="-191070" y="-10361"/>
            <a:ext cx="9335069" cy="6858000"/>
          </a:xfrm>
          <a:prstGeom prst="rect">
            <a:avLst/>
          </a:prstGeom>
        </p:spPr>
      </p:pic>
      <p:sp>
        <p:nvSpPr>
          <p:cNvPr id="4" name="Date Placeholder 3"/>
          <p:cNvSpPr>
            <a:spLocks noGrp="1"/>
          </p:cNvSpPr>
          <p:nvPr>
            <p:ph type="dt" sz="half" idx="10"/>
          </p:nvPr>
        </p:nvSpPr>
        <p:spPr/>
        <p:txBody>
          <a:bodyPr/>
          <a:lstStyle/>
          <a:p>
            <a:pPr defTabSz="514350">
              <a:defRPr/>
            </a:pPr>
            <a:fld id="{AFB618EA-0698-446E-8089-CF60B1B9ABF2}" type="datetime1">
              <a:rPr lang="zh-TW" altLang="en-US" sz="675" smtClean="0">
                <a:solidFill>
                  <a:prstClr val="black">
                    <a:tint val="75000"/>
                  </a:prstClr>
                </a:solidFill>
                <a:latin typeface="Arial" charset="0"/>
              </a:rPr>
              <a:pPr defTabSz="514350">
                <a:defRPr/>
              </a:pPr>
              <a:t>2026/9/10</a:t>
            </a:fld>
            <a:endParaRPr lang="zh-TW" altLang="en-US" sz="675">
              <a:solidFill>
                <a:prstClr val="black">
                  <a:tint val="75000"/>
                </a:prstClr>
              </a:solidFill>
              <a:latin typeface="Arial" charset="0"/>
            </a:endParaRPr>
          </a:p>
        </p:txBody>
      </p:sp>
      <p:sp>
        <p:nvSpPr>
          <p:cNvPr id="5" name="Footer Placeholder 4"/>
          <p:cNvSpPr>
            <a:spLocks noGrp="1"/>
          </p:cNvSpPr>
          <p:nvPr>
            <p:ph type="ftr" sz="quarter" idx="11"/>
          </p:nvPr>
        </p:nvSpPr>
        <p:spPr/>
        <p:txBody>
          <a:bodyPr/>
          <a:lstStyle/>
          <a:p>
            <a:pPr defTabSz="514350">
              <a:defRPr/>
            </a:pPr>
            <a:endParaRPr lang="zh-TW" altLang="en-US" sz="675">
              <a:solidFill>
                <a:prstClr val="black">
                  <a:tint val="75000"/>
                </a:prstClr>
              </a:solidFill>
              <a:latin typeface="Arial" charset="0"/>
            </a:endParaRPr>
          </a:p>
        </p:txBody>
      </p:sp>
      <p:pic>
        <p:nvPicPr>
          <p:cNvPr id="10" name="圖片 9"/>
          <p:cNvPicPr>
            <a:picLocks noChangeAspect="1"/>
          </p:cNvPicPr>
          <p:nvPr userDrawn="1"/>
        </p:nvPicPr>
        <p:blipFill rotWithShape="1">
          <a:blip r:embed="rId3" cstate="print">
            <a:extLst>
              <a:ext uri="{28A0092B-C50C-407E-A947-70E740481C1C}">
                <a14:useLocalDpi xmlns:a14="http://schemas.microsoft.com/office/drawing/2010/main" val="0"/>
              </a:ext>
            </a:extLst>
          </a:blip>
          <a:srcRect l="1" r="2667"/>
          <a:stretch/>
        </p:blipFill>
        <p:spPr>
          <a:xfrm>
            <a:off x="4585648" y="2049668"/>
            <a:ext cx="4572001" cy="2840553"/>
          </a:xfrm>
          <a:prstGeom prst="rect">
            <a:avLst/>
          </a:prstGeom>
        </p:spPr>
      </p:pic>
      <p:sp>
        <p:nvSpPr>
          <p:cNvPr id="9" name="矩形 8"/>
          <p:cNvSpPr/>
          <p:nvPr userDrawn="1"/>
        </p:nvSpPr>
        <p:spPr>
          <a:xfrm>
            <a:off x="2436124" y="2473658"/>
            <a:ext cx="586854" cy="19925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sp>
        <p:nvSpPr>
          <p:cNvPr id="6" name="Slide Number Placeholder 5"/>
          <p:cNvSpPr>
            <a:spLocks noGrp="1"/>
          </p:cNvSpPr>
          <p:nvPr>
            <p:ph type="sldNum" sz="quarter" idx="12"/>
          </p:nvPr>
        </p:nvSpPr>
        <p:spPr>
          <a:xfrm>
            <a:off x="7086599" y="6198270"/>
            <a:ext cx="2057400" cy="365125"/>
          </a:xfrm>
          <a:prstGeom prst="rect">
            <a:avLst/>
          </a:prstGeom>
        </p:spPr>
        <p:txBody>
          <a:bodyPr/>
          <a:lstStyle>
            <a:lvl1pPr algn="r">
              <a:defRPr sz="900" b="1"/>
            </a:lvl1pPr>
          </a:lstStyle>
          <a:p>
            <a:pPr defTabSz="514350">
              <a:defRPr/>
            </a:pPr>
            <a:fld id="{7B83EF40-B5B1-4485-A470-E02D46259FD4}" type="slidenum">
              <a:rPr lang="zh-TW" altLang="en-US" smtClean="0">
                <a:solidFill>
                  <a:srgbClr val="898989"/>
                </a:solidFill>
              </a:rPr>
              <a:pPr defTabSz="514350">
                <a:defRPr/>
              </a:pPr>
              <a:t>‹#›</a:t>
            </a:fld>
            <a:endParaRPr lang="zh-TW" altLang="en-US" sz="675" dirty="0">
              <a:solidFill>
                <a:srgbClr val="898989"/>
              </a:solidFill>
            </a:endParaRPr>
          </a:p>
        </p:txBody>
      </p:sp>
    </p:spTree>
    <p:extLst>
      <p:ext uri="{BB962C8B-B14F-4D97-AF65-F5344CB8AC3E}">
        <p14:creationId xmlns:p14="http://schemas.microsoft.com/office/powerpoint/2010/main" val="31696949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zh-TW" altLang="en-US"/>
              <a:t>按一下以編輯母片標題樣式</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82BB7E0D-BA08-4335-B3CB-18894A975F5B}" type="slidenum">
              <a:rPr lang="zh-TW" altLang="en-US" smtClean="0"/>
              <a:pPr/>
              <a:t>‹#›</a:t>
            </a:fld>
            <a:endParaRPr lang="zh-TW" alt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zh-TW" altLang="en-US"/>
              <a:t>按一下以編輯母片標題樣式</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82BB7E0D-BA08-4335-B3CB-18894A975F5B}" type="slidenum">
              <a:rPr lang="zh-TW" altLang="en-US" smtClean="0"/>
              <a:pPr/>
              <a:t>‹#›</a:t>
            </a:fld>
            <a:endParaRPr lang="zh-TW" alt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Date Placeholder 4"/>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Date Placeholder 6"/>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82BB7E0D-BA08-4335-B3CB-18894A975F5B}" type="slidenum">
              <a:rPr lang="zh-TW" altLang="en-US" smtClean="0"/>
              <a:pPr/>
              <a:t>‹#›</a:t>
            </a:fld>
            <a:endParaRPr lang="zh-TW" alt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extLst>
      <p:ext uri="{BB962C8B-B14F-4D97-AF65-F5344CB8AC3E}">
        <p14:creationId xmlns:p14="http://schemas.microsoft.com/office/powerpoint/2010/main" val="32058846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zh-TW" altLang="en-US"/>
              <a:t>按一下以編輯母片標題樣式</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82BB7E0D-BA08-4335-B3CB-18894A975F5B}" type="slidenum">
              <a:rPr lang="zh-TW" altLang="en-US" smtClean="0"/>
              <a:pPr/>
              <a:t>‹#›</a:t>
            </a:fld>
            <a:endParaRPr lang="zh-TW" alt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zh-TW" altLang="en-US"/>
              <a:t>按一下以編輯母片標題樣式</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extLst>
      <p:ext uri="{BB962C8B-B14F-4D97-AF65-F5344CB8AC3E}">
        <p14:creationId xmlns:p14="http://schemas.microsoft.com/office/powerpoint/2010/main" val="1178361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extLst>
      <p:ext uri="{BB962C8B-B14F-4D97-AF65-F5344CB8AC3E}">
        <p14:creationId xmlns:p14="http://schemas.microsoft.com/office/powerpoint/2010/main" val="1272627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extLst>
      <p:ext uri="{BB962C8B-B14F-4D97-AF65-F5344CB8AC3E}">
        <p14:creationId xmlns:p14="http://schemas.microsoft.com/office/powerpoint/2010/main" val="1303370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extLst>
      <p:ext uri="{BB962C8B-B14F-4D97-AF65-F5344CB8AC3E}">
        <p14:creationId xmlns:p14="http://schemas.microsoft.com/office/powerpoint/2010/main" val="3985436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extLst>
      <p:ext uri="{BB962C8B-B14F-4D97-AF65-F5344CB8AC3E}">
        <p14:creationId xmlns:p14="http://schemas.microsoft.com/office/powerpoint/2010/main" val="3922452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extLst>
      <p:ext uri="{BB962C8B-B14F-4D97-AF65-F5344CB8AC3E}">
        <p14:creationId xmlns:p14="http://schemas.microsoft.com/office/powerpoint/2010/main" val="2596766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B95273BA-2CAE-4698-ACA0-400F3FC9D6BD}" type="datetimeFigureOut">
              <a:rPr lang="zh-TW" altLang="en-US" smtClean="0"/>
              <a:pPr/>
              <a:t>2026/9/10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82BB7E0D-BA08-4335-B3CB-18894A975F5B}" type="slidenum">
              <a:rPr lang="zh-TW" altLang="en-US" smtClean="0"/>
              <a:pPr/>
              <a:t>‹#›</a:t>
            </a:fld>
            <a:endParaRPr lang="zh-TW" altLang="en-US"/>
          </a:p>
        </p:txBody>
      </p:sp>
    </p:spTree>
    <p:extLst>
      <p:ext uri="{BB962C8B-B14F-4D97-AF65-F5344CB8AC3E}">
        <p14:creationId xmlns:p14="http://schemas.microsoft.com/office/powerpoint/2010/main" val="326976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alpha val="40000"/>
          </a:schemeClr>
        </a:solidFill>
        <a:effectLst/>
      </p:bgPr>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5273BA-2CAE-4698-ACA0-400F3FC9D6BD}" type="datetimeFigureOut">
              <a:rPr lang="zh-TW" altLang="en-US" smtClean="0"/>
              <a:pPr/>
              <a:t>2026/9/10</a:t>
            </a:fld>
            <a:endParaRPr lang="zh-TW" altLang="en-US" dirty="0"/>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BB7E0D-BA08-4335-B3CB-18894A975F5B}" type="slidenum">
              <a:rPr lang="zh-TW" altLang="en-US" smtClean="0"/>
              <a:pPr/>
              <a:t>‹#›</a:t>
            </a:fld>
            <a:endParaRPr lang="zh-TW" altLang="en-US" dirty="0"/>
          </a:p>
        </p:txBody>
      </p:sp>
      <p:pic>
        <p:nvPicPr>
          <p:cNvPr id="7" name="圖片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628120" y="5445224"/>
            <a:ext cx="3120344" cy="1440000"/>
          </a:xfrm>
          <a:prstGeom prst="rect">
            <a:avLst/>
          </a:prstGeom>
        </p:spPr>
      </p:pic>
    </p:spTree>
    <p:extLst>
      <p:ext uri="{BB962C8B-B14F-4D97-AF65-F5344CB8AC3E}">
        <p14:creationId xmlns:p14="http://schemas.microsoft.com/office/powerpoint/2010/main" val="1784350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B95273BA-2CAE-4698-ACA0-400F3FC9D6BD}" type="datetimeFigureOut">
              <a:rPr lang="zh-TW" altLang="en-US" smtClean="0"/>
              <a:pPr/>
              <a:t>2026/9/10</a:t>
            </a:fld>
            <a:endParaRPr lang="zh-TW" altLang="en-US" dirty="0"/>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zh-TW" alt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82BB7E0D-BA08-4335-B3CB-18894A975F5B}" type="slidenum">
              <a:rPr lang="zh-TW" altLang="en-US" smtClean="0"/>
              <a:pPr/>
              <a:t>‹#›</a:t>
            </a:fld>
            <a:endParaRPr lang="zh-TW" altLang="en-US" dirty="0"/>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圖片 9"/>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628120" y="5445224"/>
            <a:ext cx="3120344" cy="1440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hyperlink" Target="https://tecs.nknu.edu.tw/Page.aspx?PN=134&amp;SN=124&amp;Kind=s1"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s://tecs.nknu.edu.tw/Page.aspx?PN=134&amp;SN=124&amp;Kind=s1"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hyperlink" Target="https://tecs.nknu.edu.tw/Page.aspx?PN=134&amp;SN=124&amp;Kind=s1"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hyperlink" Target="https://reurl.cc/eQGqVm"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hyperlink" Target="https://tecs.nknu.edu.tw/Page.aspx?PN=135&amp;SN=133&amp;Kind=s1" TargetMode="Externa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hyperlink" Target="https://tecs.nknu.edu.tw/WccafpsFs/cmsfiles/files/3_%e7%89%b9%e6%95%99%e8%b3%87%e5%84%aa%e6%95%99%e8%82%b2%e5%ad%b8%e7%a8%8b%e6%95%99%e8%82%b2%e5%b0%88%e6%a5%ad%e8%aa%b2%e7%a8%8b%e7%a7%91%e7%9b%ae%e5%8f%8a%e5%ad%b8%e5%88%86%e8%a1%a8-1131115%e6%a0%b8%e5%ae%9a.pdf" TargetMode="External"/><Relationship Id="rId2" Type="http://schemas.openxmlformats.org/officeDocument/2006/relationships/hyperlink" Target="https://tecs.nknu.edu.tw/Page.aspx?PN=134&amp;SN=124&amp;Kind=s1"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hyperlink" Target="https://sso.nknu.edu.tw/Staff/CourseEnrollInfo/CourseEnrollInfo.aspx"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hyperlink" Target="https://tecs.nknu.edu.tw/fckeditor/ckfinder/userfiles/files/%E7%A2%A9%E5%8D%9A%E5%B8%AB%E8%B3%87%E7%94%9F%E4%BF%AE%E7%BF%92%E8%BC%94%E7%B3%BB%E9%9B%99%E4%B8%BB%E4%BF%AE%E8%AA%B2%E7%A8%8B%E5%AD%B8%E5%88%86%E5%AF%A9%E6%A0%B8%E7%94%B3%E8%AB%8B%E8%A1%A8.doc"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2" Type="http://schemas.openxmlformats.org/officeDocument/2006/relationships/hyperlink" Target="https://tecs.nknu.edu.tw/Page.aspx?PN=134&amp;SN=138&amp;Kind=s1"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tecs.nknu.edu.tw/WccafpsFs/cmsfiles/files/10_%e4%b8%ad%e7%ad%89%e5%ad%b8%e6%a0%a1%e5%b0%88%e9%96%80%e8%aa%b2%e7%a8%8b%e5%8a%a0%e7%a7%91%e4%bf%ae%e8%ae%80%e5%8f%8a%e8%aa%8d%e8%ad%89%e7%89%88%e6%9c%ac%e7%94%b3%e8%ab%8b%e6%9b%b8(%e5%b7%b2%e5%85%b7%e6%95%99%e5%b8%ab%e8%ad%89)1121208.pdf" TargetMode="External"/><Relationship Id="rId2" Type="http://schemas.openxmlformats.org/officeDocument/2006/relationships/hyperlink" Target="https://tecs.nknu.edu.tw/WccafpsFs/cmsfiles/files/9_%e4%b8%ad%e7%ad%89%e5%ad%b8%e6%a0%a1%e5%b0%88%e9%96%80%e8%aa%b2%e7%a8%8b%e5%8a%a0%e7%a7%91%e4%bf%ae%e8%ae%80%e5%8f%8a%e8%aa%8d%e8%ad%89%e7%89%88%e6%9c%ac%e7%94%b3%e8%ab%8b%e6%9b%b8(%e6%9c%aa%e5%85%b7%e6%95%99%e5%b8%ab%e8%ad%89)1121208.pdf" TargetMode="External"/><Relationship Id="rId1" Type="http://schemas.openxmlformats.org/officeDocument/2006/relationships/slideLayout" Target="../slideLayouts/slideLayout6.xml"/><Relationship Id="rId5" Type="http://schemas.openxmlformats.org/officeDocument/2006/relationships/hyperlink" Target="https://tecs.nknu.edu.tw/WccafpsFs/cmsfiles/files/%e5%9c%8b%e6%b0%91%e5%b0%8f%e5%ad%b8%e6%95%99%e5%b8%ab%e5%8a%a0%e8%a8%bb%e5%90%84%ef%a6%b4%e5%9f%9f%e5%b0%88%e9%95%b7%e5%b0%88%e9%96%80%e8%aa%b2%e7%a8%8b-%e4%bf%ae%e8%ae%80%e5%8f%8a%e8%aa%8d%e8%ad%89%e7%89%88%e6%9c%ac%e7%94%b3%e8%ab%8b%e6%9b%b8(%e5%b7%b2%e5%85%b7%e6%95%99%e5%b8%ab%e8%ad%89).pdf" TargetMode="External"/><Relationship Id="rId4" Type="http://schemas.openxmlformats.org/officeDocument/2006/relationships/hyperlink" Target="https://tecs.nknu.edu.tw/WccafpsFs/cmsfiles/files/%e5%9c%8b%e6%b0%91%e5%b0%8f%e5%ad%b8%e6%95%99%e5%b8%ab%e5%8a%a0%e8%a8%bb%e5%90%84%ef%a6%b4%e5%9f%9f%e5%b0%88%e9%95%b7%e5%b0%88%e9%96%80%e8%aa%b2%e7%a8%8b-%e4%bf%ae%e8%ae%80%e5%8f%8a%e8%aa%8d%e8%ad%89%e7%89%88%e6%9c%ac%e7%94%b3%e8%ab%8b%e6%9b%b8(%e6%9c%aa%e5%85%b7%e6%95%99%e5%b8%ab%e8%ad%89).pdf"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2" Type="http://schemas.openxmlformats.org/officeDocument/2006/relationships/hyperlink" Target="https://tecs.nknu.edu.tw/Page.aspx?PN=134&amp;SN=140&amp;Kind=s1" TargetMode="Externa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hyperlink" Target="https://tecs.nknu.edu.tw/Page.aspx?PN=134&amp;SN=126&amp;Kind=s1" TargetMode="External"/><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hyperlink" Target="http://web.tep.mcu.edu.tw/sites/default/files/u3/04class/class_major/major_10508/%E6%95%99%E8%82%B2%E9%83%A8%E4%BE%86%E5%87%BD_%E6%A5%AD%E7%95%8C%E5%AF%A6%E7%BF%9218%E5%B0%8F%E6%99%82%E5%85%AC%E5%91%8A%E7%89%88.pdf" TargetMode="External"/><Relationship Id="rId2" Type="http://schemas.openxmlformats.org/officeDocument/2006/relationships/hyperlink" Target="http://edu.law.moe.gov.tw/LawContentDetails.aspx?id=GL001405&amp;KeyWordHL=" TargetMode="Externa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hyperlink" Target="mailto:s1@mail.nknu.edu.tw" TargetMode="External"/><Relationship Id="rId2" Type="http://schemas.openxmlformats.org/officeDocument/2006/relationships/hyperlink" Target="mailto:&#21487;&#20358;&#38651;&#33267;&#35506;&#31243;&#32068;&#25110;&#23492;&#20449;&#33267;teacher.nknu@gmail.com" TargetMode="Externa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c.nknu.edu.tw/affair/Default.aspx?Kind=cha" TargetMode="Externa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forms.gle/tCXyYKroLYHBBfXt8" TargetMode="Externa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hyperlink" Target="https://teachers.nknu.edu.tw/ecp/Workshop_Order.aspx?Aid=1793" TargetMode="External"/><Relationship Id="rId2" Type="http://schemas.openxmlformats.org/officeDocument/2006/relationships/hyperlink" Target="https://www4.inservice.edu.tw/" TargetMode="External"/><Relationship Id="rId1" Type="http://schemas.openxmlformats.org/officeDocument/2006/relationships/slideLayout" Target="../slideLayouts/slideLayout6.xml"/><Relationship Id="rId6" Type="http://schemas.openxmlformats.org/officeDocument/2006/relationships/image" Target="../media/image22.png"/><Relationship Id="rId5" Type="http://schemas.openxmlformats.org/officeDocument/2006/relationships/hyperlink" Target="https://pairnknu.wixstudio.com/pair-seminar-4-1-16" TargetMode="External"/><Relationship Id="rId4" Type="http://schemas.openxmlformats.org/officeDocument/2006/relationships/hyperlink" Target="https://forms.gle/A1C1XmHjSb1BBapJA" TargetMode="External"/></Relationships>
</file>

<file path=ppt/slides/_rels/slide6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https://tecs.nknu.edu.tw/Page.aspx?PN=96&amp;Kind=s1" TargetMode="External"/><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s://tecs.nknu.edu.tw/Page.aspx?PN=135&amp;SN=134&amp;Kind=s1" TargetMode="External"/><Relationship Id="rId2" Type="http://schemas.openxmlformats.org/officeDocument/2006/relationships/hyperlink" Target="https://tecs.nknu.edu.tw/fckeditor/ckfinder/userfiles/files/%E5%AF%A9%E6%9F%A5%E8%AA%8D%E8%AD%89%E7%94%B3%E8%AB%8B%E8%A1%A8%E7%AF%84%E4%BE%8B(%E6%95%99%E8%82%B2%E5%AD%B8%E7%A8%8B%E7%94%9F).pdf" TargetMode="Externa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5760" y="3426890"/>
            <a:ext cx="8892480" cy="1008112"/>
          </a:xfrm>
        </p:spPr>
        <p:txBody>
          <a:bodyPr>
            <a:normAutofit fontScale="90000"/>
          </a:bodyPr>
          <a:lstStyle/>
          <a:p>
            <a:pPr algn="ctr"/>
            <a:r>
              <a:rPr lang="en-US" altLang="zh-TW" b="1" dirty="0">
                <a:solidFill>
                  <a:srgbClr val="FF0000"/>
                </a:solidFill>
                <a:latin typeface="微軟正黑體" pitchFamily="34" charset="-120"/>
              </a:rPr>
              <a:t>115</a:t>
            </a:r>
            <a:r>
              <a:rPr lang="zh-TW" altLang="en-US" b="1" dirty="0">
                <a:solidFill>
                  <a:srgbClr val="FF0000"/>
                </a:solidFill>
                <a:latin typeface="微軟正黑體" pitchFamily="34" charset="-120"/>
              </a:rPr>
              <a:t>學年度第</a:t>
            </a:r>
            <a:r>
              <a:rPr lang="en-US" altLang="zh-TW" b="1" dirty="0">
                <a:solidFill>
                  <a:srgbClr val="FF0000"/>
                </a:solidFill>
                <a:latin typeface="微軟正黑體" pitchFamily="34" charset="-120"/>
              </a:rPr>
              <a:t>1</a:t>
            </a:r>
            <a:r>
              <a:rPr lang="zh-TW" altLang="en-US" b="1" dirty="0">
                <a:solidFill>
                  <a:srgbClr val="FF0000"/>
                </a:solidFill>
                <a:latin typeface="微軟正黑體" pitchFamily="34" charset="-120"/>
              </a:rPr>
              <a:t>學期</a:t>
            </a:r>
            <a:br>
              <a:rPr lang="en-US" altLang="zh-TW" b="1" dirty="0">
                <a:solidFill>
                  <a:srgbClr val="FF0000"/>
                </a:solidFill>
                <a:latin typeface="微軟正黑體" pitchFamily="34" charset="-120"/>
              </a:rPr>
            </a:br>
            <a:r>
              <a:rPr lang="zh-TW" altLang="en-US" b="1" dirty="0">
                <a:solidFill>
                  <a:srgbClr val="FF0000"/>
                </a:solidFill>
                <a:latin typeface="微軟正黑體" pitchFamily="34" charset="-120"/>
              </a:rPr>
              <a:t>期初導生聯合座談會</a:t>
            </a:r>
            <a:endParaRPr lang="en-US" altLang="zh-TW" b="1" dirty="0">
              <a:solidFill>
                <a:srgbClr val="FF0000"/>
              </a:solidFill>
              <a:latin typeface="微軟正黑體" pitchFamily="34" charset="-120"/>
            </a:endParaRPr>
          </a:p>
        </p:txBody>
      </p:sp>
      <p:sp>
        <p:nvSpPr>
          <p:cNvPr id="5" name="矩形 4">
            <a:extLst>
              <a:ext uri="{FF2B5EF4-FFF2-40B4-BE49-F238E27FC236}">
                <a16:creationId xmlns:a16="http://schemas.microsoft.com/office/drawing/2014/main" id="{6D5253A4-7289-4602-A163-42C53512E69D}"/>
              </a:ext>
            </a:extLst>
          </p:cNvPr>
          <p:cNvSpPr/>
          <p:nvPr/>
        </p:nvSpPr>
        <p:spPr>
          <a:xfrm>
            <a:off x="899592" y="800708"/>
            <a:ext cx="7632848" cy="180020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5400" b="1" i="0" u="none" strike="noStrike" kern="0" cap="none" spc="0" normalizeH="0" baseline="0" noProof="0" dirty="0">
                <a:ln>
                  <a:noFill/>
                </a:ln>
                <a:solidFill>
                  <a:srgbClr val="004620"/>
                </a:solidFill>
                <a:effectLst/>
                <a:uLnTx/>
                <a:uFillTx/>
                <a:latin typeface="微軟正黑體" pitchFamily="34" charset="-120"/>
                <a:ea typeface="微軟正黑體" panose="020B0604030504040204" pitchFamily="34" charset="-120"/>
                <a:cs typeface="+mj-cs"/>
              </a:rPr>
              <a:t>國立高雄師範大學</a:t>
            </a:r>
            <a:br>
              <a:rPr kumimoji="0" lang="en-US" altLang="zh-TW" sz="5400" b="1" i="0" u="none" strike="noStrike" kern="0" cap="none" spc="0" normalizeH="0" baseline="0" noProof="0" dirty="0">
                <a:ln>
                  <a:noFill/>
                </a:ln>
                <a:solidFill>
                  <a:srgbClr val="004620"/>
                </a:solidFill>
                <a:effectLst/>
                <a:uLnTx/>
                <a:uFillTx/>
                <a:latin typeface="微軟正黑體" pitchFamily="34" charset="-120"/>
                <a:ea typeface="微軟正黑體" panose="020B0604030504040204" pitchFamily="34" charset="-120"/>
                <a:cs typeface="+mj-cs"/>
              </a:rPr>
            </a:br>
            <a:r>
              <a:rPr kumimoji="0" lang="zh-TW" altLang="en-US" sz="5400" b="1" i="0" u="none" strike="noStrike" kern="0" cap="none" spc="0" normalizeH="0" baseline="0" noProof="0" dirty="0">
                <a:ln>
                  <a:noFill/>
                </a:ln>
                <a:solidFill>
                  <a:srgbClr val="004620"/>
                </a:solidFill>
                <a:effectLst/>
                <a:uLnTx/>
                <a:uFillTx/>
                <a:latin typeface="微軟正黑體" pitchFamily="34" charset="-120"/>
                <a:ea typeface="微軟正黑體" panose="020B0604030504040204" pitchFamily="34" charset="-120"/>
                <a:cs typeface="+mj-cs"/>
              </a:rPr>
              <a:t>師資培育與就業輔導處</a:t>
            </a:r>
            <a:endParaRPr kumimoji="0" lang="zh-TW" alt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687046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2">
            <a:lumMod val="75000"/>
            <a:alpha val="40000"/>
          </a:schemeClr>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29B32DC-EB2F-40A7-9ECE-15362FB09121}"/>
              </a:ext>
            </a:extLst>
          </p:cNvPr>
          <p:cNvSpPr>
            <a:spLocks noGrp="1"/>
          </p:cNvSpPr>
          <p:nvPr>
            <p:ph type="title"/>
          </p:nvPr>
        </p:nvSpPr>
        <p:spPr>
          <a:xfrm>
            <a:off x="251520" y="2636912"/>
            <a:ext cx="8229600" cy="1143000"/>
          </a:xfrm>
        </p:spPr>
        <p:txBody>
          <a:bodyPr>
            <a:noAutofit/>
          </a:bodyPr>
          <a:lstStyle/>
          <a:p>
            <a:r>
              <a:rPr lang="zh-TW" altLang="en-US" sz="12000" dirty="0">
                <a:latin typeface="微軟正黑體" panose="020B0604030504040204" pitchFamily="34" charset="-120"/>
                <a:ea typeface="微軟正黑體" panose="020B0604030504040204" pitchFamily="34" charset="-120"/>
              </a:rPr>
              <a:t>中教</a:t>
            </a:r>
          </a:p>
        </p:txBody>
      </p:sp>
    </p:spTree>
    <p:extLst>
      <p:ext uri="{BB962C8B-B14F-4D97-AF65-F5344CB8AC3E}">
        <p14:creationId xmlns:p14="http://schemas.microsoft.com/office/powerpoint/2010/main" val="770232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A4C28754-2C20-4D50-9AE1-89A56043428F}"/>
              </a:ext>
            </a:extLst>
          </p:cNvPr>
          <p:cNvSpPr/>
          <p:nvPr/>
        </p:nvSpPr>
        <p:spPr>
          <a:xfrm>
            <a:off x="215516" y="1556792"/>
            <a:ext cx="756084" cy="4818441"/>
          </a:xfrm>
          <a:prstGeom prst="rect">
            <a:avLst/>
          </a:prstGeom>
          <a:solidFill>
            <a:srgbClr val="F9AD6F"/>
          </a:solidFill>
          <a:ln w="19050">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 name="標題 1">
            <a:extLst>
              <a:ext uri="{FF2B5EF4-FFF2-40B4-BE49-F238E27FC236}">
                <a16:creationId xmlns:a16="http://schemas.microsoft.com/office/drawing/2014/main" id="{E3AED43B-855F-4A6E-AD06-AEAB2B10C011}"/>
              </a:ext>
            </a:extLst>
          </p:cNvPr>
          <p:cNvSpPr>
            <a:spLocks noGrp="1"/>
          </p:cNvSpPr>
          <p:nvPr>
            <p:ph type="title"/>
          </p:nvPr>
        </p:nvSpPr>
        <p:spPr>
          <a:xfrm>
            <a:off x="181775" y="260648"/>
            <a:ext cx="8877672" cy="1143000"/>
          </a:xfrm>
        </p:spPr>
        <p:txBody>
          <a:bodyPr>
            <a:normAutofit fontScale="90000"/>
          </a:bodyPr>
          <a:lstStyle/>
          <a:p>
            <a:pPr algn="l"/>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中教學程</a:t>
            </a:r>
            <a: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修課</a:t>
            </a:r>
            <a:b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altLang="en-US" sz="2000" b="1" dirty="0">
                <a:solidFill>
                  <a:schemeClr val="accent2"/>
                </a:solidFill>
                <a:latin typeface="微軟正黑體" panose="020B0604030504040204" pitchFamily="34" charset="-120"/>
                <a:ea typeface="微軟正黑體" panose="020B0604030504040204" pitchFamily="34" charset="-120"/>
              </a:rPr>
              <a:t>請參閱課程組網站</a:t>
            </a:r>
            <a:r>
              <a:rPr lang="en-US" altLang="zh-TW" sz="2000" b="1" dirty="0">
                <a:solidFill>
                  <a:schemeClr val="accent2"/>
                </a:solidFill>
                <a:latin typeface="微軟正黑體" panose="020B0604030504040204" pitchFamily="34" charset="-120"/>
                <a:ea typeface="微軟正黑體" panose="020B0604030504040204" pitchFamily="34" charset="-120"/>
              </a:rPr>
              <a:t>&gt;</a:t>
            </a:r>
            <a:r>
              <a:rPr lang="zh-TW" altLang="en-US" sz="2000" b="1" dirty="0">
                <a:solidFill>
                  <a:schemeClr val="accent2"/>
                </a:solidFill>
                <a:latin typeface="微軟正黑體" panose="020B0604030504040204" pitchFamily="34" charset="-120"/>
                <a:ea typeface="微軟正黑體" panose="020B0604030504040204" pitchFamily="34" charset="-120"/>
              </a:rPr>
              <a:t>師資職前課程</a:t>
            </a:r>
            <a:r>
              <a:rPr lang="en-US" altLang="zh-TW" sz="2000" b="1" dirty="0">
                <a:solidFill>
                  <a:schemeClr val="accent2"/>
                </a:solidFill>
                <a:latin typeface="微軟正黑體" panose="020B0604030504040204" pitchFamily="34" charset="-120"/>
                <a:ea typeface="微軟正黑體" panose="020B0604030504040204" pitchFamily="34" charset="-120"/>
              </a:rPr>
              <a:t>&gt;</a:t>
            </a:r>
            <a:r>
              <a:rPr lang="zh-TW" altLang="en-US" sz="2000" b="1" dirty="0">
                <a:solidFill>
                  <a:schemeClr val="accent2"/>
                </a:solidFill>
                <a:latin typeface="微軟正黑體" panose="020B0604030504040204" pitchFamily="34" charset="-120"/>
                <a:ea typeface="微軟正黑體" panose="020B0604030504040204" pitchFamily="34" charset="-120"/>
              </a:rPr>
              <a:t>教育專業課程</a:t>
            </a:r>
            <a:r>
              <a:rPr lang="en-US" altLang="zh-TW" sz="2000" b="1" dirty="0">
                <a:solidFill>
                  <a:schemeClr val="accent2"/>
                </a:solidFill>
                <a:latin typeface="微軟正黑體" panose="020B0604030504040204" pitchFamily="34" charset="-120"/>
                <a:ea typeface="微軟正黑體" panose="020B0604030504040204" pitchFamily="34" charset="-120"/>
              </a:rPr>
              <a:t>&gt;</a:t>
            </a:r>
            <a:r>
              <a:rPr lang="zh-TW" altLang="en-US" sz="2000" b="1" dirty="0">
                <a:solidFill>
                  <a:schemeClr val="accent2"/>
                </a:solidFill>
                <a:latin typeface="微軟正黑體" panose="020B0604030504040204" pitchFamily="34" charset="-120"/>
                <a:ea typeface="微軟正黑體" panose="020B0604030504040204" pitchFamily="34" charset="-120"/>
              </a:rPr>
              <a:t>中教科目學分表 </a:t>
            </a:r>
            <a:r>
              <a:rPr lang="en-US" altLang="zh-TW" sz="2000" b="1" dirty="0">
                <a:solidFill>
                  <a:srgbClr val="3333FF"/>
                </a:solidFill>
                <a:latin typeface="微軟正黑體" panose="020B0604030504040204" pitchFamily="34" charset="-120"/>
                <a:ea typeface="微軟正黑體" panose="020B0604030504040204" pitchFamily="34" charset="-120"/>
                <a:hlinkClick r:id="rId2"/>
              </a:rPr>
              <a:t>https://tecs.nknu.edu.tw/Page.aspx?PN=134&amp;SN=124&amp;Kind=s1</a:t>
            </a:r>
            <a:endParaRPr lang="zh-TW" altLang="en-US" dirty="0">
              <a:solidFill>
                <a:srgbClr val="3333FF"/>
              </a:solidFill>
            </a:endParaRPr>
          </a:p>
        </p:txBody>
      </p:sp>
      <p:graphicFrame>
        <p:nvGraphicFramePr>
          <p:cNvPr id="5" name="表格 4">
            <a:extLst>
              <a:ext uri="{FF2B5EF4-FFF2-40B4-BE49-F238E27FC236}">
                <a16:creationId xmlns:a16="http://schemas.microsoft.com/office/drawing/2014/main" id="{85B78752-3F29-4100-B09E-A4496DAB7F2A}"/>
              </a:ext>
            </a:extLst>
          </p:cNvPr>
          <p:cNvGraphicFramePr>
            <a:graphicFrameLocks noGrp="1"/>
          </p:cNvGraphicFramePr>
          <p:nvPr>
            <p:extLst>
              <p:ext uri="{D42A27DB-BD31-4B8C-83A1-F6EECF244321}">
                <p14:modId xmlns:p14="http://schemas.microsoft.com/office/powerpoint/2010/main" val="2214872804"/>
              </p:ext>
            </p:extLst>
          </p:nvPr>
        </p:nvGraphicFramePr>
        <p:xfrm>
          <a:off x="1331640" y="1556792"/>
          <a:ext cx="7704856" cy="4824537"/>
        </p:xfrm>
        <a:graphic>
          <a:graphicData uri="http://schemas.openxmlformats.org/drawingml/2006/table">
            <a:tbl>
              <a:tblPr firstRow="1" bandRow="1">
                <a:tableStyleId>{5940675A-B579-460E-94D1-54222C63F5DA}</a:tableStyleId>
              </a:tblPr>
              <a:tblGrid>
                <a:gridCol w="1080120">
                  <a:extLst>
                    <a:ext uri="{9D8B030D-6E8A-4147-A177-3AD203B41FA5}">
                      <a16:colId xmlns:a16="http://schemas.microsoft.com/office/drawing/2014/main" val="20000"/>
                    </a:ext>
                  </a:extLst>
                </a:gridCol>
                <a:gridCol w="1872208">
                  <a:extLst>
                    <a:ext uri="{9D8B030D-6E8A-4147-A177-3AD203B41FA5}">
                      <a16:colId xmlns:a16="http://schemas.microsoft.com/office/drawing/2014/main" val="3729922288"/>
                    </a:ext>
                  </a:extLst>
                </a:gridCol>
                <a:gridCol w="4752528">
                  <a:extLst>
                    <a:ext uri="{9D8B030D-6E8A-4147-A177-3AD203B41FA5}">
                      <a16:colId xmlns:a16="http://schemas.microsoft.com/office/drawing/2014/main" val="4077870047"/>
                    </a:ext>
                  </a:extLst>
                </a:gridCol>
              </a:tblGrid>
              <a:tr h="1608179">
                <a:tc rowSpan="3">
                  <a:txBody>
                    <a:bodyPr/>
                    <a:lstStyle/>
                    <a:p>
                      <a:pPr algn="ctr"/>
                      <a:r>
                        <a:rPr lang="zh-TW" altLang="en-US" sz="4000" b="1" dirty="0">
                          <a:latin typeface="微軟正黑體" pitchFamily="34" charset="-120"/>
                          <a:ea typeface="微軟正黑體" pitchFamily="34" charset="-120"/>
                        </a:rPr>
                        <a:t>教</a:t>
                      </a:r>
                      <a:endParaRPr lang="en-US" altLang="zh-TW" sz="4000" b="1" dirty="0">
                        <a:latin typeface="微軟正黑體" pitchFamily="34" charset="-120"/>
                        <a:ea typeface="微軟正黑體" pitchFamily="34" charset="-120"/>
                      </a:endParaRPr>
                    </a:p>
                    <a:p>
                      <a:pPr algn="ctr"/>
                      <a:r>
                        <a:rPr lang="zh-TW" altLang="en-US" sz="4000" b="1" dirty="0">
                          <a:latin typeface="微軟正黑體" pitchFamily="34" charset="-120"/>
                          <a:ea typeface="微軟正黑體" pitchFamily="34" charset="-120"/>
                        </a:rPr>
                        <a:t>育</a:t>
                      </a:r>
                      <a:endParaRPr lang="en-US" altLang="zh-TW" sz="4000" b="1" dirty="0">
                        <a:latin typeface="微軟正黑體" pitchFamily="34" charset="-120"/>
                        <a:ea typeface="微軟正黑體" pitchFamily="34" charset="-120"/>
                      </a:endParaRPr>
                    </a:p>
                    <a:p>
                      <a:pPr algn="ctr"/>
                      <a:r>
                        <a:rPr lang="zh-TW" altLang="en-US" sz="4000" b="1" dirty="0">
                          <a:latin typeface="微軟正黑體" pitchFamily="34" charset="-120"/>
                          <a:ea typeface="微軟正黑體" pitchFamily="34" charset="-120"/>
                        </a:rPr>
                        <a:t>專</a:t>
                      </a:r>
                      <a:endParaRPr lang="en-US" altLang="zh-TW" sz="4000" b="1" dirty="0">
                        <a:latin typeface="微軟正黑體" pitchFamily="34" charset="-120"/>
                        <a:ea typeface="微軟正黑體" pitchFamily="34" charset="-120"/>
                      </a:endParaRPr>
                    </a:p>
                    <a:p>
                      <a:pPr algn="ctr"/>
                      <a:r>
                        <a:rPr lang="zh-TW" altLang="en-US" sz="4000" b="1" dirty="0">
                          <a:latin typeface="微軟正黑體" pitchFamily="34" charset="-120"/>
                          <a:ea typeface="微軟正黑體" pitchFamily="34" charset="-120"/>
                        </a:rPr>
                        <a:t>業</a:t>
                      </a:r>
                      <a:endParaRPr lang="en-US" altLang="zh-TW" sz="4000" b="1" dirty="0">
                        <a:latin typeface="微軟正黑體" pitchFamily="34" charset="-120"/>
                        <a:ea typeface="微軟正黑體" pitchFamily="34" charset="-120"/>
                      </a:endParaRPr>
                    </a:p>
                    <a:p>
                      <a:pPr algn="ctr"/>
                      <a:r>
                        <a:rPr lang="zh-TW" altLang="en-US" sz="4000" b="1" dirty="0">
                          <a:latin typeface="微軟正黑體" pitchFamily="34" charset="-120"/>
                          <a:ea typeface="微軟正黑體" pitchFamily="34" charset="-120"/>
                        </a:rPr>
                        <a:t>科</a:t>
                      </a:r>
                      <a:endParaRPr lang="en-US" altLang="zh-TW" sz="4000" b="1" dirty="0">
                        <a:latin typeface="微軟正黑體" pitchFamily="34" charset="-120"/>
                        <a:ea typeface="微軟正黑體" pitchFamily="34" charset="-120"/>
                      </a:endParaRPr>
                    </a:p>
                    <a:p>
                      <a:pPr algn="ctr"/>
                      <a:r>
                        <a:rPr lang="zh-TW" altLang="en-US" sz="4000" b="1" dirty="0">
                          <a:latin typeface="微軟正黑體" pitchFamily="34" charset="-120"/>
                          <a:ea typeface="微軟正黑體" pitchFamily="34" charset="-120"/>
                        </a:rPr>
                        <a:t>目</a:t>
                      </a:r>
                    </a:p>
                  </a:txBody>
                  <a:tcPr anchor="ctr">
                    <a:solidFill>
                      <a:srgbClr val="F9AD6F"/>
                    </a:solidFill>
                  </a:tcPr>
                </a:tc>
                <a:tc>
                  <a:txBody>
                    <a:bodyPr/>
                    <a:lstStyle/>
                    <a:p>
                      <a:pPr algn="ctr"/>
                      <a:r>
                        <a:rPr lang="zh-TW" altLang="zh-TW" sz="3200" b="1" dirty="0">
                          <a:latin typeface="微軟正黑體" panose="020B0604030504040204" pitchFamily="34" charset="-120"/>
                          <a:ea typeface="微軟正黑體" panose="020B0604030504040204" pitchFamily="34" charset="-120"/>
                        </a:rPr>
                        <a:t>基礎課程</a:t>
                      </a:r>
                      <a:endParaRPr lang="zh-TW" altLang="en-US" sz="3200" dirty="0"/>
                    </a:p>
                  </a:txBody>
                  <a:tcPr anchor="ctr">
                    <a:solidFill>
                      <a:srgbClr val="F9AD6F"/>
                    </a:solidFill>
                  </a:tcPr>
                </a:tc>
                <a:tc>
                  <a:txBody>
                    <a:bodyPr/>
                    <a:lstStyle/>
                    <a:p>
                      <a:pPr algn="l"/>
                      <a:r>
                        <a:rPr lang="zh-TW" altLang="en-US" sz="2400" b="1" dirty="0">
                          <a:latin typeface="微軟正黑體" panose="020B0604030504040204" pitchFamily="34" charset="-120"/>
                          <a:ea typeface="微軟正黑體" panose="020B0604030504040204" pitchFamily="34" charset="-120"/>
                        </a:rPr>
                        <a:t>教育概論、教育哲學、教育心理學</a:t>
                      </a:r>
                      <a:r>
                        <a:rPr lang="en-US" altLang="zh-TW" sz="2400" b="1" dirty="0">
                          <a:latin typeface="微軟正黑體" panose="020B0604030504040204" pitchFamily="34" charset="-120"/>
                          <a:ea typeface="微軟正黑體" panose="020B0604030504040204" pitchFamily="34" charset="-120"/>
                        </a:rPr>
                        <a:t>……</a:t>
                      </a:r>
                      <a:endParaRPr lang="zh-TW" altLang="en-US" sz="2400" b="1" dirty="0"/>
                    </a:p>
                  </a:txBody>
                  <a:tcPr anchor="ctr">
                    <a:solidFill>
                      <a:schemeClr val="accent6">
                        <a:lumMod val="20000"/>
                        <a:lumOff val="80000"/>
                      </a:schemeClr>
                    </a:solidFill>
                  </a:tcPr>
                </a:tc>
                <a:extLst>
                  <a:ext uri="{0D108BD9-81ED-4DB2-BD59-A6C34878D82A}">
                    <a16:rowId xmlns:a16="http://schemas.microsoft.com/office/drawing/2014/main" val="3445577624"/>
                  </a:ext>
                </a:extLst>
              </a:tr>
              <a:tr h="1608179">
                <a:tc vMerge="1">
                  <a:txBody>
                    <a:bodyPr/>
                    <a:lstStyle/>
                    <a:p>
                      <a:pPr algn="ctr"/>
                      <a:endParaRPr lang="zh-TW" altLang="en-US" sz="2800" dirty="0"/>
                    </a:p>
                  </a:txBody>
                  <a:tcPr anchor="ctr">
                    <a:solidFill>
                      <a:srgbClr val="F9AD6F"/>
                    </a:solidFill>
                  </a:tcPr>
                </a:tc>
                <a:tc>
                  <a:txBody>
                    <a:bodyPr/>
                    <a:lstStyle/>
                    <a:p>
                      <a:pPr algn="ctr"/>
                      <a:r>
                        <a:rPr lang="zh-TW" altLang="zh-TW" sz="3200" b="1" dirty="0">
                          <a:latin typeface="微軟正黑體" panose="020B0604030504040204" pitchFamily="34" charset="-120"/>
                          <a:ea typeface="微軟正黑體" panose="020B0604030504040204" pitchFamily="34" charset="-120"/>
                        </a:rPr>
                        <a:t>方法課程</a:t>
                      </a:r>
                      <a:endParaRPr lang="zh-TW" altLang="en-US" sz="3200" dirty="0"/>
                    </a:p>
                  </a:txBody>
                  <a:tcPr anchor="ctr">
                    <a:solidFill>
                      <a:srgbClr val="F9AD6F"/>
                    </a:solidFill>
                  </a:tcPr>
                </a:tc>
                <a:tc>
                  <a:txBody>
                    <a:bodyPr/>
                    <a:lstStyle/>
                    <a:p>
                      <a:pPr algn="l"/>
                      <a:r>
                        <a:rPr lang="zh-TW" altLang="en-US" sz="2400" b="1" dirty="0">
                          <a:latin typeface="微軟正黑體" panose="020B0604030504040204" pitchFamily="34" charset="-120"/>
                          <a:ea typeface="微軟正黑體" panose="020B0604030504040204" pitchFamily="34" charset="-120"/>
                        </a:rPr>
                        <a:t>課程發展與設計、教學原理、學習評量</a:t>
                      </a:r>
                      <a:r>
                        <a:rPr lang="en-US" altLang="zh-TW" sz="2400" b="1" dirty="0">
                          <a:latin typeface="微軟正黑體" panose="020B0604030504040204" pitchFamily="34" charset="-120"/>
                          <a:ea typeface="微軟正黑體" panose="020B0604030504040204" pitchFamily="34" charset="-120"/>
                        </a:rPr>
                        <a:t>……</a:t>
                      </a:r>
                      <a:endParaRPr lang="zh-TW" altLang="en-US" sz="2400" b="1" dirty="0"/>
                    </a:p>
                  </a:txBody>
                  <a:tcPr anchor="ctr">
                    <a:solidFill>
                      <a:schemeClr val="accent6">
                        <a:lumMod val="20000"/>
                        <a:lumOff val="80000"/>
                      </a:schemeClr>
                    </a:solidFill>
                  </a:tcPr>
                </a:tc>
                <a:extLst>
                  <a:ext uri="{0D108BD9-81ED-4DB2-BD59-A6C34878D82A}">
                    <a16:rowId xmlns:a16="http://schemas.microsoft.com/office/drawing/2014/main" val="3883293546"/>
                  </a:ext>
                </a:extLst>
              </a:tr>
              <a:tr h="1608179">
                <a:tc vMerge="1">
                  <a:txBody>
                    <a:bodyPr/>
                    <a:lstStyle/>
                    <a:p>
                      <a:pPr algn="ctr"/>
                      <a:endParaRPr lang="zh-TW" altLang="en-US" sz="2800" dirty="0"/>
                    </a:p>
                  </a:txBody>
                  <a:tcPr anchor="ctr">
                    <a:solidFill>
                      <a:srgbClr val="F9AD6F"/>
                    </a:solidFill>
                  </a:tcPr>
                </a:tc>
                <a:tc>
                  <a:txBody>
                    <a:bodyPr/>
                    <a:lstStyle/>
                    <a:p>
                      <a:pPr algn="ctr"/>
                      <a:r>
                        <a:rPr lang="zh-TW" altLang="zh-TW" sz="3200" b="1" dirty="0">
                          <a:latin typeface="微軟正黑體" panose="020B0604030504040204" pitchFamily="34" charset="-120"/>
                          <a:ea typeface="微軟正黑體" panose="020B0604030504040204" pitchFamily="34" charset="-120"/>
                        </a:rPr>
                        <a:t>實踐課程</a:t>
                      </a:r>
                      <a:endParaRPr lang="zh-TW" altLang="en-US" sz="3200" dirty="0"/>
                    </a:p>
                  </a:txBody>
                  <a:tcPr anchor="ctr">
                    <a:solidFill>
                      <a:srgbClr val="F9AD6F"/>
                    </a:solidFill>
                  </a:tcPr>
                </a:tc>
                <a:tc>
                  <a:txBody>
                    <a:bodyPr/>
                    <a:lstStyle/>
                    <a:p>
                      <a:pPr algn="l"/>
                      <a:r>
                        <a:rPr lang="zh-TW" altLang="en-US" sz="2400" b="1" dirty="0">
                          <a:latin typeface="微軟正黑體" panose="020B0604030504040204" pitchFamily="34" charset="-120"/>
                          <a:ea typeface="微軟正黑體" panose="020B0604030504040204" pitchFamily="34" charset="-120"/>
                        </a:rPr>
                        <a:t>教材教法、教學實習</a:t>
                      </a:r>
                      <a:r>
                        <a:rPr lang="en-US" altLang="zh-TW" sz="2400" b="1" dirty="0">
                          <a:latin typeface="微軟正黑體" panose="020B0604030504040204" pitchFamily="34" charset="-120"/>
                          <a:ea typeface="微軟正黑體" panose="020B0604030504040204" pitchFamily="34" charset="-120"/>
                        </a:rPr>
                        <a:t>……</a:t>
                      </a:r>
                      <a:endParaRPr lang="zh-TW" altLang="en-US" sz="2400" b="1" dirty="0"/>
                    </a:p>
                  </a:txBody>
                  <a:tcPr anchor="ctr">
                    <a:solidFill>
                      <a:schemeClr val="accent6">
                        <a:lumMod val="20000"/>
                        <a:lumOff val="80000"/>
                      </a:schemeClr>
                    </a:solidFill>
                  </a:tcPr>
                </a:tc>
                <a:extLst>
                  <a:ext uri="{0D108BD9-81ED-4DB2-BD59-A6C34878D82A}">
                    <a16:rowId xmlns:a16="http://schemas.microsoft.com/office/drawing/2014/main" val="158906919"/>
                  </a:ext>
                </a:extLst>
              </a:tr>
            </a:tbl>
          </a:graphicData>
        </a:graphic>
      </p:graphicFrame>
      <p:sp>
        <p:nvSpPr>
          <p:cNvPr id="6" name="矩形 5">
            <a:extLst>
              <a:ext uri="{FF2B5EF4-FFF2-40B4-BE49-F238E27FC236}">
                <a16:creationId xmlns:a16="http://schemas.microsoft.com/office/drawing/2014/main" id="{B5B08EB8-801A-429A-AAB7-E5C072DA58BB}"/>
              </a:ext>
            </a:extLst>
          </p:cNvPr>
          <p:cNvSpPr/>
          <p:nvPr/>
        </p:nvSpPr>
        <p:spPr>
          <a:xfrm>
            <a:off x="251520" y="2691787"/>
            <a:ext cx="936104" cy="2554545"/>
          </a:xfrm>
          <a:prstGeom prst="rect">
            <a:avLst/>
          </a:prstGeom>
        </p:spPr>
        <p:txBody>
          <a:bodyPr wrap="square">
            <a:spAutoFit/>
          </a:bodyPr>
          <a:lstStyle/>
          <a:p>
            <a:r>
              <a:rPr lang="zh-TW" altLang="en-US" sz="4000" b="1" dirty="0">
                <a:latin typeface="微軟正黑體" panose="020B0604030504040204" pitchFamily="34" charset="-120"/>
                <a:ea typeface="微軟正黑體" panose="020B0604030504040204" pitchFamily="34" charset="-120"/>
              </a:rPr>
              <a:t>專門科目</a:t>
            </a:r>
            <a:endParaRPr lang="zh-TW" altLang="en-US" sz="4000" dirty="0"/>
          </a:p>
        </p:txBody>
      </p:sp>
      <p:sp>
        <p:nvSpPr>
          <p:cNvPr id="7" name="矩形 6">
            <a:extLst>
              <a:ext uri="{FF2B5EF4-FFF2-40B4-BE49-F238E27FC236}">
                <a16:creationId xmlns:a16="http://schemas.microsoft.com/office/drawing/2014/main" id="{A4179677-B66A-476D-80B3-585F3A2EBB15}"/>
              </a:ext>
            </a:extLst>
          </p:cNvPr>
          <p:cNvSpPr/>
          <p:nvPr/>
        </p:nvSpPr>
        <p:spPr>
          <a:xfrm>
            <a:off x="863588" y="3612069"/>
            <a:ext cx="936104" cy="707886"/>
          </a:xfrm>
          <a:prstGeom prst="rect">
            <a:avLst/>
          </a:prstGeom>
        </p:spPr>
        <p:txBody>
          <a:bodyPr wrap="square">
            <a:spAutoFit/>
          </a:bodyPr>
          <a:lstStyle/>
          <a:p>
            <a:r>
              <a:rPr lang="en-US" altLang="zh-TW"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sz="4000" dirty="0"/>
          </a:p>
        </p:txBody>
      </p:sp>
    </p:spTree>
    <p:extLst>
      <p:ext uri="{BB962C8B-B14F-4D97-AF65-F5344CB8AC3E}">
        <p14:creationId xmlns:p14="http://schemas.microsoft.com/office/powerpoint/2010/main" val="2471371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p:nvPr>
        </p:nvSpPr>
        <p:spPr>
          <a:xfrm>
            <a:off x="181775" y="260648"/>
            <a:ext cx="8877672" cy="1143000"/>
          </a:xfrm>
        </p:spPr>
        <p:txBody>
          <a:bodyPr>
            <a:normAutofit fontScale="90000"/>
          </a:bodyPr>
          <a:lstStyle/>
          <a:p>
            <a:pPr algn="l"/>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中教學程</a:t>
            </a:r>
            <a: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修課</a:t>
            </a:r>
            <a:b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altLang="en-US" sz="2000" b="1" dirty="0">
                <a:solidFill>
                  <a:schemeClr val="accent2"/>
                </a:solidFill>
                <a:latin typeface="微軟正黑體" panose="020B0604030504040204" pitchFamily="34" charset="-120"/>
                <a:ea typeface="微軟正黑體" panose="020B0604030504040204" pitchFamily="34" charset="-120"/>
              </a:rPr>
              <a:t>請參閱課程組網站</a:t>
            </a:r>
            <a:r>
              <a:rPr lang="en-US" altLang="zh-TW" sz="2000" b="1" dirty="0">
                <a:solidFill>
                  <a:schemeClr val="accent2"/>
                </a:solidFill>
                <a:latin typeface="微軟正黑體" panose="020B0604030504040204" pitchFamily="34" charset="-120"/>
                <a:ea typeface="微軟正黑體" panose="020B0604030504040204" pitchFamily="34" charset="-120"/>
              </a:rPr>
              <a:t>&gt;</a:t>
            </a:r>
            <a:r>
              <a:rPr lang="zh-TW" altLang="en-US" sz="2000" b="1" dirty="0">
                <a:solidFill>
                  <a:schemeClr val="accent2"/>
                </a:solidFill>
                <a:latin typeface="微軟正黑體" panose="020B0604030504040204" pitchFamily="34" charset="-120"/>
                <a:ea typeface="微軟正黑體" panose="020B0604030504040204" pitchFamily="34" charset="-120"/>
              </a:rPr>
              <a:t>師資職前課程</a:t>
            </a:r>
            <a:r>
              <a:rPr lang="en-US" altLang="zh-TW" sz="2000" b="1" dirty="0">
                <a:solidFill>
                  <a:schemeClr val="accent2"/>
                </a:solidFill>
                <a:latin typeface="微軟正黑體" panose="020B0604030504040204" pitchFamily="34" charset="-120"/>
                <a:ea typeface="微軟正黑體" panose="020B0604030504040204" pitchFamily="34" charset="-120"/>
              </a:rPr>
              <a:t>&gt;</a:t>
            </a:r>
            <a:r>
              <a:rPr lang="zh-TW" altLang="en-US" sz="2000" b="1" dirty="0">
                <a:solidFill>
                  <a:schemeClr val="accent2"/>
                </a:solidFill>
                <a:latin typeface="微軟正黑體" panose="020B0604030504040204" pitchFamily="34" charset="-120"/>
                <a:ea typeface="微軟正黑體" panose="020B0604030504040204" pitchFamily="34" charset="-120"/>
              </a:rPr>
              <a:t>教育專業課程</a:t>
            </a:r>
            <a:r>
              <a:rPr lang="en-US" altLang="zh-TW" sz="2000" b="1" dirty="0">
                <a:solidFill>
                  <a:schemeClr val="accent2"/>
                </a:solidFill>
                <a:latin typeface="微軟正黑體" panose="020B0604030504040204" pitchFamily="34" charset="-120"/>
                <a:ea typeface="微軟正黑體" panose="020B0604030504040204" pitchFamily="34" charset="-120"/>
              </a:rPr>
              <a:t>&gt;</a:t>
            </a:r>
            <a:r>
              <a:rPr lang="zh-TW" altLang="en-US" sz="2000" b="1" dirty="0">
                <a:solidFill>
                  <a:schemeClr val="accent2"/>
                </a:solidFill>
                <a:latin typeface="微軟正黑體" panose="020B0604030504040204" pitchFamily="34" charset="-120"/>
                <a:ea typeface="微軟正黑體" panose="020B0604030504040204" pitchFamily="34" charset="-120"/>
              </a:rPr>
              <a:t>中教科目學分表 </a:t>
            </a:r>
            <a:r>
              <a:rPr lang="en-US" altLang="zh-TW" sz="2000" b="1" dirty="0">
                <a:solidFill>
                  <a:srgbClr val="3333FF"/>
                </a:solidFill>
                <a:latin typeface="微軟正黑體" panose="020B0604030504040204" pitchFamily="34" charset="-120"/>
                <a:ea typeface="微軟正黑體" panose="020B0604030504040204" pitchFamily="34" charset="-120"/>
                <a:hlinkClick r:id="rId2"/>
              </a:rPr>
              <a:t>https://tecs.nknu.edu.tw/Page.aspx?PN=134&amp;SN=124&amp;Kind=s1</a:t>
            </a:r>
            <a:endParaRPr lang="zh-TW" altLang="en-US" dirty="0">
              <a:solidFill>
                <a:srgbClr val="3333FF"/>
              </a:solidFill>
            </a:endParaRPr>
          </a:p>
        </p:txBody>
      </p:sp>
      <p:sp>
        <p:nvSpPr>
          <p:cNvPr id="24" name="矩形 23"/>
          <p:cNvSpPr/>
          <p:nvPr/>
        </p:nvSpPr>
        <p:spPr>
          <a:xfrm>
            <a:off x="181775" y="1484784"/>
            <a:ext cx="8784976" cy="4832092"/>
          </a:xfrm>
          <a:prstGeom prst="rect">
            <a:avLst/>
          </a:prstGeom>
        </p:spPr>
        <p:txBody>
          <a:bodyPr wrap="square">
            <a:spAutoFit/>
          </a:bodyPr>
          <a:lstStyle/>
          <a:p>
            <a:pPr lvl="0" algn="just"/>
            <a:r>
              <a:rPr lang="zh-TW" altLang="zh-TW" sz="1400" dirty="0">
                <a:solidFill>
                  <a:srgbClr val="FF0000"/>
                </a:solidFill>
                <a:latin typeface="微軟正黑體" panose="020B0604030504040204" pitchFamily="34" charset="-120"/>
                <a:ea typeface="微軟正黑體" panose="020B0604030504040204" pitchFamily="34" charset="-120"/>
              </a:rPr>
              <a:t>中等學校教師師資職前教育課程教育專業課程科目，總學分數應至少修習</a:t>
            </a:r>
            <a:r>
              <a:rPr lang="en-US" altLang="zh-TW" sz="1400" dirty="0">
                <a:solidFill>
                  <a:srgbClr val="FF0000"/>
                </a:solidFill>
                <a:latin typeface="微軟正黑體" panose="020B0604030504040204" pitchFamily="34" charset="-120"/>
                <a:ea typeface="微軟正黑體" panose="020B0604030504040204" pitchFamily="34" charset="-120"/>
              </a:rPr>
              <a:t>26</a:t>
            </a:r>
            <a:r>
              <a:rPr lang="zh-TW" altLang="zh-TW" sz="1400" dirty="0">
                <a:solidFill>
                  <a:srgbClr val="FF0000"/>
                </a:solidFill>
                <a:latin typeface="微軟正黑體" panose="020B0604030504040204" pitchFamily="34" charset="-120"/>
                <a:ea typeface="微軟正黑體" panose="020B0604030504040204" pitchFamily="34" charset="-120"/>
              </a:rPr>
              <a:t>學分。</a:t>
            </a:r>
            <a:r>
              <a:rPr lang="zh-TW" altLang="en-US" sz="1400" dirty="0">
                <a:solidFill>
                  <a:srgbClr val="FF0000"/>
                </a:solidFill>
                <a:latin typeface="微軟正黑體" panose="020B0604030504040204" pitchFamily="34" charset="-120"/>
                <a:ea typeface="微軟正黑體" panose="020B0604030504040204" pitchFamily="34" charset="-120"/>
              </a:rPr>
              <a:t>   </a:t>
            </a:r>
            <a:endParaRPr lang="en-US" altLang="zh-TW" sz="1400" dirty="0">
              <a:latin typeface="微軟正黑體" panose="020B0604030504040204" pitchFamily="34" charset="-120"/>
              <a:ea typeface="微軟正黑體" panose="020B0604030504040204" pitchFamily="34" charset="-120"/>
            </a:endParaRPr>
          </a:p>
          <a:p>
            <a:pPr marL="285750" lvl="0" indent="-285750" algn="just">
              <a:buFont typeface="Wingdings" panose="05000000000000000000" pitchFamily="2" charset="2"/>
              <a:buChar char="Ø"/>
            </a:pPr>
            <a:r>
              <a:rPr lang="zh-TW" altLang="zh-TW" sz="1400" b="1" dirty="0">
                <a:latin typeface="微軟正黑體" panose="020B0604030504040204" pitchFamily="34" charset="-120"/>
                <a:ea typeface="微軟正黑體" panose="020B0604030504040204" pitchFamily="34" charset="-120"/>
              </a:rPr>
              <a:t>教育基礎課程：</a:t>
            </a:r>
            <a:endParaRPr lang="en-US" altLang="zh-TW" sz="1400" b="1" dirty="0">
              <a:latin typeface="微軟正黑體" panose="020B0604030504040204" pitchFamily="34" charset="-120"/>
              <a:ea typeface="微軟正黑體" panose="020B0604030504040204" pitchFamily="34" charset="-120"/>
            </a:endParaRPr>
          </a:p>
          <a:p>
            <a:pPr marL="742950" lvl="1" indent="-285750" algn="just">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應修至少 </a:t>
            </a:r>
            <a:r>
              <a:rPr lang="en-US" altLang="zh-TW" sz="1400" dirty="0">
                <a:latin typeface="微軟正黑體" panose="020B0604030504040204" pitchFamily="34" charset="-120"/>
                <a:ea typeface="微軟正黑體" panose="020B0604030504040204" pitchFamily="34" charset="-120"/>
              </a:rPr>
              <a:t>6 </a:t>
            </a:r>
            <a:r>
              <a:rPr lang="zh-TW" altLang="en-US" sz="1400" dirty="0">
                <a:latin typeface="微軟正黑體" panose="020B0604030504040204" pitchFamily="34" charset="-120"/>
                <a:ea typeface="微軟正黑體" panose="020B0604030504040204" pitchFamily="34" charset="-120"/>
              </a:rPr>
              <a:t>學分。</a:t>
            </a:r>
            <a:endParaRPr lang="en-US" altLang="zh-TW" sz="1400" dirty="0">
              <a:latin typeface="微軟正黑體" panose="020B0604030504040204" pitchFamily="34" charset="-120"/>
              <a:ea typeface="微軟正黑體" panose="020B0604030504040204" pitchFamily="34" charset="-120"/>
            </a:endParaRPr>
          </a:p>
          <a:p>
            <a:pPr marL="742950" lvl="1" indent="-285750" algn="just">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教育概論、教育哲學、教育心理學、教育心理學</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雙語教學</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、教育社會學、特殊教育導論等科目，應至少選修 </a:t>
            </a:r>
            <a:r>
              <a:rPr lang="en-US" altLang="zh-TW" sz="1400" dirty="0">
                <a:latin typeface="微軟正黑體" panose="020B0604030504040204" pitchFamily="34" charset="-120"/>
                <a:ea typeface="微軟正黑體" panose="020B0604030504040204" pitchFamily="34" charset="-120"/>
              </a:rPr>
              <a:t>6 </a:t>
            </a:r>
            <a:r>
              <a:rPr lang="zh-TW" altLang="en-US" sz="1400" dirty="0">
                <a:latin typeface="微軟正黑體" panose="020B0604030504040204" pitchFamily="34" charset="-120"/>
                <a:ea typeface="微軟正黑體" panose="020B0604030504040204" pitchFamily="34" charset="-120"/>
              </a:rPr>
              <a:t>學分。 </a:t>
            </a:r>
            <a:endParaRPr lang="en-US" altLang="zh-TW" sz="1400" dirty="0">
              <a:latin typeface="微軟正黑體" panose="020B0604030504040204" pitchFamily="34" charset="-120"/>
              <a:ea typeface="微軟正黑體" panose="020B0604030504040204" pitchFamily="34" charset="-120"/>
            </a:endParaRPr>
          </a:p>
          <a:p>
            <a:pPr marL="742950" lvl="1" indent="-285750" algn="just">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教育心理學、教育心理學</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雙語教學</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僅得擇一門認定</a:t>
            </a:r>
            <a:r>
              <a:rPr lang="en-US" altLang="zh-TW" sz="1400" dirty="0">
                <a:latin typeface="微軟正黑體" panose="020B0604030504040204" pitchFamily="34" charset="-120"/>
                <a:ea typeface="微軟正黑體" panose="020B0604030504040204" pitchFamily="34" charset="-120"/>
              </a:rPr>
              <a:t>2</a:t>
            </a:r>
            <a:r>
              <a:rPr lang="zh-TW" altLang="en-US" sz="1400" dirty="0">
                <a:latin typeface="微軟正黑體" panose="020B0604030504040204" pitchFamily="34" charset="-120"/>
                <a:ea typeface="微軟正黑體" panose="020B0604030504040204" pitchFamily="34" charset="-120"/>
              </a:rPr>
              <a:t>學分。</a:t>
            </a:r>
            <a:endParaRPr lang="en-US" altLang="zh-TW" sz="1400"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r>
              <a:rPr lang="zh-TW" altLang="zh-TW" sz="1400" b="1" dirty="0">
                <a:latin typeface="微軟正黑體" panose="020B0604030504040204" pitchFamily="34" charset="-120"/>
                <a:ea typeface="微軟正黑體" panose="020B0604030504040204" pitchFamily="34" charset="-120"/>
              </a:rPr>
              <a:t>教育方法課程：</a:t>
            </a:r>
            <a:endParaRPr lang="en-US" altLang="zh-TW" sz="1400" dirty="0">
              <a:latin typeface="微軟正黑體" panose="020B0604030504040204" pitchFamily="34" charset="-120"/>
              <a:ea typeface="微軟正黑體" panose="020B0604030504040204" pitchFamily="34" charset="-120"/>
            </a:endParaRPr>
          </a:p>
          <a:p>
            <a:pPr marL="742950" lvl="1" indent="-285750" algn="just">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應修至少 </a:t>
            </a:r>
            <a:r>
              <a:rPr lang="en-US" altLang="zh-TW" sz="1400" dirty="0">
                <a:latin typeface="微軟正黑體" panose="020B0604030504040204" pitchFamily="34" charset="-120"/>
                <a:ea typeface="微軟正黑體" panose="020B0604030504040204" pitchFamily="34" charset="-120"/>
              </a:rPr>
              <a:t>8 </a:t>
            </a:r>
            <a:r>
              <a:rPr lang="zh-TW" altLang="en-US" sz="1400" dirty="0">
                <a:latin typeface="微軟正黑體" panose="020B0604030504040204" pitchFamily="34" charset="-120"/>
                <a:ea typeface="微軟正黑體" panose="020B0604030504040204" pitchFamily="34" charset="-120"/>
              </a:rPr>
              <a:t>學分。 </a:t>
            </a:r>
            <a:endParaRPr lang="en-US" altLang="zh-TW" sz="1400" dirty="0">
              <a:latin typeface="微軟正黑體" panose="020B0604030504040204" pitchFamily="34" charset="-120"/>
              <a:ea typeface="微軟正黑體" panose="020B0604030504040204" pitchFamily="34" charset="-120"/>
            </a:endParaRPr>
          </a:p>
          <a:p>
            <a:pPr marL="742950" lvl="1" indent="-285750" algn="just">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課程發展與設計、課程發展與設計</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雙語教學</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、課程發展與設計</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英語及雙語教學</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、教學原理、學習評量、班級經營、輔導原理與實務、教育議題專題等科目，應至少選修 </a:t>
            </a:r>
            <a:r>
              <a:rPr lang="en-US" altLang="zh-TW" sz="1400" dirty="0">
                <a:latin typeface="微軟正黑體" panose="020B0604030504040204" pitchFamily="34" charset="-120"/>
                <a:ea typeface="微軟正黑體" panose="020B0604030504040204" pitchFamily="34" charset="-120"/>
              </a:rPr>
              <a:t>8 </a:t>
            </a:r>
            <a:r>
              <a:rPr lang="zh-TW" altLang="en-US" sz="1400" dirty="0">
                <a:latin typeface="微軟正黑體" panose="020B0604030504040204" pitchFamily="34" charset="-120"/>
                <a:ea typeface="微軟正黑體" panose="020B0604030504040204" pitchFamily="34" charset="-120"/>
              </a:rPr>
              <a:t>學分。 </a:t>
            </a:r>
            <a:endParaRPr lang="en-US" altLang="zh-TW" sz="1400" dirty="0">
              <a:latin typeface="微軟正黑體" panose="020B0604030504040204" pitchFamily="34" charset="-120"/>
              <a:ea typeface="微軟正黑體" panose="020B0604030504040204" pitchFamily="34" charset="-120"/>
            </a:endParaRPr>
          </a:p>
          <a:p>
            <a:pPr marL="742950" lvl="1" indent="-285750" algn="just">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課程發展與設計、課程發展與設計</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雙語教學</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、課程發展與設計</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英語及雙語教學</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僅得擇一門認定</a:t>
            </a:r>
            <a:r>
              <a:rPr lang="en-US" altLang="zh-TW" sz="1400" dirty="0">
                <a:latin typeface="微軟正黑體" panose="020B0604030504040204" pitchFamily="34" charset="-120"/>
                <a:ea typeface="微軟正黑體" panose="020B0604030504040204" pitchFamily="34" charset="-120"/>
              </a:rPr>
              <a:t>2</a:t>
            </a:r>
            <a:r>
              <a:rPr lang="zh-TW" altLang="en-US" sz="1400" dirty="0">
                <a:latin typeface="微軟正黑體" panose="020B0604030504040204" pitchFamily="34" charset="-120"/>
                <a:ea typeface="微軟正黑體" panose="020B0604030504040204" pitchFamily="34" charset="-120"/>
              </a:rPr>
              <a:t>學分。 </a:t>
            </a:r>
            <a:endParaRPr lang="en-US" altLang="zh-TW" sz="1400" dirty="0">
              <a:latin typeface="微軟正黑體" panose="020B0604030504040204" pitchFamily="34" charset="-120"/>
              <a:ea typeface="微軟正黑體" panose="020B0604030504040204" pitchFamily="34" charset="-120"/>
            </a:endParaRPr>
          </a:p>
          <a:p>
            <a:pPr marL="742950" lvl="1" indent="-285750" algn="just">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教育議題專題為必選科目。</a:t>
            </a:r>
            <a:endParaRPr lang="en-US" altLang="zh-TW" sz="1400"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r>
              <a:rPr lang="zh-TW" altLang="zh-TW" sz="1400" b="1" dirty="0">
                <a:latin typeface="微軟正黑體" panose="020B0604030504040204" pitchFamily="34" charset="-120"/>
                <a:ea typeface="微軟正黑體" panose="020B0604030504040204" pitchFamily="34" charset="-120"/>
              </a:rPr>
              <a:t>教育實踐課程：</a:t>
            </a:r>
            <a:endParaRPr lang="en-US" altLang="zh-TW" sz="1400" dirty="0">
              <a:latin typeface="微軟正黑體" panose="020B0604030504040204" pitchFamily="34" charset="-120"/>
              <a:ea typeface="微軟正黑體" panose="020B0604030504040204" pitchFamily="34" charset="-120"/>
            </a:endParaRPr>
          </a:p>
          <a:p>
            <a:pPr marL="742950" lvl="1" indent="-285750" algn="just">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應修至少 </a:t>
            </a:r>
            <a:r>
              <a:rPr lang="en-US" altLang="zh-TW" sz="1400" dirty="0">
                <a:latin typeface="微軟正黑體" panose="020B0604030504040204" pitchFamily="34" charset="-120"/>
                <a:ea typeface="微軟正黑體" panose="020B0604030504040204" pitchFamily="34" charset="-120"/>
              </a:rPr>
              <a:t>8 </a:t>
            </a:r>
            <a:r>
              <a:rPr lang="zh-TW" altLang="en-US" sz="1400" dirty="0">
                <a:latin typeface="微軟正黑體" panose="020B0604030504040204" pitchFamily="34" charset="-120"/>
                <a:ea typeface="微軟正黑體" panose="020B0604030504040204" pitchFamily="34" charset="-120"/>
              </a:rPr>
              <a:t>學分。 </a:t>
            </a:r>
            <a:endParaRPr lang="en-US" altLang="zh-TW" sz="1400" dirty="0">
              <a:latin typeface="微軟正黑體" panose="020B0604030504040204" pitchFamily="34" charset="-120"/>
              <a:ea typeface="微軟正黑體" panose="020B0604030504040204" pitchFamily="34" charset="-120"/>
            </a:endParaRPr>
          </a:p>
          <a:p>
            <a:pPr marL="742950" lvl="1" indent="-285750" algn="just">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「教材教法」及「教學實習」為必選科目。 </a:t>
            </a:r>
            <a:endParaRPr lang="en-US" altLang="zh-TW" sz="1400" dirty="0">
              <a:latin typeface="微軟正黑體" panose="020B0604030504040204" pitchFamily="34" charset="-120"/>
              <a:ea typeface="微軟正黑體" panose="020B0604030504040204" pitchFamily="34" charset="-120"/>
            </a:endParaRPr>
          </a:p>
          <a:p>
            <a:pPr marL="742950" lvl="1" indent="-285750" algn="just">
              <a:buFont typeface="Arial" panose="020B0604020202020204" pitchFamily="34" charset="0"/>
              <a:buChar char="•"/>
            </a:pPr>
            <a:r>
              <a:rPr lang="zh-TW" altLang="en-US" sz="1400" dirty="0">
                <a:latin typeface="微軟正黑體" panose="020B0604030504040204" pitchFamily="34" charset="-120"/>
                <a:ea typeface="微軟正黑體" panose="020B0604030504040204" pitchFamily="34" charset="-120"/>
              </a:rPr>
              <a:t>教材教法、教材教法</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雙語教學</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、教材教法</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英語及雙語教學</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僅得擇一門認定</a:t>
            </a:r>
            <a:r>
              <a:rPr lang="en-US" altLang="zh-TW" sz="1400" dirty="0">
                <a:latin typeface="微軟正黑體" panose="020B0604030504040204" pitchFamily="34" charset="-120"/>
                <a:ea typeface="微軟正黑體" panose="020B0604030504040204" pitchFamily="34" charset="-120"/>
              </a:rPr>
              <a:t>2</a:t>
            </a:r>
            <a:r>
              <a:rPr lang="zh-TW" altLang="en-US" sz="1400" dirty="0">
                <a:latin typeface="微軟正黑體" panose="020B0604030504040204" pitchFamily="34" charset="-120"/>
                <a:ea typeface="微軟正黑體" panose="020B0604030504040204" pitchFamily="34" charset="-120"/>
              </a:rPr>
              <a:t>學分；教學實習、教學實習</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雙語教學</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、教學實習</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英語及雙語教學</a:t>
            </a:r>
            <a:r>
              <a:rPr lang="en-US" altLang="zh-TW" sz="1400" dirty="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僅得擇一門認定</a:t>
            </a:r>
            <a:r>
              <a:rPr lang="en-US" altLang="zh-TW" sz="1400" dirty="0">
                <a:latin typeface="微軟正黑體" panose="020B0604030504040204" pitchFamily="34" charset="-120"/>
                <a:ea typeface="微軟正黑體" panose="020B0604030504040204" pitchFamily="34" charset="-120"/>
              </a:rPr>
              <a:t>2</a:t>
            </a:r>
            <a:r>
              <a:rPr lang="zh-TW" altLang="en-US" sz="1400" dirty="0">
                <a:latin typeface="微軟正黑體" panose="020B0604030504040204" pitchFamily="34" charset="-120"/>
                <a:ea typeface="微軟正黑體" panose="020B0604030504040204" pitchFamily="34" charset="-120"/>
              </a:rPr>
              <a:t>學分；進階教 材教法、進階教材教法</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雙語教學</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、進階教材教法</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英語及雙語教學</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僅得擇一門認定</a:t>
            </a:r>
            <a:r>
              <a:rPr lang="en-US" altLang="zh-TW" sz="1400" dirty="0">
                <a:latin typeface="微軟正黑體" panose="020B0604030504040204" pitchFamily="34" charset="-120"/>
                <a:ea typeface="微軟正黑體" panose="020B0604030504040204" pitchFamily="34" charset="-120"/>
              </a:rPr>
              <a:t>2</a:t>
            </a:r>
            <a:r>
              <a:rPr lang="zh-TW" altLang="en-US" sz="1400" dirty="0">
                <a:latin typeface="微軟正黑體" panose="020B0604030504040204" pitchFamily="34" charset="-120"/>
                <a:ea typeface="微軟正黑體" panose="020B0604030504040204" pitchFamily="34" charset="-120"/>
              </a:rPr>
              <a:t>學分； 教學實習、進階教學實習</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雙語教學</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、進階教學實習</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英語及雙語教學</a:t>
            </a:r>
            <a:r>
              <a:rPr lang="en-US" altLang="zh-TW" sz="1400" dirty="0">
                <a:latin typeface="微軟正黑體" panose="020B0604030504040204" pitchFamily="34" charset="-120"/>
                <a:ea typeface="微軟正黑體" panose="020B0604030504040204" pitchFamily="34" charset="-120"/>
              </a:rPr>
              <a:t>) </a:t>
            </a:r>
            <a:r>
              <a:rPr lang="zh-TW" altLang="en-US" sz="1400" dirty="0">
                <a:latin typeface="微軟正黑體" panose="020B0604030504040204" pitchFamily="34" charset="-120"/>
                <a:ea typeface="微軟正黑體" panose="020B0604030504040204" pitchFamily="34" charset="-120"/>
              </a:rPr>
              <a:t>僅得擇一門認定</a:t>
            </a:r>
            <a:r>
              <a:rPr lang="en-US" altLang="zh-TW" sz="1400" dirty="0">
                <a:latin typeface="微軟正黑體" panose="020B0604030504040204" pitchFamily="34" charset="-120"/>
                <a:ea typeface="微軟正黑體" panose="020B0604030504040204" pitchFamily="34" charset="-120"/>
              </a:rPr>
              <a:t>2</a:t>
            </a:r>
            <a:r>
              <a:rPr lang="zh-TW" altLang="en-US" sz="1400" dirty="0">
                <a:latin typeface="微軟正黑體" panose="020B0604030504040204" pitchFamily="34" charset="-120"/>
                <a:ea typeface="微軟正黑體" panose="020B0604030504040204" pitchFamily="34" charset="-120"/>
              </a:rPr>
              <a:t>學分；適性教學、適性教學</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雙語教學</a:t>
            </a:r>
            <a:r>
              <a:rPr lang="en-US" altLang="zh-TW" sz="1400" dirty="0">
                <a:latin typeface="微軟正黑體" panose="020B0604030504040204" pitchFamily="34" charset="-120"/>
                <a:ea typeface="微軟正黑體" panose="020B0604030504040204" pitchFamily="34" charset="-120"/>
              </a:rPr>
              <a:t>)</a:t>
            </a:r>
            <a:r>
              <a:rPr lang="zh-TW" altLang="en-US" sz="1400" dirty="0">
                <a:latin typeface="微軟正黑體" panose="020B0604030504040204" pitchFamily="34" charset="-120"/>
                <a:ea typeface="微軟正黑體" panose="020B0604030504040204" pitchFamily="34" charset="-120"/>
              </a:rPr>
              <a:t>僅得擇一門認定</a:t>
            </a:r>
            <a:r>
              <a:rPr lang="en-US" altLang="zh-TW" sz="1400" dirty="0">
                <a:latin typeface="微軟正黑體" panose="020B0604030504040204" pitchFamily="34" charset="-120"/>
                <a:ea typeface="微軟正黑體" panose="020B0604030504040204" pitchFamily="34" charset="-120"/>
              </a:rPr>
              <a:t>2</a:t>
            </a:r>
            <a:r>
              <a:rPr lang="zh-TW" altLang="en-US" sz="1400" dirty="0">
                <a:latin typeface="微軟正黑體" panose="020B0604030504040204" pitchFamily="34" charset="-120"/>
                <a:ea typeface="微軟正黑體" panose="020B0604030504040204" pitchFamily="34" charset="-120"/>
              </a:rPr>
              <a:t>學分。</a:t>
            </a:r>
            <a:endParaRPr lang="en-US" altLang="zh-TW" sz="1400"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r>
              <a:rPr lang="zh-TW" altLang="zh-TW" sz="1400" dirty="0">
                <a:latin typeface="微軟正黑體" panose="020B0604030504040204" pitchFamily="34" charset="-120"/>
                <a:ea typeface="微軟正黑體" panose="020B0604030504040204" pitchFamily="34" charset="-120"/>
              </a:rPr>
              <a:t>其餘</a:t>
            </a:r>
            <a:r>
              <a:rPr lang="en-US" altLang="zh-TW" sz="1400" dirty="0">
                <a:latin typeface="微軟正黑體" panose="020B0604030504040204" pitchFamily="34" charset="-120"/>
                <a:ea typeface="微軟正黑體" panose="020B0604030504040204" pitchFamily="34" charset="-120"/>
              </a:rPr>
              <a:t>4</a:t>
            </a:r>
            <a:r>
              <a:rPr lang="zh-TW" altLang="zh-TW" sz="1400" dirty="0">
                <a:latin typeface="微軟正黑體" panose="020B0604030504040204" pitchFamily="34" charset="-120"/>
                <a:ea typeface="微軟正黑體" panose="020B0604030504040204" pitchFamily="34" charset="-120"/>
              </a:rPr>
              <a:t>學分可依學生需求於教育基礎課程、教育方法課程、教育實踐課程科目中自行選修。</a:t>
            </a:r>
          </a:p>
        </p:txBody>
      </p:sp>
    </p:spTree>
    <p:extLst>
      <p:ext uri="{BB962C8B-B14F-4D97-AF65-F5344CB8AC3E}">
        <p14:creationId xmlns:p14="http://schemas.microsoft.com/office/powerpoint/2010/main" val="197892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125760"/>
            <a:ext cx="8229600" cy="1143000"/>
          </a:xfrm>
        </p:spPr>
        <p:txBody>
          <a:bodyPr/>
          <a:lstStyle/>
          <a:p>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中教修課邏輯及擋修限制</a:t>
            </a:r>
          </a:p>
        </p:txBody>
      </p:sp>
      <p:sp>
        <p:nvSpPr>
          <p:cNvPr id="20" name="矩形 19"/>
          <p:cNvSpPr/>
          <p:nvPr/>
        </p:nvSpPr>
        <p:spPr>
          <a:xfrm>
            <a:off x="284395" y="908720"/>
            <a:ext cx="8712968" cy="4832092"/>
          </a:xfrm>
          <a:prstGeom prst="rect">
            <a:avLst/>
          </a:prstGeom>
        </p:spPr>
        <p:txBody>
          <a:bodyPr wrap="square">
            <a:spAutoFit/>
          </a:bodyPr>
          <a:lstStyle/>
          <a:p>
            <a:pPr algn="just"/>
            <a:r>
              <a:rPr lang="zh-TW" altLang="en-US" sz="2400" b="1" dirty="0">
                <a:solidFill>
                  <a:srgbClr val="FF0000"/>
                </a:solidFill>
                <a:latin typeface="微軟正黑體" panose="020B0604030504040204" pitchFamily="34" charset="-120"/>
                <a:ea typeface="微軟正黑體" panose="020B0604030504040204" pitchFamily="34" charset="-120"/>
              </a:rPr>
              <a:t>★</a:t>
            </a:r>
            <a:r>
              <a:rPr lang="zh-TW" altLang="zh-TW" sz="2400" b="1" dirty="0">
                <a:solidFill>
                  <a:srgbClr val="FF0000"/>
                </a:solidFill>
                <a:latin typeface="微軟正黑體" panose="020B0604030504040204" pitchFamily="34" charset="-120"/>
                <a:ea typeface="微軟正黑體" panose="020B0604030504040204" pitchFamily="34" charset="-120"/>
              </a:rPr>
              <a:t>擋修限制</a:t>
            </a:r>
            <a:r>
              <a:rPr lang="en-US" altLang="zh-TW" sz="2400" b="1" dirty="0">
                <a:solidFill>
                  <a:srgbClr val="FF0000"/>
                </a:solidFill>
                <a:latin typeface="微軟正黑體" panose="020B0604030504040204" pitchFamily="34" charset="-120"/>
                <a:ea typeface="微軟正黑體" panose="020B0604030504040204" pitchFamily="34" charset="-120"/>
                <a:sym typeface="Wingdings"/>
              </a:rPr>
              <a:t></a:t>
            </a:r>
            <a:r>
              <a:rPr lang="zh-TW" altLang="zh-TW" sz="2400" b="1" u="sng" dirty="0">
                <a:solidFill>
                  <a:srgbClr val="FF0000"/>
                </a:solidFill>
                <a:latin typeface="微軟正黑體" panose="020B0604030504040204" pitchFamily="34" charset="-120"/>
                <a:ea typeface="微軟正黑體" panose="020B0604030504040204" pitchFamily="34" charset="-120"/>
              </a:rPr>
              <a:t>未依規定修課，該科目學分數不予採認</a:t>
            </a:r>
            <a:r>
              <a:rPr lang="zh-TW" altLang="zh-TW" sz="2400" b="1" dirty="0">
                <a:solidFill>
                  <a:srgbClr val="FF0000"/>
                </a:solidFill>
                <a:latin typeface="微軟正黑體" panose="020B0604030504040204" pitchFamily="34" charset="-120"/>
                <a:ea typeface="微軟正黑體" panose="020B0604030504040204" pitchFamily="34" charset="-120"/>
              </a:rPr>
              <a:t>：</a:t>
            </a:r>
            <a:endParaRPr lang="en-US" altLang="zh-TW" sz="2400" b="1" dirty="0">
              <a:solidFill>
                <a:srgbClr val="FF0000"/>
              </a:solidFill>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endParaRPr lang="en-US" altLang="zh-TW"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r>
              <a:rPr lang="zh-TW" altLang="zh-TW" sz="1600" b="1" dirty="0">
                <a:latin typeface="微軟正黑體" panose="020B0604030504040204" pitchFamily="34" charset="-120"/>
                <a:ea typeface="微軟正黑體" panose="020B0604030504040204" pitchFamily="34" charset="-120"/>
              </a:rPr>
              <a:t>修習「教育方法課程」之必修科目前，須先修畢至少一門「教育基礎課程」之必修科目；「教育基礎課程」之必修科目及「教育方法課程」之必修科目得同時修習。</a:t>
            </a:r>
            <a:endParaRPr lang="en-US" altLang="zh-TW" sz="1600" b="1" dirty="0">
              <a:latin typeface="微軟正黑體" panose="020B0604030504040204" pitchFamily="34" charset="-120"/>
              <a:ea typeface="微軟正黑體" panose="020B0604030504040204" pitchFamily="34" charset="-120"/>
            </a:endParaRPr>
          </a:p>
          <a:p>
            <a:pPr marL="742950" lvl="1" indent="-285750" algn="just">
              <a:buFont typeface="Wingdings" panose="05000000000000000000" pitchFamily="2" charset="2"/>
              <a:buChar char="ü"/>
            </a:pPr>
            <a:endParaRPr lang="en-US" altLang="zh-TW" b="1" u="sng" dirty="0">
              <a:latin typeface="標楷體" panose="03000509000000000000" pitchFamily="65" charset="-120"/>
              <a:ea typeface="標楷體" panose="03000509000000000000" pitchFamily="65" charset="-120"/>
            </a:endParaRPr>
          </a:p>
          <a:p>
            <a:pPr marL="742950" lvl="1" indent="-285750" algn="just">
              <a:buFont typeface="Wingdings" panose="05000000000000000000" pitchFamily="2" charset="2"/>
              <a:buChar char="ü"/>
            </a:pPr>
            <a:r>
              <a:rPr lang="zh-TW" altLang="en-US" u="sng" dirty="0">
                <a:solidFill>
                  <a:srgbClr val="3333FF"/>
                </a:solidFill>
                <a:latin typeface="標楷體" panose="03000509000000000000" pitchFamily="65" charset="-120"/>
                <a:ea typeface="標楷體" panose="03000509000000000000" pitchFamily="65" charset="-120"/>
              </a:rPr>
              <a:t>注意：</a:t>
            </a:r>
            <a:r>
              <a:rPr lang="zh-TW" altLang="zh-TW" u="sng" dirty="0">
                <a:solidFill>
                  <a:srgbClr val="3333FF"/>
                </a:solidFill>
                <a:latin typeface="標楷體" panose="03000509000000000000" pitchFamily="65" charset="-120"/>
                <a:ea typeface="標楷體" panose="03000509000000000000" pitchFamily="65" charset="-120"/>
              </a:rPr>
              <a:t>若教育學程第一個學期僅修習一門「教育基礎課程」及一門「教育方法課程」必修科目，務必留意該「教育基礎課程」科目須及格，否則「教育方法課程」必修科目學分不得採計。</a:t>
            </a:r>
            <a:endParaRPr lang="en-US" altLang="zh-TW" u="sng" dirty="0">
              <a:solidFill>
                <a:srgbClr val="3333FF"/>
              </a:solidFill>
              <a:latin typeface="標楷體" panose="03000509000000000000" pitchFamily="65" charset="-120"/>
              <a:ea typeface="標楷體" panose="03000509000000000000" pitchFamily="65" charset="-120"/>
            </a:endParaRPr>
          </a:p>
          <a:p>
            <a:pPr marL="285750" indent="-285750" algn="just">
              <a:buFont typeface="Arial" panose="020B0604020202020204" pitchFamily="34" charset="0"/>
              <a:buChar char="•"/>
            </a:pPr>
            <a:endParaRPr lang="en-US" altLang="zh-TW" b="1"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r>
              <a:rPr lang="zh-TW" altLang="en-US" sz="1600" b="1" dirty="0">
                <a:latin typeface="微軟正黑體" panose="020B0604030504040204" pitchFamily="34" charset="-120"/>
                <a:ea typeface="微軟正黑體" panose="020B0604030504040204" pitchFamily="34" charset="-120"/>
              </a:rPr>
              <a:t>修習擬任教領域之教材教法課程前，應至少修畢本類科師資職前教育課程中含「教學原理」或 「課程發展與設計</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課程發展與設計</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雙語教學</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課程發展與設計</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英語及雙語教學</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三擇一」在內 </a:t>
            </a:r>
            <a:r>
              <a:rPr lang="en-US" altLang="zh-TW" sz="1600" b="1" dirty="0">
                <a:latin typeface="微軟正黑體" panose="020B0604030504040204" pitchFamily="34" charset="-120"/>
                <a:ea typeface="微軟正黑體" panose="020B0604030504040204" pitchFamily="34" charset="-120"/>
              </a:rPr>
              <a:t>12 </a:t>
            </a:r>
            <a:r>
              <a:rPr lang="zh-TW" altLang="en-US" sz="1600" b="1" dirty="0">
                <a:latin typeface="微軟正黑體" panose="020B0604030504040204" pitchFamily="34" charset="-120"/>
                <a:ea typeface="微軟正黑體" panose="020B0604030504040204" pitchFamily="34" charset="-120"/>
              </a:rPr>
              <a:t>個教育專業課程學分。</a:t>
            </a:r>
            <a:endParaRPr lang="en-US" altLang="zh-TW" sz="1600" b="1"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endParaRPr lang="en-US" altLang="zh-TW" sz="1600" b="1"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r>
              <a:rPr lang="zh-TW" altLang="en-US" sz="1600" b="1" dirty="0">
                <a:latin typeface="微軟正黑體" panose="020B0604030504040204" pitchFamily="34" charset="-120"/>
                <a:ea typeface="微軟正黑體" panose="020B0604030504040204" pitchFamily="34" charset="-120"/>
              </a:rPr>
              <a:t>擬任教領域之「教材教法</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教材教法</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雙語教學</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教材教法</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英語及雙語教學</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」課程修畢成績及 格後，始得修習擬任教領域之「教學實習</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教學實習</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雙語教學</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教學實習</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英語及雙語教學</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 課程。 </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endParaRPr lang="en-US" altLang="zh-TW" sz="1600" b="1"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r>
              <a:rPr lang="zh-TW" altLang="en-US" sz="1600" b="1" dirty="0">
                <a:latin typeface="微軟正黑體" panose="020B0604030504040204" pitchFamily="34" charset="-120"/>
                <a:ea typeface="微軟正黑體" panose="020B0604030504040204" pitchFamily="34" charset="-120"/>
              </a:rPr>
              <a:t>「閱讀理解策略教學」修畢且成績及格後，始得修習「跨領域閱讀素養」。</a:t>
            </a:r>
            <a:endParaRPr lang="zh-TW" altLang="en-US" sz="1600" b="1" dirty="0">
              <a:solidFill>
                <a:srgbClr val="FF0000"/>
              </a:solidFill>
              <a:latin typeface="微軟正黑體" panose="020B0604030504040204" pitchFamily="34" charset="-120"/>
              <a:ea typeface="微軟正黑體" panose="020B0604030504040204" pitchFamily="34" charset="-120"/>
            </a:endParaRPr>
          </a:p>
        </p:txBody>
      </p:sp>
      <p:sp>
        <p:nvSpPr>
          <p:cNvPr id="4" name="矩形 3"/>
          <p:cNvSpPr/>
          <p:nvPr/>
        </p:nvSpPr>
        <p:spPr>
          <a:xfrm rot="1004011">
            <a:off x="6721127" y="295413"/>
            <a:ext cx="2276086" cy="646331"/>
          </a:xfrm>
          <a:prstGeom prst="rect">
            <a:avLst/>
          </a:prstGeom>
        </p:spPr>
        <p:txBody>
          <a:bodyPr wrap="square">
            <a:spAutoFit/>
          </a:bodyPr>
          <a:lstStyle/>
          <a:p>
            <a:pPr>
              <a:defRPr/>
            </a:pPr>
            <a:r>
              <a:rPr lang="zh-TW" altLang="en-US" sz="3600" b="1" dirty="0">
                <a:solidFill>
                  <a:srgbClr val="FF0000"/>
                </a:solidFill>
                <a:latin typeface="微軟正黑體" pitchFamily="34" charset="-120"/>
                <a:ea typeface="微軟正黑體" pitchFamily="34" charset="-120"/>
              </a:rPr>
              <a:t>非常重要</a:t>
            </a:r>
            <a:r>
              <a:rPr lang="en-US" altLang="zh-TW" sz="3600" b="1" dirty="0">
                <a:solidFill>
                  <a:srgbClr val="FF0000"/>
                </a:solidFill>
                <a:latin typeface="微軟正黑體" pitchFamily="34" charset="-120"/>
                <a:ea typeface="微軟正黑體" pitchFamily="34" charset="-120"/>
              </a:rPr>
              <a:t>!!</a:t>
            </a:r>
            <a:endParaRPr lang="zh-TW" altLang="en-US" sz="3600" b="1" dirty="0">
              <a:solidFill>
                <a:srgbClr val="FF0000"/>
              </a:solidFill>
              <a:latin typeface="微軟正黑體" pitchFamily="34" charset="-120"/>
              <a:ea typeface="微軟正黑體" pitchFamily="34" charset="-120"/>
            </a:endParaRPr>
          </a:p>
        </p:txBody>
      </p:sp>
      <p:sp>
        <p:nvSpPr>
          <p:cNvPr id="9" name="矩形 8"/>
          <p:cNvSpPr/>
          <p:nvPr/>
        </p:nvSpPr>
        <p:spPr>
          <a:xfrm>
            <a:off x="336446" y="5805264"/>
            <a:ext cx="8628042" cy="707886"/>
          </a:xfrm>
          <a:prstGeom prst="rect">
            <a:avLst/>
          </a:prstGeom>
          <a:noFill/>
        </p:spPr>
        <p:style>
          <a:lnRef idx="2">
            <a:schemeClr val="dk1"/>
          </a:lnRef>
          <a:fillRef idx="1">
            <a:schemeClr val="lt1"/>
          </a:fillRef>
          <a:effectRef idx="0">
            <a:schemeClr val="dk1"/>
          </a:effectRef>
          <a:fontRef idx="minor">
            <a:schemeClr val="dk1"/>
          </a:fontRef>
        </p:style>
        <p:txBody>
          <a:bodyPr wrap="square">
            <a:spAutoFit/>
          </a:bodyPr>
          <a:lstStyle/>
          <a:p>
            <a:pPr>
              <a:defRPr/>
            </a:pPr>
            <a:r>
              <a:rPr lang="zh-TW" altLang="en-US" sz="2000" b="1" dirty="0">
                <a:solidFill>
                  <a:srgbClr val="0070C0"/>
                </a:solidFill>
                <a:latin typeface="微軟正黑體" pitchFamily="34" charset="-120"/>
                <a:ea typeface="微軟正黑體" pitchFamily="34" charset="-120"/>
              </a:rPr>
              <a:t>在選課系統有設定擋修機制，若因系統有誤，導致選上課程，未來學分審查亦不會採認，請同學自行注意</a:t>
            </a:r>
            <a:r>
              <a:rPr lang="en-US" altLang="zh-TW" sz="2000" b="1" dirty="0">
                <a:solidFill>
                  <a:srgbClr val="0070C0"/>
                </a:solidFill>
                <a:latin typeface="微軟正黑體" pitchFamily="34" charset="-120"/>
                <a:ea typeface="微軟正黑體" pitchFamily="34" charset="-120"/>
              </a:rPr>
              <a:t>!!!</a:t>
            </a:r>
            <a:endParaRPr lang="zh-TW" altLang="en-US" sz="2000" b="1" dirty="0">
              <a:solidFill>
                <a:srgbClr val="0070C0"/>
              </a:solidFill>
              <a:latin typeface="微軟正黑體" pitchFamily="34" charset="-120"/>
              <a:ea typeface="微軟正黑體" pitchFamily="34" charset="-120"/>
            </a:endParaRPr>
          </a:p>
        </p:txBody>
      </p:sp>
    </p:spTree>
    <p:extLst>
      <p:ext uri="{BB962C8B-B14F-4D97-AF65-F5344CB8AC3E}">
        <p14:creationId xmlns:p14="http://schemas.microsoft.com/office/powerpoint/2010/main" val="1418388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1">
            <a:extLst>
              <a:ext uri="{FF2B5EF4-FFF2-40B4-BE49-F238E27FC236}">
                <a16:creationId xmlns:a16="http://schemas.microsoft.com/office/drawing/2014/main" id="{6581FBF4-3BF7-4A9B-8D9C-C31EE309BA67}"/>
              </a:ext>
            </a:extLst>
          </p:cNvPr>
          <p:cNvSpPr>
            <a:spLocks noGrp="1"/>
          </p:cNvSpPr>
          <p:nvPr>
            <p:ph type="title"/>
          </p:nvPr>
        </p:nvSpPr>
        <p:spPr>
          <a:xfrm>
            <a:off x="494349" y="44624"/>
            <a:ext cx="8229600" cy="1143000"/>
          </a:xfrm>
        </p:spPr>
        <p:txBody>
          <a:bodyPr>
            <a:normAutofit/>
          </a:bodyPr>
          <a:lstStyle/>
          <a:p>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中教該如何選課</a:t>
            </a:r>
            <a: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3" name="矩形 12">
            <a:extLst>
              <a:ext uri="{FF2B5EF4-FFF2-40B4-BE49-F238E27FC236}">
                <a16:creationId xmlns:a16="http://schemas.microsoft.com/office/drawing/2014/main" id="{DD3AD77A-C6AE-4E76-9C12-63B088C1D1F7}"/>
              </a:ext>
            </a:extLst>
          </p:cNvPr>
          <p:cNvSpPr/>
          <p:nvPr/>
        </p:nvSpPr>
        <p:spPr>
          <a:xfrm>
            <a:off x="695925" y="3429000"/>
            <a:ext cx="1667353" cy="1688670"/>
          </a:xfrm>
          <a:prstGeom prst="rect">
            <a:avLst/>
          </a:prstGeom>
          <a:solidFill>
            <a:srgbClr val="F9AD6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14" name="矩形 13">
            <a:extLst>
              <a:ext uri="{FF2B5EF4-FFF2-40B4-BE49-F238E27FC236}">
                <a16:creationId xmlns:a16="http://schemas.microsoft.com/office/drawing/2014/main" id="{5EB6462A-7EAA-40B5-8A67-E0298C15F416}"/>
              </a:ext>
            </a:extLst>
          </p:cNvPr>
          <p:cNvSpPr/>
          <p:nvPr/>
        </p:nvSpPr>
        <p:spPr>
          <a:xfrm>
            <a:off x="2702294" y="2780928"/>
            <a:ext cx="1667353" cy="2336742"/>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1578571C-421B-472B-8DA2-16F6F93DC80E}"/>
              </a:ext>
            </a:extLst>
          </p:cNvPr>
          <p:cNvSpPr/>
          <p:nvPr/>
        </p:nvSpPr>
        <p:spPr>
          <a:xfrm>
            <a:off x="6715032" y="1733294"/>
            <a:ext cx="1667353" cy="3384376"/>
          </a:xfrm>
          <a:prstGeom prst="rect">
            <a:avLst/>
          </a:prstGeom>
          <a:solidFill>
            <a:srgbClr val="C75F09"/>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17" name="矩形 16">
            <a:extLst>
              <a:ext uri="{FF2B5EF4-FFF2-40B4-BE49-F238E27FC236}">
                <a16:creationId xmlns:a16="http://schemas.microsoft.com/office/drawing/2014/main" id="{430F05DA-B350-4B1D-BABD-2B8923C3203D}"/>
              </a:ext>
            </a:extLst>
          </p:cNvPr>
          <p:cNvSpPr/>
          <p:nvPr/>
        </p:nvSpPr>
        <p:spPr>
          <a:xfrm>
            <a:off x="4708663" y="2204864"/>
            <a:ext cx="1667353" cy="2912806"/>
          </a:xfrm>
          <a:prstGeom prst="rect">
            <a:avLst/>
          </a:prstGeom>
          <a:solidFill>
            <a:schemeClr val="accent6">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18" name="矩形 17">
            <a:extLst>
              <a:ext uri="{FF2B5EF4-FFF2-40B4-BE49-F238E27FC236}">
                <a16:creationId xmlns:a16="http://schemas.microsoft.com/office/drawing/2014/main" id="{6751B230-0808-4E49-8AEE-BD9693AB67DD}"/>
              </a:ext>
            </a:extLst>
          </p:cNvPr>
          <p:cNvSpPr/>
          <p:nvPr/>
        </p:nvSpPr>
        <p:spPr>
          <a:xfrm>
            <a:off x="616530" y="3600279"/>
            <a:ext cx="1826141" cy="1015663"/>
          </a:xfrm>
          <a:prstGeom prst="rect">
            <a:avLst/>
          </a:prstGeom>
        </p:spPr>
        <p:txBody>
          <a:bodyPr wrap="none">
            <a:spAutoFit/>
          </a:bodyPr>
          <a:lstStyle/>
          <a:p>
            <a:pPr algn="ctr"/>
            <a:r>
              <a:rPr lang="zh-TW" altLang="en-US" sz="3200" b="1" dirty="0">
                <a:latin typeface="微軟正黑體" panose="020B0604030504040204" pitchFamily="34" charset="-120"/>
                <a:ea typeface="微軟正黑體" panose="020B0604030504040204" pitchFamily="34" charset="-120"/>
              </a:rPr>
              <a:t>教育</a:t>
            </a:r>
            <a:r>
              <a:rPr lang="zh-TW" altLang="zh-TW" sz="3200" b="1" dirty="0">
                <a:latin typeface="微軟正黑體" panose="020B0604030504040204" pitchFamily="34" charset="-120"/>
                <a:ea typeface="微軟正黑體" panose="020B0604030504040204" pitchFamily="34" charset="-120"/>
              </a:rPr>
              <a:t>基礎</a:t>
            </a:r>
            <a:endParaRPr lang="en-US" altLang="zh-TW" sz="3200" b="1" dirty="0">
              <a:latin typeface="微軟正黑體" panose="020B0604030504040204" pitchFamily="34" charset="-120"/>
              <a:ea typeface="微軟正黑體" panose="020B0604030504040204" pitchFamily="34" charset="-120"/>
            </a:endParaRPr>
          </a:p>
          <a:p>
            <a:pPr algn="ctr"/>
            <a:r>
              <a:rPr lang="zh-TW" altLang="en-US" sz="2800" b="1" dirty="0">
                <a:latin typeface="微軟正黑體" panose="020B0604030504040204" pitchFamily="34" charset="-120"/>
                <a:ea typeface="微軟正黑體" panose="020B0604030504040204" pitchFamily="34" charset="-120"/>
              </a:rPr>
              <a:t>教育方法</a:t>
            </a:r>
            <a:endParaRPr lang="en-US" altLang="zh-TW" sz="3200" b="1" dirty="0">
              <a:latin typeface="微軟正黑體" panose="020B0604030504040204" pitchFamily="34" charset="-120"/>
              <a:ea typeface="微軟正黑體" panose="020B0604030504040204" pitchFamily="34" charset="-120"/>
            </a:endParaRPr>
          </a:p>
        </p:txBody>
      </p:sp>
      <p:sp>
        <p:nvSpPr>
          <p:cNvPr id="19" name="矩形 18">
            <a:extLst>
              <a:ext uri="{FF2B5EF4-FFF2-40B4-BE49-F238E27FC236}">
                <a16:creationId xmlns:a16="http://schemas.microsoft.com/office/drawing/2014/main" id="{760EA240-91E1-425A-BCF4-3276E60B4CA7}"/>
              </a:ext>
            </a:extLst>
          </p:cNvPr>
          <p:cNvSpPr/>
          <p:nvPr/>
        </p:nvSpPr>
        <p:spPr>
          <a:xfrm>
            <a:off x="2725491" y="2928385"/>
            <a:ext cx="1620957" cy="1815882"/>
          </a:xfrm>
          <a:prstGeom prst="rect">
            <a:avLst/>
          </a:prstGeom>
        </p:spPr>
        <p:txBody>
          <a:bodyPr wrap="none">
            <a:spAutoFit/>
          </a:bodyPr>
          <a:lstStyle/>
          <a:p>
            <a:pPr algn="ctr"/>
            <a:r>
              <a:rPr lang="zh-TW" altLang="en-US" sz="2800" b="1" dirty="0">
                <a:latin typeface="微軟正黑體" panose="020B0604030504040204" pitchFamily="34" charset="-120"/>
                <a:ea typeface="微軟正黑體" panose="020B0604030504040204" pitchFamily="34" charset="-120"/>
              </a:rPr>
              <a:t>教育</a:t>
            </a:r>
            <a:r>
              <a:rPr lang="zh-TW" altLang="zh-TW" sz="2800" b="1" dirty="0">
                <a:latin typeface="微軟正黑體" panose="020B0604030504040204" pitchFamily="34" charset="-120"/>
                <a:ea typeface="微軟正黑體" panose="020B0604030504040204" pitchFamily="34" charset="-120"/>
              </a:rPr>
              <a:t>基礎</a:t>
            </a:r>
            <a:endParaRPr lang="en-US" altLang="zh-TW" sz="2800" b="1" dirty="0">
              <a:latin typeface="微軟正黑體" panose="020B0604030504040204" pitchFamily="34" charset="-120"/>
              <a:ea typeface="微軟正黑體" panose="020B0604030504040204" pitchFamily="34" charset="-120"/>
            </a:endParaRPr>
          </a:p>
          <a:p>
            <a:pPr algn="ctr"/>
            <a:r>
              <a:rPr lang="en-US" altLang="zh-TW" sz="2800" b="1" dirty="0">
                <a:latin typeface="微軟正黑體" panose="020B0604030504040204" pitchFamily="34" charset="-120"/>
                <a:ea typeface="微軟正黑體" panose="020B0604030504040204" pitchFamily="34" charset="-120"/>
              </a:rPr>
              <a:t>+</a:t>
            </a:r>
          </a:p>
          <a:p>
            <a:pPr algn="ctr"/>
            <a:r>
              <a:rPr lang="zh-TW" altLang="en-US" sz="2800" b="1" dirty="0">
                <a:latin typeface="微軟正黑體" panose="020B0604030504040204" pitchFamily="34" charset="-120"/>
                <a:ea typeface="微軟正黑體" panose="020B0604030504040204" pitchFamily="34" charset="-120"/>
              </a:rPr>
              <a:t>教育方法</a:t>
            </a:r>
            <a:endParaRPr lang="en-US" altLang="zh-TW" sz="2800" b="1" dirty="0">
              <a:latin typeface="微軟正黑體" panose="020B0604030504040204" pitchFamily="34" charset="-120"/>
              <a:ea typeface="微軟正黑體" panose="020B0604030504040204" pitchFamily="34" charset="-120"/>
            </a:endParaRPr>
          </a:p>
          <a:p>
            <a:pPr algn="ctr"/>
            <a:r>
              <a:rPr lang="zh-TW" altLang="en-US" sz="2800" b="1" dirty="0">
                <a:latin typeface="微軟正黑體" panose="020B0604030504040204" pitchFamily="34" charset="-120"/>
                <a:ea typeface="微軟正黑體" panose="020B0604030504040204" pitchFamily="34" charset="-120"/>
              </a:rPr>
              <a:t>實踐課程</a:t>
            </a:r>
            <a:endParaRPr lang="en-US" altLang="zh-TW" sz="2800" b="1" dirty="0">
              <a:latin typeface="微軟正黑體" panose="020B0604030504040204" pitchFamily="34" charset="-120"/>
              <a:ea typeface="微軟正黑體" panose="020B0604030504040204" pitchFamily="34" charset="-120"/>
            </a:endParaRPr>
          </a:p>
        </p:txBody>
      </p:sp>
      <p:sp>
        <p:nvSpPr>
          <p:cNvPr id="20" name="矩形 19">
            <a:extLst>
              <a:ext uri="{FF2B5EF4-FFF2-40B4-BE49-F238E27FC236}">
                <a16:creationId xmlns:a16="http://schemas.microsoft.com/office/drawing/2014/main" id="{0838A88A-8EA8-4EFC-B02A-462C829DA0F3}"/>
              </a:ext>
            </a:extLst>
          </p:cNvPr>
          <p:cNvSpPr/>
          <p:nvPr/>
        </p:nvSpPr>
        <p:spPr>
          <a:xfrm>
            <a:off x="4731860" y="2350529"/>
            <a:ext cx="1620957" cy="954107"/>
          </a:xfrm>
          <a:prstGeom prst="rect">
            <a:avLst/>
          </a:prstGeom>
        </p:spPr>
        <p:txBody>
          <a:bodyPr wrap="none">
            <a:spAutoFit/>
          </a:bodyPr>
          <a:lstStyle/>
          <a:p>
            <a:pPr algn="ctr"/>
            <a:r>
              <a:rPr lang="zh-TW" altLang="en-US" sz="2800" b="1" dirty="0">
                <a:latin typeface="微軟正黑體" panose="020B0604030504040204" pitchFamily="34" charset="-120"/>
                <a:ea typeface="微軟正黑體" panose="020B0604030504040204" pitchFamily="34" charset="-120"/>
              </a:rPr>
              <a:t>教材教法</a:t>
            </a:r>
            <a:endParaRPr lang="en-US" altLang="zh-TW" sz="2800" b="1" dirty="0">
              <a:latin typeface="微軟正黑體" panose="020B0604030504040204" pitchFamily="34" charset="-120"/>
              <a:ea typeface="微軟正黑體" panose="020B0604030504040204" pitchFamily="34" charset="-120"/>
            </a:endParaRPr>
          </a:p>
          <a:p>
            <a:pPr algn="ctr"/>
            <a:r>
              <a:rPr lang="zh-TW" altLang="en-US" sz="2800" b="1" dirty="0">
                <a:latin typeface="微軟正黑體" panose="020B0604030504040204" pitchFamily="34" charset="-120"/>
                <a:ea typeface="微軟正黑體" panose="020B0604030504040204" pitchFamily="34" charset="-120"/>
              </a:rPr>
              <a:t>實踐課程</a:t>
            </a:r>
            <a:endParaRPr lang="en-US" altLang="zh-TW" sz="2800" b="1" dirty="0">
              <a:latin typeface="微軟正黑體" panose="020B0604030504040204" pitchFamily="34" charset="-120"/>
              <a:ea typeface="微軟正黑體" panose="020B0604030504040204" pitchFamily="34" charset="-120"/>
            </a:endParaRPr>
          </a:p>
        </p:txBody>
      </p:sp>
      <p:sp>
        <p:nvSpPr>
          <p:cNvPr id="21" name="矩形 20">
            <a:extLst>
              <a:ext uri="{FF2B5EF4-FFF2-40B4-BE49-F238E27FC236}">
                <a16:creationId xmlns:a16="http://schemas.microsoft.com/office/drawing/2014/main" id="{811C3711-530D-43CA-9989-DA23349E2060}"/>
              </a:ext>
            </a:extLst>
          </p:cNvPr>
          <p:cNvSpPr/>
          <p:nvPr/>
        </p:nvSpPr>
        <p:spPr>
          <a:xfrm>
            <a:off x="6738229" y="1827309"/>
            <a:ext cx="1620957" cy="523220"/>
          </a:xfrm>
          <a:prstGeom prst="rect">
            <a:avLst/>
          </a:prstGeom>
        </p:spPr>
        <p:txBody>
          <a:bodyPr wrap="none">
            <a:spAutoFit/>
          </a:bodyPr>
          <a:lstStyle/>
          <a:p>
            <a:pPr algn="ctr"/>
            <a:r>
              <a:rPr lang="zh-TW" altLang="en-US" sz="2800" b="1" dirty="0">
                <a:latin typeface="微軟正黑體" panose="020B0604030504040204" pitchFamily="34" charset="-120"/>
                <a:ea typeface="微軟正黑體" panose="020B0604030504040204" pitchFamily="34" charset="-120"/>
              </a:rPr>
              <a:t>教學實習</a:t>
            </a:r>
            <a:endParaRPr lang="en-US" altLang="zh-TW" sz="28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250947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p:nvPr>
        </p:nvSpPr>
        <p:spPr>
          <a:xfrm>
            <a:off x="494349" y="44624"/>
            <a:ext cx="8229600" cy="1143000"/>
          </a:xfrm>
        </p:spPr>
        <p:txBody>
          <a:bodyPr>
            <a:normAutofit/>
          </a:bodyPr>
          <a:lstStyle/>
          <a:p>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中教該如何選課</a:t>
            </a:r>
            <a: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 name="文字方塊 3"/>
          <p:cNvSpPr txBox="1">
            <a:spLocks noChangeArrowheads="1"/>
          </p:cNvSpPr>
          <p:nvPr/>
        </p:nvSpPr>
        <p:spPr bwMode="auto">
          <a:xfrm>
            <a:off x="288669" y="1124744"/>
            <a:ext cx="8640960"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Wingdings" pitchFamily="2" charset="2"/>
              <a:buChar char="v"/>
              <a:defRPr sz="2800" b="1">
                <a:solidFill>
                  <a:schemeClr val="tx1"/>
                </a:solidFill>
                <a:latin typeface="Verdana" pitchFamily="34" charset="0"/>
              </a:defRPr>
            </a:lvl1pPr>
            <a:lvl2pPr marL="742950" indent="-285750">
              <a:spcBef>
                <a:spcPct val="20000"/>
              </a:spcBef>
              <a:buClr>
                <a:schemeClr val="tx2"/>
              </a:buClr>
              <a:buFont typeface="Wingdings" pitchFamily="2" charset="2"/>
              <a:buChar char="§"/>
              <a:defRPr sz="2800">
                <a:solidFill>
                  <a:schemeClr val="tx2"/>
                </a:solidFill>
                <a:latin typeface="Arial" charset="0"/>
              </a:defRPr>
            </a:lvl2pPr>
            <a:lvl3pPr marL="1143000" indent="-228600">
              <a:spcBef>
                <a:spcPct val="20000"/>
              </a:spcBef>
              <a:buClr>
                <a:schemeClr val="hlink"/>
              </a:buClr>
              <a:buChar char="•"/>
              <a:defRPr sz="2400">
                <a:solidFill>
                  <a:schemeClr val="tx2"/>
                </a:solidFill>
                <a:latin typeface="Arial" charset="0"/>
              </a:defRPr>
            </a:lvl3pPr>
            <a:lvl4pPr marL="1600200" indent="-228600">
              <a:spcBef>
                <a:spcPct val="20000"/>
              </a:spcBef>
              <a:buChar char="–"/>
              <a:defRPr sz="2000">
                <a:solidFill>
                  <a:schemeClr val="tx2"/>
                </a:solidFill>
                <a:latin typeface="Arial" charset="0"/>
              </a:defRPr>
            </a:lvl4pPr>
            <a:lvl5pPr marL="2057400" indent="-228600">
              <a:spcBef>
                <a:spcPct val="20000"/>
              </a:spcBef>
              <a:buChar char="»"/>
              <a:defRPr sz="2000">
                <a:solidFill>
                  <a:schemeClr val="tx2"/>
                </a:solidFill>
                <a:latin typeface="Arial" charset="0"/>
              </a:defRPr>
            </a:lvl5pPr>
            <a:lvl6pPr marL="2514600" indent="-228600" eaLnBrk="0" fontAlgn="base" hangingPunct="0">
              <a:spcBef>
                <a:spcPct val="20000"/>
              </a:spcBef>
              <a:spcAft>
                <a:spcPct val="0"/>
              </a:spcAft>
              <a:buChar char="»"/>
              <a:defRPr sz="2000">
                <a:solidFill>
                  <a:schemeClr val="tx2"/>
                </a:solidFill>
                <a:latin typeface="Arial" charset="0"/>
              </a:defRPr>
            </a:lvl6pPr>
            <a:lvl7pPr marL="2971800" indent="-228600" eaLnBrk="0" fontAlgn="base" hangingPunct="0">
              <a:spcBef>
                <a:spcPct val="20000"/>
              </a:spcBef>
              <a:spcAft>
                <a:spcPct val="0"/>
              </a:spcAft>
              <a:buChar char="»"/>
              <a:defRPr sz="2000">
                <a:solidFill>
                  <a:schemeClr val="tx2"/>
                </a:solidFill>
                <a:latin typeface="Arial" charset="0"/>
              </a:defRPr>
            </a:lvl7pPr>
            <a:lvl8pPr marL="3429000" indent="-228600" eaLnBrk="0" fontAlgn="base" hangingPunct="0">
              <a:spcBef>
                <a:spcPct val="20000"/>
              </a:spcBef>
              <a:spcAft>
                <a:spcPct val="0"/>
              </a:spcAft>
              <a:buChar char="»"/>
              <a:defRPr sz="2000">
                <a:solidFill>
                  <a:schemeClr val="tx2"/>
                </a:solidFill>
                <a:latin typeface="Arial" charset="0"/>
              </a:defRPr>
            </a:lvl8pPr>
            <a:lvl9pPr marL="3886200" indent="-228600" eaLnBrk="0" fontAlgn="base" hangingPunct="0">
              <a:spcBef>
                <a:spcPct val="20000"/>
              </a:spcBef>
              <a:spcAft>
                <a:spcPct val="0"/>
              </a:spcAft>
              <a:buChar char="»"/>
              <a:defRPr sz="2000">
                <a:solidFill>
                  <a:schemeClr val="tx2"/>
                </a:solidFill>
                <a:latin typeface="Arial" charset="0"/>
              </a:defRPr>
            </a:lvl9pPr>
          </a:lstStyle>
          <a:p>
            <a:pPr>
              <a:spcBef>
                <a:spcPct val="0"/>
              </a:spcBef>
              <a:buClrTx/>
              <a:buNone/>
            </a:pPr>
            <a:r>
              <a:rPr kumimoji="1" lang="zh-TW" altLang="en-US" sz="2400" dirty="0">
                <a:solidFill>
                  <a:srgbClr val="FF0000"/>
                </a:solidFill>
                <a:latin typeface="微軟正黑體" pitchFamily="34" charset="-120"/>
                <a:ea typeface="微軟正黑體" pitchFamily="34" charset="-120"/>
              </a:rPr>
              <a:t>務必自行詳閱</a:t>
            </a:r>
            <a:r>
              <a:rPr kumimoji="1" lang="en-US" altLang="zh-TW" sz="2400" dirty="0">
                <a:solidFill>
                  <a:srgbClr val="FF0000"/>
                </a:solidFill>
                <a:latin typeface="微軟正黑體" pitchFamily="34" charset="-120"/>
                <a:ea typeface="微軟正黑體" pitchFamily="34" charset="-120"/>
              </a:rPr>
              <a:t>【</a:t>
            </a:r>
            <a:r>
              <a:rPr kumimoji="1" lang="zh-TW" altLang="en-US" sz="2400" dirty="0">
                <a:solidFill>
                  <a:srgbClr val="FF0000"/>
                </a:solidFill>
                <a:latin typeface="微軟正黑體" pitchFamily="34" charset="-120"/>
                <a:ea typeface="微軟正黑體" pitchFamily="34" charset="-120"/>
              </a:rPr>
              <a:t>檔修規定</a:t>
            </a:r>
            <a:r>
              <a:rPr kumimoji="1" lang="en-US" altLang="zh-TW" sz="2400" dirty="0">
                <a:solidFill>
                  <a:srgbClr val="FF0000"/>
                </a:solidFill>
                <a:latin typeface="微軟正黑體" pitchFamily="34" charset="-120"/>
                <a:ea typeface="微軟正黑體" pitchFamily="34" charset="-120"/>
              </a:rPr>
              <a:t>】!!!</a:t>
            </a:r>
            <a:endParaRPr kumimoji="1" lang="en-US" altLang="zh-TW" sz="2000" dirty="0">
              <a:latin typeface="微軟正黑體" pitchFamily="34" charset="-120"/>
              <a:ea typeface="微軟正黑體" pitchFamily="34" charset="-120"/>
            </a:endParaRPr>
          </a:p>
          <a:p>
            <a:pPr marL="571500" indent="-571500">
              <a:spcBef>
                <a:spcPct val="0"/>
              </a:spcBef>
              <a:buClrTx/>
              <a:buFont typeface="Arial" panose="020B0604020202020204" pitchFamily="34" charset="0"/>
              <a:buChar char="•"/>
            </a:pPr>
            <a:r>
              <a:rPr kumimoji="1" lang="en-US" altLang="zh-TW" sz="1800" b="0" dirty="0">
                <a:latin typeface="微軟正黑體" pitchFamily="34" charset="-120"/>
                <a:ea typeface="微軟正黑體" pitchFamily="34" charset="-120"/>
              </a:rPr>
              <a:t>115-1</a:t>
            </a:r>
            <a:r>
              <a:rPr kumimoji="1" lang="zh-TW" altLang="en-US" sz="1800" b="0" dirty="0">
                <a:latin typeface="微軟正黑體" pitchFamily="34" charset="-120"/>
                <a:ea typeface="微軟正黑體" pitchFamily="34" charset="-120"/>
              </a:rPr>
              <a:t>至少修習一門</a:t>
            </a:r>
            <a:r>
              <a:rPr kumimoji="1" lang="zh-TW" altLang="en-US" sz="1800" b="0" dirty="0">
                <a:solidFill>
                  <a:srgbClr val="FF0000"/>
                </a:solidFill>
                <a:latin typeface="微軟正黑體" pitchFamily="34" charset="-120"/>
                <a:ea typeface="微軟正黑體" pitchFamily="34" charset="-120"/>
              </a:rPr>
              <a:t>教育基礎</a:t>
            </a:r>
            <a:r>
              <a:rPr kumimoji="1" lang="zh-TW" altLang="en-US" sz="1800" b="0" dirty="0">
                <a:latin typeface="微軟正黑體" pitchFamily="34" charset="-120"/>
                <a:ea typeface="微軟正黑體" pitchFamily="34" charset="-120"/>
              </a:rPr>
              <a:t>課程必修科目</a:t>
            </a:r>
            <a:r>
              <a:rPr kumimoji="1" lang="en-US" altLang="zh-TW" sz="1800" b="0" dirty="0">
                <a:latin typeface="微軟正黑體" pitchFamily="34" charset="-120"/>
                <a:ea typeface="微軟正黑體" pitchFamily="34" charset="-120"/>
              </a:rPr>
              <a:t>(</a:t>
            </a:r>
            <a:r>
              <a:rPr kumimoji="1" lang="zh-TW" altLang="en-US" sz="1800" b="0" dirty="0">
                <a:latin typeface="微軟正黑體" pitchFamily="34" charset="-120"/>
                <a:ea typeface="微軟正黑體" pitchFamily="34" charset="-120"/>
              </a:rPr>
              <a:t>已辦理教育基礎課程抵免通過者除外</a:t>
            </a:r>
            <a:r>
              <a:rPr kumimoji="1" lang="en-US" altLang="zh-TW" sz="1800" b="0" dirty="0">
                <a:latin typeface="微軟正黑體" pitchFamily="34" charset="-120"/>
                <a:ea typeface="微軟正黑體" pitchFamily="34" charset="-120"/>
              </a:rPr>
              <a:t>)</a:t>
            </a:r>
            <a:r>
              <a:rPr kumimoji="1" lang="zh-TW" altLang="en-US" sz="1800" b="0" dirty="0">
                <a:latin typeface="微軟正黑體" pitchFamily="34" charset="-120"/>
                <a:ea typeface="微軟正黑體" pitchFamily="34" charset="-120"/>
              </a:rPr>
              <a:t>，再搭配</a:t>
            </a:r>
            <a:r>
              <a:rPr kumimoji="1" lang="zh-TW" altLang="en-US" sz="1800" b="0" dirty="0">
                <a:solidFill>
                  <a:srgbClr val="FF0000"/>
                </a:solidFill>
                <a:latin typeface="微軟正黑體" pitchFamily="34" charset="-120"/>
                <a:ea typeface="微軟正黑體" pitchFamily="34" charset="-120"/>
              </a:rPr>
              <a:t>教育方法</a:t>
            </a:r>
            <a:r>
              <a:rPr kumimoji="1" lang="zh-TW" altLang="en-US" sz="1800" b="0" dirty="0">
                <a:latin typeface="微軟正黑體" pitchFamily="34" charset="-120"/>
                <a:ea typeface="微軟正黑體" pitchFamily="34" charset="-120"/>
              </a:rPr>
              <a:t>課程必修科目。</a:t>
            </a:r>
            <a:endParaRPr kumimoji="1" lang="en-US" altLang="zh-TW" sz="1800" b="0" dirty="0">
              <a:latin typeface="微軟正黑體" pitchFamily="34" charset="-120"/>
              <a:ea typeface="微軟正黑體" pitchFamily="34" charset="-120"/>
            </a:endParaRPr>
          </a:p>
          <a:p>
            <a:pPr marL="571500" indent="-571500">
              <a:spcBef>
                <a:spcPct val="0"/>
              </a:spcBef>
              <a:buClrTx/>
              <a:buFont typeface="Arial" panose="020B0604020202020204" pitchFamily="34" charset="0"/>
              <a:buChar char="•"/>
            </a:pPr>
            <a:endParaRPr kumimoji="1" lang="en-US" altLang="zh-TW" sz="1800" b="0" dirty="0">
              <a:latin typeface="微軟正黑體" pitchFamily="34" charset="-120"/>
              <a:ea typeface="微軟正黑體" pitchFamily="34" charset="-120"/>
            </a:endParaRPr>
          </a:p>
          <a:p>
            <a:pPr marL="571500" indent="-571500">
              <a:spcBef>
                <a:spcPct val="0"/>
              </a:spcBef>
              <a:buClrTx/>
              <a:buFont typeface="Arial" panose="020B0604020202020204" pitchFamily="34" charset="0"/>
              <a:buChar char="•"/>
            </a:pPr>
            <a:r>
              <a:rPr kumimoji="1" lang="en-US" altLang="zh-TW" sz="1800" b="0" dirty="0">
                <a:latin typeface="微軟正黑體" pitchFamily="34" charset="-120"/>
                <a:ea typeface="微軟正黑體" pitchFamily="34" charset="-120"/>
              </a:rPr>
              <a:t>115-1</a:t>
            </a:r>
            <a:r>
              <a:rPr kumimoji="1" lang="zh-TW" altLang="en-US" sz="1800" b="0" dirty="0">
                <a:latin typeface="微軟正黑體" pitchFamily="34" charset="-120"/>
                <a:ea typeface="微軟正黑體" pitchFamily="34" charset="-120"/>
              </a:rPr>
              <a:t> </a:t>
            </a:r>
            <a:r>
              <a:rPr kumimoji="1" lang="en-US" altLang="zh-TW" sz="1800" b="0" dirty="0">
                <a:latin typeface="微軟正黑體" pitchFamily="34" charset="-120"/>
                <a:ea typeface="微軟正黑體" pitchFamily="34" charset="-120"/>
              </a:rPr>
              <a:t>&amp;</a:t>
            </a:r>
            <a:r>
              <a:rPr kumimoji="1" lang="zh-TW" altLang="en-US" sz="1800" b="0" dirty="0">
                <a:latin typeface="微軟正黑體" pitchFamily="34" charset="-120"/>
                <a:ea typeface="微軟正黑體" pitchFamily="34" charset="-120"/>
              </a:rPr>
              <a:t> </a:t>
            </a:r>
            <a:r>
              <a:rPr kumimoji="1" lang="en-US" altLang="zh-TW" sz="1800" b="0" dirty="0">
                <a:latin typeface="微軟正黑體" pitchFamily="34" charset="-120"/>
                <a:ea typeface="微軟正黑體" pitchFamily="34" charset="-120"/>
              </a:rPr>
              <a:t>115-2</a:t>
            </a:r>
            <a:r>
              <a:rPr kumimoji="1" lang="zh-TW" altLang="en-US" sz="1800" b="0" dirty="0">
                <a:latin typeface="微軟正黑體" pitchFamily="34" charset="-120"/>
                <a:ea typeface="微軟正黑體" pitchFamily="34" charset="-120"/>
              </a:rPr>
              <a:t>務必修足</a:t>
            </a:r>
            <a:r>
              <a:rPr kumimoji="1" lang="en-US" altLang="zh-TW" sz="1800" b="0" dirty="0">
                <a:solidFill>
                  <a:srgbClr val="FF0000"/>
                </a:solidFill>
                <a:latin typeface="微軟正黑體" pitchFamily="34" charset="-120"/>
                <a:ea typeface="微軟正黑體" pitchFamily="34" charset="-120"/>
              </a:rPr>
              <a:t>12</a:t>
            </a:r>
            <a:r>
              <a:rPr kumimoji="1" lang="zh-TW" altLang="en-US" sz="1800" b="0" dirty="0">
                <a:solidFill>
                  <a:srgbClr val="FF0000"/>
                </a:solidFill>
                <a:latin typeface="微軟正黑體" pitchFamily="34" charset="-120"/>
                <a:ea typeface="微軟正黑體" pitchFamily="34" charset="-120"/>
              </a:rPr>
              <a:t>個</a:t>
            </a:r>
            <a:r>
              <a:rPr kumimoji="1" lang="zh-TW" altLang="en-US" sz="1800" b="0" dirty="0">
                <a:latin typeface="微軟正黑體" pitchFamily="34" charset="-120"/>
                <a:ea typeface="微軟正黑體" pitchFamily="34" charset="-120"/>
              </a:rPr>
              <a:t>教育專業課程學分</a:t>
            </a:r>
            <a:r>
              <a:rPr kumimoji="1" lang="en-US" altLang="zh-TW" sz="1800" b="0" dirty="0">
                <a:latin typeface="微軟正黑體" pitchFamily="34" charset="-120"/>
                <a:ea typeface="微軟正黑體" pitchFamily="34" charset="-120"/>
              </a:rPr>
              <a:t>(</a:t>
            </a:r>
            <a:r>
              <a:rPr kumimoji="1" lang="zh-TW" altLang="en-US" sz="1800" b="0" dirty="0">
                <a:latin typeface="微軟正黑體" pitchFamily="34" charset="-120"/>
                <a:ea typeface="微軟正黑體" pitchFamily="34" charset="-120"/>
              </a:rPr>
              <a:t>含教學原理</a:t>
            </a:r>
            <a:r>
              <a:rPr kumimoji="1" lang="zh-TW" altLang="en-US" sz="1800" b="0" dirty="0">
                <a:solidFill>
                  <a:srgbClr val="FF0000"/>
                </a:solidFill>
                <a:latin typeface="微軟正黑體" pitchFamily="34" charset="-120"/>
                <a:ea typeface="微軟正黑體" pitchFamily="34" charset="-120"/>
              </a:rPr>
              <a:t>或</a:t>
            </a:r>
            <a:r>
              <a:rPr kumimoji="1" lang="zh-TW" altLang="en-US" sz="1800" b="0" dirty="0">
                <a:latin typeface="微軟正黑體" pitchFamily="34" charset="-120"/>
                <a:ea typeface="微軟正黑體" pitchFamily="34" charset="-120"/>
              </a:rPr>
              <a:t>課程發展與設計</a:t>
            </a:r>
            <a:r>
              <a:rPr kumimoji="1" lang="en-US" altLang="zh-TW" sz="1800" b="0" dirty="0">
                <a:latin typeface="微軟正黑體" pitchFamily="34" charset="-120"/>
                <a:ea typeface="微軟正黑體" pitchFamily="34" charset="-120"/>
              </a:rPr>
              <a:t>)</a:t>
            </a:r>
          </a:p>
          <a:p>
            <a:pPr marL="571500" indent="-571500">
              <a:spcBef>
                <a:spcPct val="0"/>
              </a:spcBef>
              <a:buClrTx/>
              <a:buFont typeface="Arial" panose="020B0604020202020204" pitchFamily="34" charset="0"/>
              <a:buChar char="•"/>
            </a:pPr>
            <a:endParaRPr kumimoji="1" lang="en-US" altLang="zh-TW" sz="1800" b="0" dirty="0">
              <a:latin typeface="微軟正黑體" pitchFamily="34" charset="-120"/>
              <a:ea typeface="微軟正黑體" pitchFamily="34" charset="-120"/>
            </a:endParaRPr>
          </a:p>
          <a:p>
            <a:pPr marL="571500" indent="-571500">
              <a:spcBef>
                <a:spcPct val="0"/>
              </a:spcBef>
              <a:buClrTx/>
              <a:buFont typeface="Arial" panose="020B0604020202020204" pitchFamily="34" charset="0"/>
              <a:buChar char="•"/>
            </a:pPr>
            <a:r>
              <a:rPr kumimoji="1" lang="en-US" altLang="zh-TW" sz="1800" b="0" dirty="0">
                <a:latin typeface="微軟正黑體" pitchFamily="34" charset="-120"/>
                <a:ea typeface="微軟正黑體" pitchFamily="34" charset="-120"/>
              </a:rPr>
              <a:t>116-1</a:t>
            </a:r>
            <a:r>
              <a:rPr kumimoji="1" lang="zh-TW" altLang="en-US" sz="1800" b="0" dirty="0">
                <a:latin typeface="微軟正黑體" pitchFamily="34" charset="-120"/>
                <a:ea typeface="微軟正黑體" pitchFamily="34" charset="-120"/>
              </a:rPr>
              <a:t>修習教材教法</a:t>
            </a:r>
            <a:endParaRPr kumimoji="1" lang="en-US" altLang="zh-TW" sz="1800" b="0" dirty="0">
              <a:latin typeface="微軟正黑體" pitchFamily="34" charset="-120"/>
              <a:ea typeface="微軟正黑體" pitchFamily="34" charset="-120"/>
            </a:endParaRPr>
          </a:p>
          <a:p>
            <a:pPr marL="571500" indent="-571500">
              <a:spcBef>
                <a:spcPct val="0"/>
              </a:spcBef>
              <a:buClrTx/>
              <a:buFont typeface="Arial" panose="020B0604020202020204" pitchFamily="34" charset="0"/>
              <a:buChar char="•"/>
            </a:pPr>
            <a:endParaRPr kumimoji="1" lang="en-US" altLang="zh-TW" sz="1800" b="0" dirty="0">
              <a:latin typeface="微軟正黑體" pitchFamily="34" charset="-120"/>
              <a:ea typeface="微軟正黑體" pitchFamily="34" charset="-120"/>
            </a:endParaRPr>
          </a:p>
          <a:p>
            <a:pPr marL="571500" indent="-571500">
              <a:spcBef>
                <a:spcPct val="0"/>
              </a:spcBef>
              <a:buClrTx/>
              <a:buFont typeface="Arial" panose="020B0604020202020204" pitchFamily="34" charset="0"/>
              <a:buChar char="•"/>
            </a:pPr>
            <a:r>
              <a:rPr kumimoji="1" lang="en-US" altLang="zh-TW" sz="1800" b="0" dirty="0">
                <a:latin typeface="微軟正黑體" pitchFamily="34" charset="-120"/>
                <a:ea typeface="微軟正黑體" pitchFamily="34" charset="-120"/>
              </a:rPr>
              <a:t>116-2</a:t>
            </a:r>
            <a:r>
              <a:rPr kumimoji="1" lang="zh-TW" altLang="en-US" sz="1800" b="0" dirty="0">
                <a:latin typeface="微軟正黑體" pitchFamily="34" charset="-120"/>
                <a:ea typeface="微軟正黑體" pitchFamily="34" charset="-120"/>
              </a:rPr>
              <a:t>修習教學實習</a:t>
            </a:r>
            <a:endParaRPr kumimoji="1" lang="en-US" altLang="zh-TW" sz="1800" b="0" dirty="0">
              <a:latin typeface="微軟正黑體" pitchFamily="34" charset="-120"/>
              <a:ea typeface="微軟正黑體" pitchFamily="34" charset="-120"/>
            </a:endParaRPr>
          </a:p>
          <a:p>
            <a:pPr>
              <a:spcBef>
                <a:spcPct val="0"/>
              </a:spcBef>
              <a:buClrTx/>
              <a:buNone/>
            </a:pPr>
            <a:endParaRPr lang="en-US" altLang="zh-TW" sz="1800" b="0" dirty="0">
              <a:latin typeface="微軟正黑體" pitchFamily="34" charset="-120"/>
              <a:ea typeface="微軟正黑體" pitchFamily="34" charset="-120"/>
            </a:endParaRPr>
          </a:p>
          <a:p>
            <a:pPr marL="571500" indent="-571500" algn="just">
              <a:spcBef>
                <a:spcPct val="0"/>
              </a:spcBef>
              <a:buClrTx/>
              <a:buFont typeface="Arial" panose="020B0604020202020204" pitchFamily="34" charset="0"/>
              <a:buChar char="•"/>
            </a:pPr>
            <a:r>
              <a:rPr lang="zh-TW" altLang="en-US" sz="1800" b="0" u="sng" dirty="0">
                <a:solidFill>
                  <a:srgbClr val="FF0000"/>
                </a:solidFill>
                <a:latin typeface="微軟正黑體" pitchFamily="34" charset="-120"/>
                <a:ea typeface="微軟正黑體" pitchFamily="34" charset="-120"/>
              </a:rPr>
              <a:t>科目學分一覽表可至課程組網站下載，每學期留意自身修課進度，以免無法配合師培開課進度而延後畢業</a:t>
            </a:r>
            <a:r>
              <a:rPr lang="en-US" altLang="zh-TW" sz="1800" b="0" u="sng" dirty="0">
                <a:solidFill>
                  <a:srgbClr val="FF0000"/>
                </a:solidFill>
                <a:latin typeface="微軟正黑體" pitchFamily="34" charset="-120"/>
                <a:ea typeface="微軟正黑體" pitchFamily="34" charset="-120"/>
              </a:rPr>
              <a:t>!!</a:t>
            </a:r>
            <a:r>
              <a:rPr lang="zh-TW" altLang="en-US" sz="1800" b="0" u="sng" dirty="0">
                <a:solidFill>
                  <a:srgbClr val="FF0000"/>
                </a:solidFill>
                <a:latin typeface="微軟正黑體" pitchFamily="34" charset="-120"/>
                <a:ea typeface="微軟正黑體" pitchFamily="34" charset="-120"/>
              </a:rPr>
              <a:t> </a:t>
            </a:r>
            <a:endParaRPr lang="en-US" altLang="zh-TW" sz="1800" b="0" u="sng" dirty="0">
              <a:solidFill>
                <a:srgbClr val="FF0000"/>
              </a:solidFill>
              <a:latin typeface="微軟正黑體" pitchFamily="34" charset="-120"/>
              <a:ea typeface="微軟正黑體" pitchFamily="34" charset="-120"/>
            </a:endParaRPr>
          </a:p>
          <a:p>
            <a:pPr marL="571500" indent="-571500" algn="just">
              <a:spcBef>
                <a:spcPct val="0"/>
              </a:spcBef>
              <a:buClrTx/>
              <a:buFont typeface="Arial" panose="020B0604020202020204" pitchFamily="34" charset="0"/>
              <a:buChar char="•"/>
            </a:pPr>
            <a:endParaRPr lang="en-US" altLang="zh-TW" sz="1800" b="0" dirty="0">
              <a:latin typeface="微軟正黑體" pitchFamily="34" charset="-120"/>
              <a:ea typeface="微軟正黑體" pitchFamily="34" charset="-120"/>
            </a:endParaRPr>
          </a:p>
          <a:p>
            <a:pPr marL="571500" indent="-571500" algn="just">
              <a:spcBef>
                <a:spcPct val="0"/>
              </a:spcBef>
              <a:buClrTx/>
              <a:buFont typeface="Arial" panose="020B0604020202020204" pitchFamily="34" charset="0"/>
              <a:buChar char="•"/>
            </a:pPr>
            <a:r>
              <a:rPr lang="zh-TW" altLang="en-US" sz="1800" b="0" dirty="0">
                <a:latin typeface="微軟正黑體" pitchFamily="34" charset="-120"/>
                <a:ea typeface="微軟正黑體" pitchFamily="34" charset="-120"/>
              </a:rPr>
              <a:t>路徑：課程組網站 </a:t>
            </a:r>
            <a:r>
              <a:rPr lang="en-US" altLang="zh-TW" sz="1800" b="0" dirty="0">
                <a:latin typeface="微軟正黑體" pitchFamily="34" charset="-120"/>
                <a:ea typeface="微軟正黑體" pitchFamily="34" charset="-120"/>
              </a:rPr>
              <a:t>&gt; </a:t>
            </a:r>
            <a:r>
              <a:rPr lang="zh-TW" altLang="en-US" sz="1800" b="0" dirty="0">
                <a:latin typeface="微軟正黑體" pitchFamily="34" charset="-120"/>
                <a:ea typeface="微軟正黑體" pitchFamily="34" charset="-120"/>
              </a:rPr>
              <a:t>師資職前課程 </a:t>
            </a:r>
            <a:r>
              <a:rPr lang="en-US" altLang="zh-TW" sz="1800" b="0" dirty="0">
                <a:latin typeface="微軟正黑體" pitchFamily="34" charset="-120"/>
                <a:ea typeface="微軟正黑體" pitchFamily="34" charset="-120"/>
              </a:rPr>
              <a:t>&gt; </a:t>
            </a:r>
            <a:r>
              <a:rPr lang="zh-TW" altLang="en-US" sz="1800" b="0" dirty="0">
                <a:latin typeface="微軟正黑體" pitchFamily="34" charset="-120"/>
                <a:ea typeface="微軟正黑體" pitchFamily="34" charset="-120"/>
              </a:rPr>
              <a:t>教育專業課程</a:t>
            </a:r>
            <a:r>
              <a:rPr lang="en-US" altLang="zh-TW" sz="1800" b="0" dirty="0">
                <a:latin typeface="微軟正黑體" pitchFamily="34" charset="-120"/>
                <a:ea typeface="微軟正黑體" pitchFamily="34" charset="-120"/>
              </a:rPr>
              <a:t>&gt;</a:t>
            </a:r>
            <a:r>
              <a:rPr lang="zh-TW" altLang="en-US" sz="1800" b="0" dirty="0">
                <a:latin typeface="微軟正黑體" pitchFamily="34" charset="-120"/>
                <a:ea typeface="微軟正黑體" pitchFamily="34" charset="-120"/>
              </a:rPr>
              <a:t>中等學校師資類科教育專業課程科目及學分表</a:t>
            </a:r>
            <a:r>
              <a:rPr lang="en-US" altLang="zh-TW" sz="1800" b="0" dirty="0">
                <a:latin typeface="微軟正黑體" pitchFamily="34" charset="-120"/>
                <a:ea typeface="微軟正黑體" pitchFamily="34" charset="-120"/>
              </a:rPr>
              <a:t>&gt;</a:t>
            </a:r>
            <a:r>
              <a:rPr lang="zh-TW" altLang="en-US" sz="1800" dirty="0">
                <a:solidFill>
                  <a:srgbClr val="3333FF"/>
                </a:solidFill>
              </a:rPr>
              <a:t>自</a:t>
            </a:r>
            <a:r>
              <a:rPr lang="en-US" altLang="zh-TW" sz="1800" dirty="0">
                <a:solidFill>
                  <a:srgbClr val="3333FF"/>
                </a:solidFill>
              </a:rPr>
              <a:t>115</a:t>
            </a:r>
            <a:r>
              <a:rPr lang="zh-TW" altLang="en-US" sz="1800" dirty="0">
                <a:solidFill>
                  <a:srgbClr val="3333FF"/>
                </a:solidFill>
              </a:rPr>
              <a:t>學年度起修習師資職前教育課程之師資生適用，</a:t>
            </a:r>
            <a:r>
              <a:rPr lang="en-US" altLang="zh-TW" sz="1800" dirty="0">
                <a:solidFill>
                  <a:srgbClr val="3333FF"/>
                </a:solidFill>
              </a:rPr>
              <a:t>114 </a:t>
            </a:r>
            <a:r>
              <a:rPr lang="zh-TW" altLang="en-US" sz="1800" dirty="0">
                <a:solidFill>
                  <a:srgbClr val="3333FF"/>
                </a:solidFill>
              </a:rPr>
              <a:t>學年度前修習者得適用之。 </a:t>
            </a:r>
            <a:r>
              <a:rPr lang="en-US" altLang="zh-TW" sz="1800" dirty="0">
                <a:solidFill>
                  <a:srgbClr val="3333FF"/>
                </a:solidFill>
              </a:rPr>
              <a:t>https://reurl.cc/Vn0KW6</a:t>
            </a:r>
            <a:endParaRPr lang="en-US" altLang="zh-TW" sz="1800" b="0" u="sng" dirty="0">
              <a:solidFill>
                <a:srgbClr val="3333FF"/>
              </a:solidFill>
              <a:latin typeface="微軟正黑體" pitchFamily="34" charset="-120"/>
              <a:ea typeface="微軟正黑體" pitchFamily="34" charset="-120"/>
            </a:endParaRPr>
          </a:p>
        </p:txBody>
      </p:sp>
    </p:spTree>
    <p:extLst>
      <p:ext uri="{BB962C8B-B14F-4D97-AF65-F5344CB8AC3E}">
        <p14:creationId xmlns:p14="http://schemas.microsoft.com/office/powerpoint/2010/main" val="3864120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75000"/>
            <a:alpha val="40000"/>
          </a:schemeClr>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29B32DC-EB2F-40A7-9ECE-15362FB09121}"/>
              </a:ext>
            </a:extLst>
          </p:cNvPr>
          <p:cNvSpPr>
            <a:spLocks noGrp="1"/>
          </p:cNvSpPr>
          <p:nvPr>
            <p:ph type="title"/>
          </p:nvPr>
        </p:nvSpPr>
        <p:spPr>
          <a:xfrm>
            <a:off x="251520" y="2636912"/>
            <a:ext cx="8229600" cy="1143000"/>
          </a:xfrm>
        </p:spPr>
        <p:txBody>
          <a:bodyPr>
            <a:noAutofit/>
          </a:bodyPr>
          <a:lstStyle/>
          <a:p>
            <a:r>
              <a:rPr lang="zh-TW" altLang="en-US" sz="12000" dirty="0">
                <a:latin typeface="微軟正黑體" panose="020B0604030504040204" pitchFamily="34" charset="-120"/>
                <a:ea typeface="微軟正黑體" panose="020B0604030504040204" pitchFamily="34" charset="-120"/>
              </a:rPr>
              <a:t>小教</a:t>
            </a:r>
          </a:p>
        </p:txBody>
      </p:sp>
    </p:spTree>
    <p:extLst>
      <p:ext uri="{BB962C8B-B14F-4D97-AF65-F5344CB8AC3E}">
        <p14:creationId xmlns:p14="http://schemas.microsoft.com/office/powerpoint/2010/main" val="2466067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標題 1">
            <a:extLst>
              <a:ext uri="{FF2B5EF4-FFF2-40B4-BE49-F238E27FC236}">
                <a16:creationId xmlns:a16="http://schemas.microsoft.com/office/drawing/2014/main" id="{6581FBF4-3BF7-4A9B-8D9C-C31EE309BA67}"/>
              </a:ext>
            </a:extLst>
          </p:cNvPr>
          <p:cNvSpPr>
            <a:spLocks noGrp="1"/>
          </p:cNvSpPr>
          <p:nvPr>
            <p:ph type="title"/>
          </p:nvPr>
        </p:nvSpPr>
        <p:spPr>
          <a:xfrm>
            <a:off x="494349" y="44624"/>
            <a:ext cx="8229600" cy="1143000"/>
          </a:xfrm>
        </p:spPr>
        <p:txBody>
          <a:bodyPr>
            <a:normAutofit/>
          </a:bodyPr>
          <a:lstStyle/>
          <a:p>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小教該如何選課</a:t>
            </a:r>
            <a: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3" name="矩形 12">
            <a:extLst>
              <a:ext uri="{FF2B5EF4-FFF2-40B4-BE49-F238E27FC236}">
                <a16:creationId xmlns:a16="http://schemas.microsoft.com/office/drawing/2014/main" id="{DD3AD77A-C6AE-4E76-9C12-63B088C1D1F7}"/>
              </a:ext>
            </a:extLst>
          </p:cNvPr>
          <p:cNvSpPr/>
          <p:nvPr/>
        </p:nvSpPr>
        <p:spPr>
          <a:xfrm>
            <a:off x="695925" y="3429000"/>
            <a:ext cx="1667353" cy="1688670"/>
          </a:xfrm>
          <a:prstGeom prst="rect">
            <a:avLst/>
          </a:prstGeom>
          <a:solidFill>
            <a:srgbClr val="F9AD6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14" name="矩形 13">
            <a:extLst>
              <a:ext uri="{FF2B5EF4-FFF2-40B4-BE49-F238E27FC236}">
                <a16:creationId xmlns:a16="http://schemas.microsoft.com/office/drawing/2014/main" id="{5EB6462A-7EAA-40B5-8A67-E0298C15F416}"/>
              </a:ext>
            </a:extLst>
          </p:cNvPr>
          <p:cNvSpPr/>
          <p:nvPr/>
        </p:nvSpPr>
        <p:spPr>
          <a:xfrm>
            <a:off x="2702294" y="2780928"/>
            <a:ext cx="1667353" cy="2336742"/>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1578571C-421B-472B-8DA2-16F6F93DC80E}"/>
              </a:ext>
            </a:extLst>
          </p:cNvPr>
          <p:cNvSpPr/>
          <p:nvPr/>
        </p:nvSpPr>
        <p:spPr>
          <a:xfrm>
            <a:off x="6715032" y="1733294"/>
            <a:ext cx="1667353" cy="3384376"/>
          </a:xfrm>
          <a:prstGeom prst="rect">
            <a:avLst/>
          </a:prstGeom>
          <a:solidFill>
            <a:srgbClr val="C75F09"/>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17" name="矩形 16">
            <a:extLst>
              <a:ext uri="{FF2B5EF4-FFF2-40B4-BE49-F238E27FC236}">
                <a16:creationId xmlns:a16="http://schemas.microsoft.com/office/drawing/2014/main" id="{430F05DA-B350-4B1D-BABD-2B8923C3203D}"/>
              </a:ext>
            </a:extLst>
          </p:cNvPr>
          <p:cNvSpPr/>
          <p:nvPr/>
        </p:nvSpPr>
        <p:spPr>
          <a:xfrm>
            <a:off x="4708663" y="2204864"/>
            <a:ext cx="1667353" cy="2912806"/>
          </a:xfrm>
          <a:prstGeom prst="rect">
            <a:avLst/>
          </a:prstGeom>
          <a:solidFill>
            <a:schemeClr val="accent6">
              <a:lumMod val="7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18" name="矩形 17">
            <a:extLst>
              <a:ext uri="{FF2B5EF4-FFF2-40B4-BE49-F238E27FC236}">
                <a16:creationId xmlns:a16="http://schemas.microsoft.com/office/drawing/2014/main" id="{6751B230-0808-4E49-8AEE-BD9693AB67DD}"/>
              </a:ext>
            </a:extLst>
          </p:cNvPr>
          <p:cNvSpPr/>
          <p:nvPr/>
        </p:nvSpPr>
        <p:spPr>
          <a:xfrm>
            <a:off x="737351" y="3501008"/>
            <a:ext cx="1620957" cy="1323439"/>
          </a:xfrm>
          <a:prstGeom prst="rect">
            <a:avLst/>
          </a:prstGeom>
        </p:spPr>
        <p:txBody>
          <a:bodyPr wrap="none">
            <a:spAutoFit/>
          </a:bodyPr>
          <a:lstStyle/>
          <a:p>
            <a:pPr algn="ctr"/>
            <a:r>
              <a:rPr lang="zh-TW" altLang="en-US" sz="2800" b="1" dirty="0">
                <a:latin typeface="微軟正黑體" panose="020B0604030504040204" pitchFamily="34" charset="-120"/>
                <a:ea typeface="微軟正黑體" panose="020B0604030504040204" pitchFamily="34" charset="-120"/>
              </a:rPr>
              <a:t>專門科目</a:t>
            </a:r>
            <a:endParaRPr lang="en-US" altLang="zh-TW" sz="2800" b="1" dirty="0">
              <a:latin typeface="微軟正黑體" panose="020B0604030504040204" pitchFamily="34" charset="-120"/>
              <a:ea typeface="微軟正黑體" panose="020B0604030504040204" pitchFamily="34" charset="-120"/>
            </a:endParaRPr>
          </a:p>
          <a:p>
            <a:pPr algn="ctr"/>
            <a:r>
              <a:rPr lang="zh-TW" altLang="en-US" sz="2800" b="1" dirty="0">
                <a:latin typeface="微軟正黑體" panose="020B0604030504040204" pitchFamily="34" charset="-120"/>
                <a:ea typeface="微軟正黑體" panose="020B0604030504040204" pitchFamily="34" charset="-120"/>
              </a:rPr>
              <a:t>教育</a:t>
            </a:r>
            <a:r>
              <a:rPr lang="zh-TW" altLang="zh-TW" sz="2800" b="1" dirty="0">
                <a:latin typeface="微軟正黑體" panose="020B0604030504040204" pitchFamily="34" charset="-120"/>
                <a:ea typeface="微軟正黑體" panose="020B0604030504040204" pitchFamily="34" charset="-120"/>
              </a:rPr>
              <a:t>基礎</a:t>
            </a:r>
            <a:endParaRPr lang="en-US" altLang="zh-TW" sz="2800" b="1" dirty="0">
              <a:latin typeface="微軟正黑體" panose="020B0604030504040204" pitchFamily="34" charset="-120"/>
              <a:ea typeface="微軟正黑體" panose="020B0604030504040204" pitchFamily="34" charset="-120"/>
            </a:endParaRPr>
          </a:p>
          <a:p>
            <a:pPr algn="ctr"/>
            <a:r>
              <a:rPr lang="zh-TW" altLang="en-US" sz="2400" b="1" dirty="0">
                <a:latin typeface="微軟正黑體" panose="020B0604030504040204" pitchFamily="34" charset="-120"/>
                <a:ea typeface="微軟正黑體" panose="020B0604030504040204" pitchFamily="34" charset="-120"/>
              </a:rPr>
              <a:t>教育方法</a:t>
            </a:r>
            <a:endParaRPr lang="en-US" altLang="zh-TW" sz="2400" b="1" dirty="0">
              <a:latin typeface="微軟正黑體" panose="020B0604030504040204" pitchFamily="34" charset="-120"/>
              <a:ea typeface="微軟正黑體" panose="020B0604030504040204" pitchFamily="34" charset="-120"/>
            </a:endParaRPr>
          </a:p>
        </p:txBody>
      </p:sp>
      <p:sp>
        <p:nvSpPr>
          <p:cNvPr id="19" name="矩形 18">
            <a:extLst>
              <a:ext uri="{FF2B5EF4-FFF2-40B4-BE49-F238E27FC236}">
                <a16:creationId xmlns:a16="http://schemas.microsoft.com/office/drawing/2014/main" id="{760EA240-91E1-425A-BCF4-3276E60B4CA7}"/>
              </a:ext>
            </a:extLst>
          </p:cNvPr>
          <p:cNvSpPr/>
          <p:nvPr/>
        </p:nvSpPr>
        <p:spPr>
          <a:xfrm>
            <a:off x="2725491" y="2928385"/>
            <a:ext cx="1620957" cy="1815882"/>
          </a:xfrm>
          <a:prstGeom prst="rect">
            <a:avLst/>
          </a:prstGeom>
        </p:spPr>
        <p:txBody>
          <a:bodyPr wrap="none">
            <a:spAutoFit/>
          </a:bodyPr>
          <a:lstStyle/>
          <a:p>
            <a:pPr algn="ctr"/>
            <a:r>
              <a:rPr lang="zh-TW" altLang="en-US" sz="2800" b="1" dirty="0">
                <a:latin typeface="微軟正黑體" panose="020B0604030504040204" pitchFamily="34" charset="-120"/>
                <a:ea typeface="微軟正黑體" panose="020B0604030504040204" pitchFamily="34" charset="-120"/>
              </a:rPr>
              <a:t>教育</a:t>
            </a:r>
            <a:r>
              <a:rPr lang="zh-TW" altLang="zh-TW" sz="2800" b="1" dirty="0">
                <a:latin typeface="微軟正黑體" panose="020B0604030504040204" pitchFamily="34" charset="-120"/>
                <a:ea typeface="微軟正黑體" panose="020B0604030504040204" pitchFamily="34" charset="-120"/>
              </a:rPr>
              <a:t>基礎</a:t>
            </a:r>
            <a:endParaRPr lang="en-US" altLang="zh-TW" sz="2800" b="1" dirty="0">
              <a:latin typeface="微軟正黑體" panose="020B0604030504040204" pitchFamily="34" charset="-120"/>
              <a:ea typeface="微軟正黑體" panose="020B0604030504040204" pitchFamily="34" charset="-120"/>
            </a:endParaRPr>
          </a:p>
          <a:p>
            <a:pPr algn="ctr"/>
            <a:r>
              <a:rPr lang="en-US" altLang="zh-TW" sz="2800" b="1" dirty="0">
                <a:latin typeface="微軟正黑體" panose="020B0604030504040204" pitchFamily="34" charset="-120"/>
                <a:ea typeface="微軟正黑體" panose="020B0604030504040204" pitchFamily="34" charset="-120"/>
              </a:rPr>
              <a:t>+</a:t>
            </a:r>
          </a:p>
          <a:p>
            <a:pPr algn="ctr"/>
            <a:r>
              <a:rPr lang="zh-TW" altLang="en-US" sz="2800" b="1" dirty="0">
                <a:latin typeface="微軟正黑體" panose="020B0604030504040204" pitchFamily="34" charset="-120"/>
                <a:ea typeface="微軟正黑體" panose="020B0604030504040204" pitchFamily="34" charset="-120"/>
              </a:rPr>
              <a:t>教育方法</a:t>
            </a:r>
            <a:endParaRPr lang="en-US" altLang="zh-TW" sz="2800" b="1" dirty="0">
              <a:latin typeface="微軟正黑體" panose="020B0604030504040204" pitchFamily="34" charset="-120"/>
              <a:ea typeface="微軟正黑體" panose="020B0604030504040204" pitchFamily="34" charset="-120"/>
            </a:endParaRPr>
          </a:p>
          <a:p>
            <a:pPr algn="ctr"/>
            <a:r>
              <a:rPr lang="zh-TW" altLang="en-US" sz="2800" b="1" dirty="0">
                <a:latin typeface="微軟正黑體" panose="020B0604030504040204" pitchFamily="34" charset="-120"/>
                <a:ea typeface="微軟正黑體" panose="020B0604030504040204" pitchFamily="34" charset="-120"/>
              </a:rPr>
              <a:t>實踐課程</a:t>
            </a:r>
            <a:endParaRPr lang="en-US" altLang="zh-TW" sz="2800" b="1" dirty="0">
              <a:latin typeface="微軟正黑體" panose="020B0604030504040204" pitchFamily="34" charset="-120"/>
              <a:ea typeface="微軟正黑體" panose="020B0604030504040204" pitchFamily="34" charset="-120"/>
            </a:endParaRPr>
          </a:p>
        </p:txBody>
      </p:sp>
      <p:sp>
        <p:nvSpPr>
          <p:cNvPr id="20" name="矩形 19">
            <a:extLst>
              <a:ext uri="{FF2B5EF4-FFF2-40B4-BE49-F238E27FC236}">
                <a16:creationId xmlns:a16="http://schemas.microsoft.com/office/drawing/2014/main" id="{0838A88A-8EA8-4EFC-B02A-462C829DA0F3}"/>
              </a:ext>
            </a:extLst>
          </p:cNvPr>
          <p:cNvSpPr/>
          <p:nvPr/>
        </p:nvSpPr>
        <p:spPr>
          <a:xfrm>
            <a:off x="4731860" y="2350529"/>
            <a:ext cx="1620957" cy="954107"/>
          </a:xfrm>
          <a:prstGeom prst="rect">
            <a:avLst/>
          </a:prstGeom>
        </p:spPr>
        <p:txBody>
          <a:bodyPr wrap="none">
            <a:spAutoFit/>
          </a:bodyPr>
          <a:lstStyle/>
          <a:p>
            <a:pPr algn="ctr"/>
            <a:r>
              <a:rPr lang="zh-TW" altLang="en-US" sz="2800" b="1" dirty="0">
                <a:latin typeface="微軟正黑體" panose="020B0604030504040204" pitchFamily="34" charset="-120"/>
                <a:ea typeface="微軟正黑體" panose="020B0604030504040204" pitchFamily="34" charset="-120"/>
              </a:rPr>
              <a:t>教材教法</a:t>
            </a:r>
            <a:endParaRPr lang="en-US" altLang="zh-TW" sz="2800" b="1" dirty="0">
              <a:latin typeface="微軟正黑體" panose="020B0604030504040204" pitchFamily="34" charset="-120"/>
              <a:ea typeface="微軟正黑體" panose="020B0604030504040204" pitchFamily="34" charset="-120"/>
            </a:endParaRPr>
          </a:p>
          <a:p>
            <a:pPr algn="ctr"/>
            <a:r>
              <a:rPr lang="zh-TW" altLang="en-US" sz="2800" b="1" dirty="0">
                <a:latin typeface="微軟正黑體" panose="020B0604030504040204" pitchFamily="34" charset="-120"/>
                <a:ea typeface="微軟正黑體" panose="020B0604030504040204" pitchFamily="34" charset="-120"/>
              </a:rPr>
              <a:t>實踐課程</a:t>
            </a:r>
            <a:endParaRPr lang="en-US" altLang="zh-TW" sz="2800" b="1" dirty="0">
              <a:latin typeface="微軟正黑體" panose="020B0604030504040204" pitchFamily="34" charset="-120"/>
              <a:ea typeface="微軟正黑體" panose="020B0604030504040204" pitchFamily="34" charset="-120"/>
            </a:endParaRPr>
          </a:p>
        </p:txBody>
      </p:sp>
      <p:sp>
        <p:nvSpPr>
          <p:cNvPr id="21" name="矩形 20">
            <a:extLst>
              <a:ext uri="{FF2B5EF4-FFF2-40B4-BE49-F238E27FC236}">
                <a16:creationId xmlns:a16="http://schemas.microsoft.com/office/drawing/2014/main" id="{811C3711-530D-43CA-9989-DA23349E2060}"/>
              </a:ext>
            </a:extLst>
          </p:cNvPr>
          <p:cNvSpPr/>
          <p:nvPr/>
        </p:nvSpPr>
        <p:spPr>
          <a:xfrm>
            <a:off x="6738229" y="1827309"/>
            <a:ext cx="1620957" cy="523220"/>
          </a:xfrm>
          <a:prstGeom prst="rect">
            <a:avLst/>
          </a:prstGeom>
        </p:spPr>
        <p:txBody>
          <a:bodyPr wrap="none">
            <a:spAutoFit/>
          </a:bodyPr>
          <a:lstStyle/>
          <a:p>
            <a:pPr algn="ctr"/>
            <a:r>
              <a:rPr lang="zh-TW" altLang="en-US" sz="2800" b="1" dirty="0">
                <a:latin typeface="微軟正黑體" panose="020B0604030504040204" pitchFamily="34" charset="-120"/>
                <a:ea typeface="微軟正黑體" panose="020B0604030504040204" pitchFamily="34" charset="-120"/>
              </a:rPr>
              <a:t>教學實習</a:t>
            </a:r>
            <a:endParaRPr lang="en-US" altLang="zh-TW" sz="28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613341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1895" y="421141"/>
            <a:ext cx="8976039" cy="666750"/>
          </a:xfrm>
        </p:spPr>
        <p:txBody>
          <a:bodyPr rtlCol="0">
            <a:normAutofit fontScale="90000"/>
          </a:bodyPr>
          <a:lstStyle/>
          <a:p>
            <a:pPr algn="l">
              <a:defRPr/>
            </a:pPr>
            <a:r>
              <a:rPr lang="zh-TW" altLang="en-US" b="1" dirty="0">
                <a:effectLst>
                  <a:outerShdw blurRad="38100" dist="38100" dir="2700000" algn="tl">
                    <a:srgbClr val="000000">
                      <a:alpha val="43137"/>
                    </a:srgbClr>
                  </a:outerShdw>
                </a:effectLst>
                <a:latin typeface="微軟正黑體" panose="020B0604030504040204" pitchFamily="34" charset="-120"/>
              </a:rPr>
              <a:t>   </a:t>
            </a: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itchFamily="34" charset="-120"/>
              </a:rPr>
              <a:t>小學教育學程</a:t>
            </a:r>
            <a:r>
              <a:rPr lang="en-US" altLang="zh-TW" b="1" dirty="0">
                <a:effectLst>
                  <a:outerShdw blurRad="38100" dist="38100" dir="2700000" algn="tl">
                    <a:srgbClr val="000000">
                      <a:alpha val="43137"/>
                    </a:srgbClr>
                  </a:outerShdw>
                </a:effectLst>
                <a:latin typeface="微軟正黑體" panose="020B0604030504040204" pitchFamily="34" charset="-120"/>
                <a:ea typeface="微軟正黑體" pitchFamily="34" charset="-120"/>
              </a:rPr>
              <a:t>-</a:t>
            </a: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itchFamily="34" charset="-120"/>
              </a:rPr>
              <a:t>修課</a:t>
            </a:r>
            <a:br>
              <a:rPr lang="en-US" altLang="zh-TW" b="1" dirty="0">
                <a:effectLst>
                  <a:outerShdw blurRad="38100" dist="38100" dir="2700000" algn="tl">
                    <a:srgbClr val="000000">
                      <a:alpha val="43137"/>
                    </a:srgbClr>
                  </a:outerShdw>
                </a:effectLst>
                <a:latin typeface="微軟正黑體" panose="020B0604030504040204" pitchFamily="34" charset="-120"/>
                <a:ea typeface="微軟正黑體" pitchFamily="34" charset="-120"/>
              </a:rPr>
            </a:br>
            <a:r>
              <a:rPr lang="zh-TW" altLang="en-US" sz="1800" b="1" dirty="0">
                <a:solidFill>
                  <a:schemeClr val="accent2"/>
                </a:solidFill>
                <a:latin typeface="微軟正黑體" panose="020B0604030504040204" pitchFamily="34" charset="-120"/>
                <a:ea typeface="微軟正黑體" panose="020B0604030504040204" pitchFamily="34" charset="-120"/>
              </a:rPr>
              <a:t>請參閱課程組網站</a:t>
            </a:r>
            <a:r>
              <a:rPr lang="en-US" altLang="zh-TW" sz="1800" b="1" dirty="0">
                <a:solidFill>
                  <a:schemeClr val="accent2"/>
                </a:solidFill>
                <a:latin typeface="微軟正黑體" panose="020B0604030504040204" pitchFamily="34" charset="-120"/>
                <a:ea typeface="微軟正黑體" panose="020B0604030504040204" pitchFamily="34" charset="-120"/>
              </a:rPr>
              <a:t>&gt;</a:t>
            </a:r>
            <a:r>
              <a:rPr lang="zh-TW" altLang="en-US" sz="1800" b="1" dirty="0">
                <a:solidFill>
                  <a:schemeClr val="accent2"/>
                </a:solidFill>
                <a:latin typeface="微軟正黑體" panose="020B0604030504040204" pitchFamily="34" charset="-120"/>
                <a:ea typeface="微軟正黑體" panose="020B0604030504040204" pitchFamily="34" charset="-120"/>
              </a:rPr>
              <a:t>師資職前課程</a:t>
            </a:r>
            <a:r>
              <a:rPr lang="en-US" altLang="zh-TW" sz="1800" b="1" dirty="0">
                <a:solidFill>
                  <a:schemeClr val="accent2"/>
                </a:solidFill>
                <a:latin typeface="微軟正黑體" panose="020B0604030504040204" pitchFamily="34" charset="-120"/>
                <a:ea typeface="微軟正黑體" panose="020B0604030504040204" pitchFamily="34" charset="-120"/>
              </a:rPr>
              <a:t>&gt;</a:t>
            </a:r>
            <a:r>
              <a:rPr lang="zh-TW" altLang="en-US" sz="1800" b="1" dirty="0">
                <a:solidFill>
                  <a:schemeClr val="accent2"/>
                </a:solidFill>
                <a:latin typeface="微軟正黑體" panose="020B0604030504040204" pitchFamily="34" charset="-120"/>
                <a:ea typeface="微軟正黑體" panose="020B0604030504040204" pitchFamily="34" charset="-120"/>
              </a:rPr>
              <a:t>教育專業課程</a:t>
            </a:r>
            <a:r>
              <a:rPr lang="en-US" altLang="zh-TW" sz="1800" b="1" dirty="0">
                <a:solidFill>
                  <a:schemeClr val="accent2"/>
                </a:solidFill>
                <a:latin typeface="微軟正黑體" panose="020B0604030504040204" pitchFamily="34" charset="-120"/>
                <a:ea typeface="微軟正黑體" panose="020B0604030504040204" pitchFamily="34" charset="-120"/>
              </a:rPr>
              <a:t>&gt;</a:t>
            </a:r>
            <a:r>
              <a:rPr lang="zh-TW" altLang="en-US" sz="1800" b="1" dirty="0">
                <a:solidFill>
                  <a:schemeClr val="accent2"/>
                </a:solidFill>
                <a:latin typeface="微軟正黑體" panose="020B0604030504040204" pitchFamily="34" charset="-120"/>
                <a:ea typeface="微軟正黑體" panose="020B0604030504040204" pitchFamily="34" charset="-120"/>
              </a:rPr>
              <a:t>小教科目學分表 </a:t>
            </a:r>
            <a:r>
              <a:rPr lang="en-US" altLang="zh-TW" sz="1800" b="1" dirty="0">
                <a:solidFill>
                  <a:srgbClr val="3333FF"/>
                </a:solidFill>
                <a:latin typeface="微軟正黑體" panose="020B0604030504040204" pitchFamily="34" charset="-120"/>
                <a:ea typeface="微軟正黑體" panose="020B0604030504040204" pitchFamily="34" charset="-120"/>
                <a:hlinkClick r:id="rId2"/>
              </a:rPr>
              <a:t>https://tecs.nknu.edu.tw/Page.aspx?PN=134&amp;SN=124&amp;Kind=s1</a:t>
            </a:r>
            <a:endParaRPr lang="zh-TW" altLang="en-US" sz="1800" dirty="0">
              <a:latin typeface="微軟正黑體" pitchFamily="34" charset="-120"/>
              <a:ea typeface="微軟正黑體" pitchFamily="34" charset="-120"/>
            </a:endParaRPr>
          </a:p>
        </p:txBody>
      </p:sp>
      <p:sp>
        <p:nvSpPr>
          <p:cNvPr id="4" name="矩形 3"/>
          <p:cNvSpPr/>
          <p:nvPr/>
        </p:nvSpPr>
        <p:spPr>
          <a:xfrm>
            <a:off x="611188" y="1028700"/>
            <a:ext cx="7561262" cy="646113"/>
          </a:xfrm>
          <a:prstGeom prst="rect">
            <a:avLst/>
          </a:prstGeom>
        </p:spPr>
        <p:txBody>
          <a:bodyPr>
            <a:spAutoFit/>
          </a:bodyPr>
          <a:lstStyle/>
          <a:p>
            <a:pPr eaLnBrk="1" hangingPunct="1">
              <a:defRPr/>
            </a:pPr>
            <a:endParaRPr lang="en-US" altLang="zh-TW" dirty="0"/>
          </a:p>
          <a:p>
            <a:pPr marL="342900" indent="-342900" eaLnBrk="1" hangingPunct="1">
              <a:buFontTx/>
              <a:buAutoNum type="arabicPeriod" startAt="3"/>
              <a:defRPr/>
            </a:pPr>
            <a:endParaRPr lang="zh-TW" altLang="en-US" dirty="0"/>
          </a:p>
        </p:txBody>
      </p:sp>
      <p:sp>
        <p:nvSpPr>
          <p:cNvPr id="16388" name="文字方塊 4"/>
          <p:cNvSpPr txBox="1">
            <a:spLocks noChangeArrowheads="1"/>
          </p:cNvSpPr>
          <p:nvPr/>
        </p:nvSpPr>
        <p:spPr bwMode="auto">
          <a:xfrm>
            <a:off x="237331" y="1367615"/>
            <a:ext cx="8739187" cy="3877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ea typeface="微軟正黑體" panose="020B0604030504040204" pitchFamily="34" charset="-12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ea typeface="微軟正黑體" panose="020B0604030504040204" pitchFamily="34" charset="-12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ea typeface="微軟正黑體" panose="020B0604030504040204" pitchFamily="34" charset="-12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9pPr>
          </a:lstStyle>
          <a:p>
            <a:pPr algn="just">
              <a:buFont typeface="Wingdings 3" panose="05040102010807070707" pitchFamily="18" charset="2"/>
              <a:buNone/>
              <a:defRPr/>
            </a:pPr>
            <a:r>
              <a:rPr lang="zh-TW" altLang="zh-TW" sz="1400" b="1" dirty="0">
                <a:solidFill>
                  <a:srgbClr val="FF0000"/>
                </a:solidFill>
                <a:latin typeface="微軟正黑體" pitchFamily="34" charset="-120"/>
              </a:rPr>
              <a:t>國民小學教師師資職前教育課程教育專業課程科目，總學分數應至少修畢</a:t>
            </a:r>
            <a:r>
              <a:rPr lang="en-US" altLang="zh-TW" sz="1400" b="1" dirty="0">
                <a:solidFill>
                  <a:srgbClr val="FF0000"/>
                </a:solidFill>
                <a:latin typeface="微軟正黑體" pitchFamily="34" charset="-120"/>
              </a:rPr>
              <a:t>46</a:t>
            </a:r>
            <a:r>
              <a:rPr lang="zh-TW" altLang="zh-TW" sz="1400" b="1" dirty="0">
                <a:solidFill>
                  <a:srgbClr val="FF0000"/>
                </a:solidFill>
                <a:latin typeface="微軟正黑體" pitchFamily="34" charset="-120"/>
              </a:rPr>
              <a:t>學分。</a:t>
            </a:r>
            <a:r>
              <a:rPr lang="en-US" altLang="zh-TW" sz="1400" b="1" dirty="0">
                <a:solidFill>
                  <a:srgbClr val="FF0000"/>
                </a:solidFill>
                <a:latin typeface="微軟正黑體" pitchFamily="34" charset="-120"/>
              </a:rPr>
              <a:t>   </a:t>
            </a:r>
            <a:endParaRPr lang="zh-TW" altLang="zh-TW" sz="1400" b="1" dirty="0">
              <a:solidFill>
                <a:srgbClr val="FF0000"/>
              </a:solidFill>
              <a:latin typeface="微軟正黑體" pitchFamily="34" charset="-120"/>
            </a:endParaRPr>
          </a:p>
          <a:p>
            <a:pPr marL="285750" indent="-285750" algn="just">
              <a:spcBef>
                <a:spcPts val="0"/>
              </a:spcBef>
              <a:buClrTx/>
              <a:buFont typeface="Wingdings" panose="05000000000000000000" pitchFamily="2" charset="2"/>
              <a:buChar char="u"/>
              <a:defRPr/>
            </a:pPr>
            <a:r>
              <a:rPr lang="zh-TW" altLang="zh-TW" sz="1400" b="1" dirty="0">
                <a:solidFill>
                  <a:schemeClr val="tx1"/>
                </a:solidFill>
                <a:latin typeface="微軟正黑體" pitchFamily="34" charset="-120"/>
              </a:rPr>
              <a:t>專門課程</a:t>
            </a:r>
            <a:r>
              <a:rPr lang="en-US" altLang="zh-TW" sz="1400" b="1" dirty="0">
                <a:solidFill>
                  <a:schemeClr val="tx1"/>
                </a:solidFill>
                <a:latin typeface="微軟正黑體" pitchFamily="34" charset="-120"/>
              </a:rPr>
              <a:t>(</a:t>
            </a:r>
            <a:r>
              <a:rPr lang="zh-TW" altLang="zh-TW" sz="1400" b="1" dirty="0">
                <a:solidFill>
                  <a:schemeClr val="tx1"/>
                </a:solidFill>
                <a:latin typeface="微軟正黑體" pitchFamily="34" charset="-120"/>
              </a:rPr>
              <a:t>教學基本學科</a:t>
            </a:r>
            <a:r>
              <a:rPr lang="en-US" altLang="zh-TW" sz="1400" b="1" dirty="0">
                <a:solidFill>
                  <a:schemeClr val="tx1"/>
                </a:solidFill>
                <a:latin typeface="微軟正黑體" pitchFamily="34" charset="-120"/>
              </a:rPr>
              <a:t>)</a:t>
            </a:r>
            <a:r>
              <a:rPr lang="zh-TW" altLang="zh-TW" sz="1400" b="1" dirty="0">
                <a:solidFill>
                  <a:schemeClr val="tx1"/>
                </a:solidFill>
                <a:latin typeface="微軟正黑體" pitchFamily="34" charset="-120"/>
              </a:rPr>
              <a:t>：</a:t>
            </a:r>
            <a:endParaRPr lang="en-US" altLang="zh-TW" sz="1400" b="1" dirty="0">
              <a:solidFill>
                <a:schemeClr val="tx1"/>
              </a:solidFill>
              <a:latin typeface="微軟正黑體" pitchFamily="34" charset="-120"/>
            </a:endParaRPr>
          </a:p>
          <a:p>
            <a:pPr marL="1028700" lvl="1" algn="just">
              <a:spcBef>
                <a:spcPts val="0"/>
              </a:spcBef>
              <a:buClrTx/>
              <a:buFont typeface="Arial" panose="020B0604020202020204" pitchFamily="34" charset="0"/>
              <a:buChar char="•"/>
              <a:defRPr/>
            </a:pPr>
            <a:r>
              <a:rPr lang="zh-TW" altLang="zh-TW" sz="1400" dirty="0">
                <a:solidFill>
                  <a:schemeClr val="tx1"/>
                </a:solidFill>
                <a:latin typeface="微軟正黑體" pitchFamily="34" charset="-120"/>
              </a:rPr>
              <a:t>應修至少</a:t>
            </a:r>
            <a:r>
              <a:rPr lang="en-US" altLang="zh-TW" sz="1400" dirty="0">
                <a:solidFill>
                  <a:schemeClr val="tx1"/>
                </a:solidFill>
                <a:latin typeface="微軟正黑體" pitchFamily="34" charset="-120"/>
              </a:rPr>
              <a:t>4</a:t>
            </a:r>
            <a:r>
              <a:rPr lang="zh-TW" altLang="zh-TW" sz="1400" dirty="0">
                <a:solidFill>
                  <a:schemeClr val="tx1"/>
                </a:solidFill>
                <a:latin typeface="微軟正黑體" pitchFamily="34" charset="-120"/>
              </a:rPr>
              <a:t>個領域</a:t>
            </a:r>
            <a:r>
              <a:rPr lang="en-US" altLang="zh-TW" sz="1400" dirty="0">
                <a:solidFill>
                  <a:schemeClr val="tx1"/>
                </a:solidFill>
                <a:latin typeface="微軟正黑體" pitchFamily="34" charset="-120"/>
              </a:rPr>
              <a:t>10</a:t>
            </a:r>
            <a:r>
              <a:rPr lang="zh-TW" altLang="zh-TW" sz="1400" dirty="0">
                <a:solidFill>
                  <a:schemeClr val="tx1"/>
                </a:solidFill>
                <a:latin typeface="微軟正黑體" pitchFamily="34" charset="-120"/>
              </a:rPr>
              <a:t>學分。</a:t>
            </a:r>
            <a:endParaRPr lang="en-US" altLang="zh-TW" sz="1400" dirty="0">
              <a:solidFill>
                <a:schemeClr val="tx1"/>
              </a:solidFill>
              <a:latin typeface="微軟正黑體" pitchFamily="34" charset="-120"/>
            </a:endParaRPr>
          </a:p>
          <a:p>
            <a:pPr marL="1028700" lvl="1" algn="just">
              <a:spcBef>
                <a:spcPts val="0"/>
              </a:spcBef>
              <a:buClrTx/>
              <a:buFont typeface="Arial" panose="020B0604020202020204" pitchFamily="34" charset="0"/>
              <a:buChar char="•"/>
              <a:defRPr/>
            </a:pPr>
            <a:r>
              <a:rPr lang="zh-TW" altLang="zh-TW" sz="1400" dirty="0">
                <a:solidFill>
                  <a:schemeClr val="tx1"/>
                </a:solidFill>
                <a:latin typeface="微軟正黑體" pitchFamily="34" charset="-120"/>
              </a:rPr>
              <a:t>語文領域概論</a:t>
            </a:r>
            <a:r>
              <a:rPr lang="en-US" altLang="zh-TW" sz="1400" dirty="0">
                <a:solidFill>
                  <a:schemeClr val="tx1"/>
                </a:solidFill>
                <a:latin typeface="微軟正黑體" pitchFamily="34" charset="-120"/>
              </a:rPr>
              <a:t>(</a:t>
            </a:r>
            <a:r>
              <a:rPr lang="zh-TW" altLang="zh-TW" sz="1400" dirty="0">
                <a:solidFill>
                  <a:schemeClr val="tx1"/>
                </a:solidFill>
                <a:latin typeface="微軟正黑體" pitchFamily="34" charset="-120"/>
              </a:rPr>
              <a:t>國語文</a:t>
            </a:r>
            <a:r>
              <a:rPr lang="en-US" altLang="zh-TW" sz="1400" dirty="0">
                <a:solidFill>
                  <a:schemeClr val="tx1"/>
                </a:solidFill>
                <a:latin typeface="微軟正黑體" pitchFamily="34" charset="-120"/>
              </a:rPr>
              <a:t>)</a:t>
            </a:r>
            <a:r>
              <a:rPr lang="zh-TW" altLang="zh-TW" sz="1400" dirty="0">
                <a:solidFill>
                  <a:schemeClr val="tx1"/>
                </a:solidFill>
                <a:latin typeface="微軟正黑體" pitchFamily="34" charset="-120"/>
              </a:rPr>
              <a:t>、數學領域概論為必選科目。</a:t>
            </a:r>
          </a:p>
          <a:p>
            <a:pPr marL="285750" indent="-285750" algn="just">
              <a:spcBef>
                <a:spcPts val="0"/>
              </a:spcBef>
              <a:buClrTx/>
              <a:buFont typeface="Wingdings" panose="05000000000000000000" pitchFamily="2" charset="2"/>
              <a:buChar char="u"/>
              <a:defRPr/>
            </a:pPr>
            <a:r>
              <a:rPr lang="zh-TW" altLang="zh-TW" sz="1400" b="1" dirty="0">
                <a:latin typeface="微軟正黑體" pitchFamily="34" charset="-120"/>
              </a:rPr>
              <a:t>教育基礎課程：</a:t>
            </a:r>
            <a:endParaRPr lang="en-US" altLang="zh-TW" sz="1400" b="1" dirty="0">
              <a:latin typeface="微軟正黑體" pitchFamily="34" charset="-120"/>
            </a:endParaRPr>
          </a:p>
          <a:p>
            <a:pPr marL="1028700" lvl="1" algn="just">
              <a:spcBef>
                <a:spcPts val="0"/>
              </a:spcBef>
              <a:buClrTx/>
              <a:buFont typeface="Arial" panose="020B0604020202020204" pitchFamily="34" charset="0"/>
              <a:buChar char="•"/>
              <a:defRPr/>
            </a:pPr>
            <a:r>
              <a:rPr lang="zh-TW" altLang="zh-TW" sz="1400" dirty="0">
                <a:latin typeface="微軟正黑體" pitchFamily="34" charset="-120"/>
              </a:rPr>
              <a:t>應修至少</a:t>
            </a:r>
            <a:r>
              <a:rPr lang="en-US" altLang="zh-TW" sz="1400" dirty="0">
                <a:latin typeface="微軟正黑體" pitchFamily="34" charset="-120"/>
              </a:rPr>
              <a:t>6</a:t>
            </a:r>
            <a:r>
              <a:rPr lang="zh-TW" altLang="zh-TW" sz="1400" dirty="0">
                <a:latin typeface="微軟正黑體" pitchFamily="34" charset="-120"/>
              </a:rPr>
              <a:t>學分。</a:t>
            </a:r>
            <a:endParaRPr lang="en-US" altLang="zh-TW" sz="1400" dirty="0">
              <a:latin typeface="微軟正黑體" pitchFamily="34" charset="-120"/>
            </a:endParaRPr>
          </a:p>
          <a:p>
            <a:pPr marL="1028700" lvl="1" algn="just">
              <a:spcBef>
                <a:spcPts val="0"/>
              </a:spcBef>
              <a:buClrTx/>
              <a:buFont typeface="Arial" panose="020B0604020202020204" pitchFamily="34" charset="0"/>
              <a:buChar char="•"/>
              <a:defRPr/>
            </a:pPr>
            <a:r>
              <a:rPr lang="zh-TW" altLang="zh-TW" sz="1400" dirty="0">
                <a:latin typeface="微軟正黑體" pitchFamily="34" charset="-120"/>
              </a:rPr>
              <a:t>教育概論、教育哲學、教育心理學、教育社會學、特殊教育導論等</a:t>
            </a:r>
            <a:r>
              <a:rPr lang="en-US" altLang="zh-TW" sz="1400" dirty="0">
                <a:latin typeface="微軟正黑體" pitchFamily="34" charset="-120"/>
              </a:rPr>
              <a:t>5</a:t>
            </a:r>
            <a:r>
              <a:rPr lang="zh-TW" altLang="zh-TW" sz="1400" dirty="0">
                <a:latin typeface="微軟正黑體" pitchFamily="34" charset="-120"/>
              </a:rPr>
              <a:t>科，應至少選修</a:t>
            </a:r>
            <a:r>
              <a:rPr lang="en-US" altLang="zh-TW" sz="1400" dirty="0">
                <a:latin typeface="微軟正黑體" pitchFamily="34" charset="-120"/>
              </a:rPr>
              <a:t>6</a:t>
            </a:r>
            <a:r>
              <a:rPr lang="zh-TW" altLang="zh-TW" sz="1400" dirty="0">
                <a:latin typeface="微軟正黑體" pitchFamily="34" charset="-120"/>
              </a:rPr>
              <a:t>學分。</a:t>
            </a:r>
          </a:p>
          <a:p>
            <a:pPr marL="285750" indent="-285750" algn="just">
              <a:spcBef>
                <a:spcPts val="0"/>
              </a:spcBef>
              <a:buClrTx/>
              <a:buFont typeface="Wingdings" panose="05000000000000000000" pitchFamily="2" charset="2"/>
              <a:buChar char="u"/>
              <a:defRPr/>
            </a:pPr>
            <a:r>
              <a:rPr lang="zh-TW" altLang="zh-TW" sz="1400" b="1" dirty="0">
                <a:latin typeface="微軟正黑體" pitchFamily="34" charset="-120"/>
              </a:rPr>
              <a:t>教育方法課程：</a:t>
            </a:r>
            <a:endParaRPr lang="en-US" altLang="zh-TW" sz="1400" b="1" dirty="0">
              <a:latin typeface="微軟正黑體" pitchFamily="34" charset="-120"/>
            </a:endParaRPr>
          </a:p>
          <a:p>
            <a:pPr marL="1028700" lvl="1" algn="just">
              <a:spcBef>
                <a:spcPts val="0"/>
              </a:spcBef>
              <a:buClrTx/>
              <a:buFont typeface="Arial" panose="020B0604020202020204" pitchFamily="34" charset="0"/>
              <a:buChar char="•"/>
              <a:defRPr/>
            </a:pPr>
            <a:r>
              <a:rPr lang="zh-TW" altLang="zh-TW" sz="1400" dirty="0">
                <a:latin typeface="微軟正黑體" pitchFamily="34" charset="-120"/>
              </a:rPr>
              <a:t>應修至少</a:t>
            </a:r>
            <a:r>
              <a:rPr lang="en-US" altLang="zh-TW" sz="1400" dirty="0">
                <a:latin typeface="微軟正黑體" pitchFamily="34" charset="-120"/>
              </a:rPr>
              <a:t>8</a:t>
            </a:r>
            <a:r>
              <a:rPr lang="zh-TW" altLang="zh-TW" sz="1400" dirty="0">
                <a:latin typeface="微軟正黑體" pitchFamily="34" charset="-120"/>
              </a:rPr>
              <a:t>學分。</a:t>
            </a:r>
            <a:endParaRPr lang="en-US" altLang="zh-TW" sz="1400" dirty="0">
              <a:latin typeface="微軟正黑體" pitchFamily="34" charset="-120"/>
            </a:endParaRPr>
          </a:p>
          <a:p>
            <a:pPr marL="1028700" lvl="1" algn="just">
              <a:spcBef>
                <a:spcPts val="0"/>
              </a:spcBef>
              <a:buClrTx/>
              <a:buFont typeface="Arial" panose="020B0604020202020204" pitchFamily="34" charset="0"/>
              <a:buChar char="•"/>
              <a:defRPr/>
            </a:pPr>
            <a:r>
              <a:rPr lang="zh-TW" altLang="zh-TW" sz="1400" dirty="0">
                <a:latin typeface="微軟正黑體" pitchFamily="34" charset="-120"/>
              </a:rPr>
              <a:t>課程發展與設計、教學原理、學習評量、班級經營、輔導原理與實務、教育議題專題等</a:t>
            </a:r>
            <a:r>
              <a:rPr lang="en-US" altLang="zh-TW" sz="1400" dirty="0">
                <a:latin typeface="微軟正黑體" pitchFamily="34" charset="-120"/>
              </a:rPr>
              <a:t>6</a:t>
            </a:r>
            <a:r>
              <a:rPr lang="zh-TW" altLang="zh-TW" sz="1400" dirty="0">
                <a:latin typeface="微軟正黑體" pitchFamily="34" charset="-120"/>
              </a:rPr>
              <a:t>科，應至少選修</a:t>
            </a:r>
            <a:r>
              <a:rPr lang="en-US" altLang="zh-TW" sz="1400" dirty="0">
                <a:latin typeface="微軟正黑體" pitchFamily="34" charset="-120"/>
              </a:rPr>
              <a:t>8</a:t>
            </a:r>
            <a:r>
              <a:rPr lang="zh-TW" altLang="zh-TW" sz="1400" dirty="0">
                <a:latin typeface="微軟正黑體" pitchFamily="34" charset="-120"/>
              </a:rPr>
              <a:t>學分。</a:t>
            </a:r>
            <a:endParaRPr lang="en-US" altLang="zh-TW" sz="1400" dirty="0">
              <a:latin typeface="微軟正黑體" pitchFamily="34" charset="-120"/>
            </a:endParaRPr>
          </a:p>
          <a:p>
            <a:pPr marL="1028700" lvl="1" algn="just">
              <a:spcBef>
                <a:spcPts val="0"/>
              </a:spcBef>
              <a:buClrTx/>
              <a:buFont typeface="Arial" panose="020B0604020202020204" pitchFamily="34" charset="0"/>
              <a:buChar char="•"/>
              <a:defRPr/>
            </a:pPr>
            <a:r>
              <a:rPr lang="zh-TW" altLang="zh-TW" sz="1400" dirty="0">
                <a:latin typeface="微軟正黑體" pitchFamily="34" charset="-120"/>
              </a:rPr>
              <a:t>教育議題專題為必選科目。</a:t>
            </a:r>
          </a:p>
          <a:p>
            <a:pPr marL="285750" indent="-285750" algn="just">
              <a:spcBef>
                <a:spcPts val="0"/>
              </a:spcBef>
              <a:buClrTx/>
              <a:buFont typeface="Wingdings" panose="05000000000000000000" pitchFamily="2" charset="2"/>
              <a:buChar char="u"/>
              <a:defRPr/>
            </a:pPr>
            <a:r>
              <a:rPr lang="zh-TW" altLang="zh-TW" sz="1400" b="1" dirty="0">
                <a:latin typeface="微軟正黑體" pitchFamily="34" charset="-120"/>
              </a:rPr>
              <a:t>教育實踐課程：</a:t>
            </a:r>
            <a:endParaRPr lang="en-US" altLang="zh-TW" sz="1400" b="1" dirty="0">
              <a:latin typeface="微軟正黑體" pitchFamily="34" charset="-120"/>
            </a:endParaRPr>
          </a:p>
          <a:p>
            <a:pPr marL="1028700" lvl="1" algn="just">
              <a:spcBef>
                <a:spcPts val="0"/>
              </a:spcBef>
              <a:buClrTx/>
              <a:buFont typeface="Arial" panose="020B0604020202020204" pitchFamily="34" charset="0"/>
              <a:buChar char="•"/>
              <a:defRPr/>
            </a:pPr>
            <a:r>
              <a:rPr lang="zh-TW" altLang="zh-TW" sz="1400" dirty="0">
                <a:latin typeface="微軟正黑體" pitchFamily="34" charset="-120"/>
              </a:rPr>
              <a:t>應修至少</a:t>
            </a:r>
            <a:r>
              <a:rPr lang="en-US" altLang="zh-TW" sz="1400" dirty="0">
                <a:latin typeface="微軟正黑體" pitchFamily="34" charset="-120"/>
              </a:rPr>
              <a:t>12</a:t>
            </a:r>
            <a:r>
              <a:rPr lang="zh-TW" altLang="zh-TW" sz="1400" dirty="0">
                <a:latin typeface="微軟正黑體" pitchFamily="34" charset="-120"/>
              </a:rPr>
              <a:t>學分。</a:t>
            </a:r>
            <a:endParaRPr lang="en-US" altLang="zh-TW" sz="1400" dirty="0">
              <a:latin typeface="微軟正黑體" pitchFamily="34" charset="-120"/>
            </a:endParaRPr>
          </a:p>
          <a:p>
            <a:pPr marL="1028700" lvl="1" algn="just">
              <a:spcBef>
                <a:spcPts val="0"/>
              </a:spcBef>
              <a:buClrTx/>
              <a:buFont typeface="Arial" panose="020B0604020202020204" pitchFamily="34" charset="0"/>
              <a:buChar char="•"/>
              <a:defRPr/>
            </a:pPr>
            <a:r>
              <a:rPr lang="zh-TW" altLang="zh-TW" sz="1400" dirty="0">
                <a:latin typeface="微軟正黑體" pitchFamily="34" charset="-120"/>
              </a:rPr>
              <a:t>國民小學教材教法應選修</a:t>
            </a:r>
            <a:r>
              <a:rPr lang="en-US" altLang="zh-TW" sz="1400" dirty="0">
                <a:latin typeface="微軟正黑體" pitchFamily="34" charset="-120"/>
              </a:rPr>
              <a:t>3</a:t>
            </a:r>
            <a:r>
              <a:rPr lang="zh-TW" altLang="zh-TW" sz="1400" dirty="0">
                <a:latin typeface="微軟正黑體" pitchFamily="34" charset="-120"/>
              </a:rPr>
              <a:t>至</a:t>
            </a:r>
            <a:r>
              <a:rPr lang="en-US" altLang="zh-TW" sz="1400" dirty="0">
                <a:latin typeface="微軟正黑體" pitchFamily="34" charset="-120"/>
              </a:rPr>
              <a:t>4</a:t>
            </a:r>
            <a:r>
              <a:rPr lang="zh-TW" altLang="zh-TW" sz="1400" dirty="0">
                <a:latin typeface="微軟正黑體" pitchFamily="34" charset="-120"/>
              </a:rPr>
              <a:t>領域，至少</a:t>
            </a:r>
            <a:r>
              <a:rPr lang="en-US" altLang="zh-TW" sz="1400" dirty="0">
                <a:latin typeface="微軟正黑體" pitchFamily="34" charset="-120"/>
              </a:rPr>
              <a:t>4</a:t>
            </a:r>
            <a:r>
              <a:rPr lang="zh-TW" altLang="zh-TW" sz="1400" dirty="0">
                <a:latin typeface="微軟正黑體" pitchFamily="34" charset="-120"/>
              </a:rPr>
              <a:t>科</a:t>
            </a:r>
            <a:r>
              <a:rPr lang="en-US" altLang="zh-TW" sz="1400" dirty="0">
                <a:latin typeface="微軟正黑體" pitchFamily="34" charset="-120"/>
              </a:rPr>
              <a:t>8</a:t>
            </a:r>
            <a:r>
              <a:rPr lang="zh-TW" altLang="zh-TW" sz="1400" dirty="0">
                <a:latin typeface="微軟正黑體" pitchFamily="34" charset="-120"/>
              </a:rPr>
              <a:t>學分。</a:t>
            </a:r>
            <a:endParaRPr lang="en-US" altLang="zh-TW" sz="1400" dirty="0">
              <a:latin typeface="微軟正黑體" pitchFamily="34" charset="-120"/>
            </a:endParaRPr>
          </a:p>
          <a:p>
            <a:pPr marL="985838" lvl="1" indent="-269875" algn="just">
              <a:spcBef>
                <a:spcPts val="0"/>
              </a:spcBef>
              <a:buClrTx/>
              <a:buFont typeface="Arial" panose="020B0604020202020204" pitchFamily="34" charset="0"/>
              <a:buChar char="•"/>
              <a:defRPr/>
            </a:pPr>
            <a:r>
              <a:rPr lang="zh-TW" altLang="zh-TW" sz="1400" dirty="0">
                <a:latin typeface="微軟正黑體" pitchFamily="34" charset="-120"/>
              </a:rPr>
              <a:t>國民小學國語文教材教法、國民小學數學教材教法、國民小學教學實習為必選科目</a:t>
            </a:r>
            <a:endParaRPr lang="en-US" altLang="zh-TW" sz="1400" dirty="0">
              <a:latin typeface="微軟正黑體" pitchFamily="34" charset="-120"/>
            </a:endParaRPr>
          </a:p>
          <a:p>
            <a:pPr marL="0" lvl="1" indent="0" algn="just">
              <a:spcBef>
                <a:spcPts val="0"/>
              </a:spcBef>
              <a:buClrTx/>
              <a:buFont typeface="Wingdings 3" panose="05040102010807070707" pitchFamily="18" charset="2"/>
              <a:buNone/>
              <a:defRPr/>
            </a:pPr>
            <a:r>
              <a:rPr lang="en-US" altLang="zh-TW" sz="1400" b="1" dirty="0">
                <a:solidFill>
                  <a:srgbClr val="FF0000"/>
                </a:solidFill>
                <a:latin typeface="微軟正黑體" pitchFamily="34" charset="-120"/>
              </a:rPr>
              <a:t>◆</a:t>
            </a:r>
            <a:r>
              <a:rPr lang="zh-TW" altLang="zh-TW" sz="1400" b="1" dirty="0">
                <a:solidFill>
                  <a:srgbClr val="FF0000"/>
                </a:solidFill>
                <a:latin typeface="微軟正黑體" pitchFamily="34" charset="-120"/>
              </a:rPr>
              <a:t>其餘</a:t>
            </a:r>
            <a:r>
              <a:rPr lang="en-US" altLang="zh-TW" sz="1400" b="1" dirty="0">
                <a:solidFill>
                  <a:srgbClr val="FF0000"/>
                </a:solidFill>
                <a:latin typeface="微軟正黑體" pitchFamily="34" charset="-120"/>
              </a:rPr>
              <a:t>10</a:t>
            </a:r>
            <a:r>
              <a:rPr lang="zh-TW" altLang="zh-TW" sz="1400" b="1" dirty="0">
                <a:solidFill>
                  <a:srgbClr val="FF0000"/>
                </a:solidFill>
                <a:latin typeface="微軟正黑體" pitchFamily="34" charset="-120"/>
              </a:rPr>
              <a:t>學分可依學生需求於</a:t>
            </a:r>
            <a:r>
              <a:rPr lang="zh-TW" altLang="zh-TW" sz="1400" b="1" u="sng" dirty="0">
                <a:solidFill>
                  <a:srgbClr val="FF0000"/>
                </a:solidFill>
                <a:latin typeface="微軟正黑體" pitchFamily="34" charset="-120"/>
              </a:rPr>
              <a:t>教育基礎課程</a:t>
            </a:r>
            <a:r>
              <a:rPr lang="zh-TW" altLang="zh-TW" sz="1400" b="1" dirty="0">
                <a:solidFill>
                  <a:srgbClr val="FF0000"/>
                </a:solidFill>
                <a:latin typeface="微軟正黑體" pitchFamily="34" charset="-120"/>
              </a:rPr>
              <a:t>、</a:t>
            </a:r>
            <a:r>
              <a:rPr lang="zh-TW" altLang="zh-TW" sz="1400" b="1" u="sng" dirty="0">
                <a:solidFill>
                  <a:srgbClr val="FF0000"/>
                </a:solidFill>
                <a:latin typeface="微軟正黑體" pitchFamily="34" charset="-120"/>
              </a:rPr>
              <a:t>教育方法課程</a:t>
            </a:r>
            <a:r>
              <a:rPr lang="zh-TW" altLang="zh-TW" sz="1400" b="1" dirty="0">
                <a:solidFill>
                  <a:srgbClr val="FF0000"/>
                </a:solidFill>
                <a:latin typeface="微軟正黑體" pitchFamily="34" charset="-120"/>
              </a:rPr>
              <a:t>、</a:t>
            </a:r>
            <a:r>
              <a:rPr lang="zh-TW" altLang="zh-TW" sz="1400" b="1" u="sng" dirty="0">
                <a:solidFill>
                  <a:srgbClr val="FF0000"/>
                </a:solidFill>
                <a:latin typeface="微軟正黑體" pitchFamily="34" charset="-120"/>
              </a:rPr>
              <a:t>教育實踐課程科目</a:t>
            </a:r>
            <a:r>
              <a:rPr lang="zh-TW" altLang="zh-TW" sz="1400" b="1" dirty="0">
                <a:solidFill>
                  <a:srgbClr val="FF0000"/>
                </a:solidFill>
                <a:latin typeface="微軟正黑體" pitchFamily="34" charset="-120"/>
              </a:rPr>
              <a:t>中自行選修</a:t>
            </a:r>
            <a:r>
              <a:rPr lang="zh-TW" altLang="zh-TW" sz="1400" dirty="0">
                <a:solidFill>
                  <a:srgbClr val="FF0000"/>
                </a:solidFill>
                <a:latin typeface="微軟正黑體" pitchFamily="34" charset="-120"/>
              </a:rPr>
              <a:t>。</a:t>
            </a:r>
            <a:endParaRPr lang="zh-TW" altLang="zh-TW" sz="1400" dirty="0">
              <a:latin typeface="+mj-ea"/>
              <a:ea typeface="+mj-ea"/>
            </a:endParaRPr>
          </a:p>
        </p:txBody>
      </p:sp>
      <p:sp>
        <p:nvSpPr>
          <p:cNvPr id="5" name="矩形 4"/>
          <p:cNvSpPr/>
          <p:nvPr/>
        </p:nvSpPr>
        <p:spPr>
          <a:xfrm>
            <a:off x="354359" y="5232392"/>
            <a:ext cx="8505130" cy="1258123"/>
          </a:xfrm>
          <a:prstGeom prst="rect">
            <a:avLst/>
          </a:prstGeom>
        </p:spPr>
        <p:style>
          <a:lnRef idx="2">
            <a:schemeClr val="accent5"/>
          </a:lnRef>
          <a:fillRef idx="1">
            <a:schemeClr val="lt1"/>
          </a:fillRef>
          <a:effectRef idx="0">
            <a:schemeClr val="accent5"/>
          </a:effectRef>
          <a:fontRef idx="minor">
            <a:schemeClr val="dk1"/>
          </a:fontRef>
        </p:style>
        <p:txBody>
          <a:bodyPr anchor="ctr"/>
          <a:lstStyle/>
          <a:p>
            <a:pPr marL="342900" indent="-342900" algn="just">
              <a:lnSpc>
                <a:spcPts val="1900"/>
              </a:lnSpc>
              <a:buFont typeface="+mj-lt"/>
              <a:buAutoNum type="arabicPeriod"/>
              <a:defRPr/>
            </a:pPr>
            <a:r>
              <a:rPr lang="zh-TW" altLang="en-US" sz="1400" b="1" dirty="0">
                <a:solidFill>
                  <a:srgbClr val="FF0000"/>
                </a:solidFill>
                <a:latin typeface="微軟正黑體" pitchFamily="34" charset="-120"/>
                <a:ea typeface="微軟正黑體" pitchFamily="34" charset="-120"/>
              </a:rPr>
              <a:t>前述係指您的教育基礎課程學分數達應修至少</a:t>
            </a:r>
            <a:r>
              <a:rPr lang="en-US" altLang="zh-TW" sz="1400" b="1" dirty="0">
                <a:solidFill>
                  <a:srgbClr val="FF0000"/>
                </a:solidFill>
                <a:latin typeface="微軟正黑體" pitchFamily="34" charset="-120"/>
                <a:ea typeface="微軟正黑體" pitchFamily="34" charset="-120"/>
              </a:rPr>
              <a:t>6</a:t>
            </a:r>
            <a:r>
              <a:rPr lang="zh-TW" altLang="en-US" sz="1400" b="1" dirty="0">
                <a:solidFill>
                  <a:srgbClr val="FF0000"/>
                </a:solidFill>
                <a:latin typeface="微軟正黑體" pitchFamily="34" charset="-120"/>
                <a:ea typeface="微軟正黑體" pitchFamily="34" charset="-120"/>
              </a:rPr>
              <a:t>學分，教育方法課程達應修至少</a:t>
            </a:r>
            <a:r>
              <a:rPr lang="en-US" altLang="zh-TW" sz="1400" b="1" dirty="0">
                <a:solidFill>
                  <a:srgbClr val="FF0000"/>
                </a:solidFill>
                <a:latin typeface="微軟正黑體" pitchFamily="34" charset="-120"/>
                <a:ea typeface="微軟正黑體" pitchFamily="34" charset="-120"/>
              </a:rPr>
              <a:t>8</a:t>
            </a:r>
            <a:r>
              <a:rPr lang="zh-TW" altLang="en-US" sz="1400" b="1" dirty="0">
                <a:solidFill>
                  <a:srgbClr val="FF0000"/>
                </a:solidFill>
                <a:latin typeface="微軟正黑體" pitchFamily="34" charset="-120"/>
                <a:ea typeface="微軟正黑體" pitchFamily="34" charset="-120"/>
              </a:rPr>
              <a:t>學分，教育實踐課程達應修至少</a:t>
            </a:r>
            <a:r>
              <a:rPr lang="en-US" altLang="zh-TW" sz="1400" b="1" dirty="0">
                <a:solidFill>
                  <a:srgbClr val="FF0000"/>
                </a:solidFill>
                <a:latin typeface="微軟正黑體" pitchFamily="34" charset="-120"/>
                <a:ea typeface="微軟正黑體" pitchFamily="34" charset="-120"/>
              </a:rPr>
              <a:t>12</a:t>
            </a:r>
            <a:r>
              <a:rPr lang="zh-TW" altLang="en-US" sz="1400" b="1" dirty="0">
                <a:solidFill>
                  <a:srgbClr val="FF0000"/>
                </a:solidFill>
                <a:latin typeface="微軟正黑體" pitchFamily="34" charset="-120"/>
                <a:ea typeface="微軟正黑體" pitchFamily="34" charset="-120"/>
              </a:rPr>
              <a:t>學分，上述各項都達標後，</a:t>
            </a:r>
            <a:r>
              <a:rPr lang="zh-TW" altLang="en-US" sz="1400" b="1" u="sng" dirty="0">
                <a:solidFill>
                  <a:srgbClr val="FF0000"/>
                </a:solidFill>
                <a:latin typeface="微軟正黑體" pitchFamily="34" charset="-120"/>
                <a:ea typeface="微軟正黑體" pitchFamily="34" charset="-120"/>
              </a:rPr>
              <a:t>其餘的學分數方能計入選修</a:t>
            </a:r>
            <a:r>
              <a:rPr lang="en-US" altLang="zh-TW" sz="1400" b="1" u="sng" dirty="0">
                <a:solidFill>
                  <a:srgbClr val="FF0000"/>
                </a:solidFill>
                <a:latin typeface="微軟正黑體" pitchFamily="34" charset="-120"/>
                <a:ea typeface="微軟正黑體" pitchFamily="34" charset="-120"/>
              </a:rPr>
              <a:t>10</a:t>
            </a:r>
            <a:r>
              <a:rPr lang="zh-TW" altLang="en-US" sz="1400" b="1" u="sng" dirty="0">
                <a:solidFill>
                  <a:srgbClr val="FF0000"/>
                </a:solidFill>
                <a:latin typeface="微軟正黑體" pitchFamily="34" charset="-120"/>
                <a:ea typeface="微軟正黑體" pitchFamily="34" charset="-120"/>
              </a:rPr>
              <a:t>學分內</a:t>
            </a:r>
            <a:r>
              <a:rPr lang="zh-TW" altLang="zh-TW" sz="1400" b="1" dirty="0">
                <a:solidFill>
                  <a:srgbClr val="FF0000"/>
                </a:solidFill>
                <a:latin typeface="微軟正黑體" pitchFamily="34" charset="-120"/>
                <a:ea typeface="微軟正黑體" pitchFamily="34" charset="-120"/>
              </a:rPr>
              <a:t>。</a:t>
            </a:r>
            <a:endParaRPr lang="en-US" altLang="zh-TW" sz="1400" b="1" dirty="0">
              <a:solidFill>
                <a:srgbClr val="FF0000"/>
              </a:solidFill>
              <a:latin typeface="微軟正黑體" pitchFamily="34" charset="-120"/>
              <a:ea typeface="微軟正黑體" pitchFamily="34" charset="-120"/>
            </a:endParaRPr>
          </a:p>
          <a:p>
            <a:pPr marL="342900" indent="-342900" algn="just">
              <a:lnSpc>
                <a:spcPts val="1900"/>
              </a:lnSpc>
              <a:buFont typeface="+mj-lt"/>
              <a:buAutoNum type="arabicPeriod"/>
              <a:defRPr/>
            </a:pPr>
            <a:r>
              <a:rPr lang="zh-TW" altLang="en-US" sz="1400" b="1" u="sng" dirty="0">
                <a:solidFill>
                  <a:srgbClr val="0070C0"/>
                </a:solidFill>
                <a:latin typeface="微軟正黑體" pitchFamily="34" charset="-120"/>
                <a:ea typeface="微軟正黑體" pitchFamily="34" charset="-120"/>
              </a:rPr>
              <a:t>專門課程</a:t>
            </a:r>
            <a:r>
              <a:rPr lang="en-US" altLang="zh-TW" sz="1400" b="1" u="sng" dirty="0">
                <a:solidFill>
                  <a:srgbClr val="0070C0"/>
                </a:solidFill>
                <a:latin typeface="微軟正黑體" pitchFamily="34" charset="-120"/>
                <a:ea typeface="微軟正黑體" pitchFamily="34" charset="-120"/>
              </a:rPr>
              <a:t>(</a:t>
            </a:r>
            <a:r>
              <a:rPr lang="zh-TW" altLang="en-US" sz="1400" b="1" u="sng" dirty="0">
                <a:solidFill>
                  <a:srgbClr val="0070C0"/>
                </a:solidFill>
                <a:latin typeface="微軟正黑體" pitchFamily="34" charset="-120"/>
                <a:ea typeface="微軟正黑體" pitchFamily="34" charset="-120"/>
              </a:rPr>
              <a:t>教學基本學科</a:t>
            </a:r>
            <a:r>
              <a:rPr lang="en-US" altLang="zh-TW" sz="1400" b="1" u="sng" dirty="0">
                <a:solidFill>
                  <a:srgbClr val="0070C0"/>
                </a:solidFill>
                <a:latin typeface="微軟正黑體" pitchFamily="34" charset="-120"/>
                <a:ea typeface="微軟正黑體" pitchFamily="34" charset="-120"/>
              </a:rPr>
              <a:t>)</a:t>
            </a:r>
            <a:r>
              <a:rPr lang="zh-TW" altLang="en-US" sz="1400" b="1" u="sng" dirty="0">
                <a:solidFill>
                  <a:srgbClr val="FF0000"/>
                </a:solidFill>
                <a:latin typeface="微軟正黑體" pitchFamily="34" charset="-120"/>
                <a:ea typeface="微軟正黑體" pitchFamily="34" charset="-120"/>
              </a:rPr>
              <a:t>即便多修，也</a:t>
            </a:r>
            <a:r>
              <a:rPr lang="zh-TW" altLang="en-US" sz="1400" b="1" u="sng" dirty="0">
                <a:solidFill>
                  <a:srgbClr val="0070C0"/>
                </a:solidFill>
                <a:latin typeface="微軟正黑體" pitchFamily="34" charset="-120"/>
                <a:ea typeface="微軟正黑體" pitchFamily="34" charset="-120"/>
              </a:rPr>
              <a:t>不能</a:t>
            </a:r>
            <a:r>
              <a:rPr lang="zh-TW" altLang="en-US" sz="1400" b="1" u="sng" dirty="0">
                <a:solidFill>
                  <a:srgbClr val="FF0000"/>
                </a:solidFill>
                <a:latin typeface="微軟正黑體" pitchFamily="34" charset="-120"/>
                <a:ea typeface="微軟正黑體" pitchFamily="34" charset="-120"/>
              </a:rPr>
              <a:t>計入選修</a:t>
            </a:r>
            <a:r>
              <a:rPr lang="en-US" altLang="zh-TW" sz="1400" b="1" u="sng" dirty="0">
                <a:solidFill>
                  <a:srgbClr val="FF0000"/>
                </a:solidFill>
                <a:latin typeface="微軟正黑體" pitchFamily="34" charset="-120"/>
                <a:ea typeface="微軟正黑體" pitchFamily="34" charset="-120"/>
              </a:rPr>
              <a:t>10</a:t>
            </a:r>
            <a:r>
              <a:rPr lang="zh-TW" altLang="en-US" sz="1400" b="1" u="sng" dirty="0">
                <a:solidFill>
                  <a:srgbClr val="FF0000"/>
                </a:solidFill>
                <a:latin typeface="微軟正黑體" pitchFamily="34" charset="-120"/>
                <a:ea typeface="微軟正黑體" pitchFamily="34" charset="-120"/>
              </a:rPr>
              <a:t>學分內唷</a:t>
            </a:r>
            <a:r>
              <a:rPr lang="en-US" altLang="zh-TW" sz="1400" b="1" dirty="0">
                <a:solidFill>
                  <a:srgbClr val="FF0000"/>
                </a:solidFill>
                <a:latin typeface="微軟正黑體" pitchFamily="34" charset="-120"/>
                <a:ea typeface="微軟正黑體" pitchFamily="34" charset="-120"/>
              </a:rPr>
              <a:t>!</a:t>
            </a:r>
            <a:r>
              <a:rPr lang="zh-TW" altLang="en-US" sz="1400" b="1" dirty="0">
                <a:solidFill>
                  <a:srgbClr val="FF0000"/>
                </a:solidFill>
                <a:latin typeface="微軟正黑體" pitchFamily="34" charset="-120"/>
                <a:ea typeface="微軟正黑體" pitchFamily="34" charset="-120"/>
              </a:rPr>
              <a:t>例如：</a:t>
            </a:r>
            <a:r>
              <a:rPr lang="zh-TW" altLang="en-US" sz="1400" b="1" dirty="0">
                <a:solidFill>
                  <a:srgbClr val="0070C0"/>
                </a:solidFill>
                <a:latin typeface="微軟正黑體" pitchFamily="34" charset="-120"/>
                <a:ea typeface="微軟正黑體" pitchFamily="34" charset="-120"/>
              </a:rPr>
              <a:t>普通數學</a:t>
            </a:r>
            <a:r>
              <a:rPr lang="en-US" altLang="zh-TW" sz="1400" b="1" dirty="0">
                <a:solidFill>
                  <a:srgbClr val="FF0000"/>
                </a:solidFill>
                <a:latin typeface="微軟正黑體" pitchFamily="34" charset="-120"/>
                <a:ea typeface="微軟正黑體" pitchFamily="34" charset="-120"/>
              </a:rPr>
              <a:t>2</a:t>
            </a:r>
            <a:r>
              <a:rPr lang="zh-TW" altLang="en-US" sz="1400" b="1" dirty="0">
                <a:solidFill>
                  <a:srgbClr val="FF0000"/>
                </a:solidFill>
                <a:latin typeface="微軟正黑體" pitchFamily="34" charset="-120"/>
                <a:ea typeface="微軟正黑體" pitchFamily="34" charset="-120"/>
              </a:rPr>
              <a:t>學分不能算入選修</a:t>
            </a:r>
            <a:r>
              <a:rPr lang="en-US" altLang="zh-TW" sz="1400" b="1" dirty="0">
                <a:solidFill>
                  <a:srgbClr val="FF0000"/>
                </a:solidFill>
                <a:latin typeface="微軟正黑體" pitchFamily="34" charset="-120"/>
                <a:ea typeface="微軟正黑體" pitchFamily="34" charset="-120"/>
              </a:rPr>
              <a:t>10</a:t>
            </a:r>
            <a:r>
              <a:rPr lang="zh-TW" altLang="en-US" sz="1400" b="1" dirty="0">
                <a:solidFill>
                  <a:srgbClr val="FF0000"/>
                </a:solidFill>
                <a:latin typeface="微軟正黑體" pitchFamily="34" charset="-120"/>
                <a:ea typeface="微軟正黑體" pitchFamily="34" charset="-120"/>
              </a:rPr>
              <a:t>學分內</a:t>
            </a:r>
            <a:r>
              <a:rPr lang="zh-TW" altLang="zh-TW" sz="1400" b="1" dirty="0">
                <a:solidFill>
                  <a:srgbClr val="FF0000"/>
                </a:solidFill>
                <a:latin typeface="微軟正黑體" pitchFamily="34" charset="-120"/>
                <a:ea typeface="微軟正黑體" pitchFamily="34" charset="-120"/>
              </a:rPr>
              <a:t>。</a:t>
            </a:r>
            <a:endParaRPr lang="zh-TW" altLang="en-US" sz="1400" b="1" dirty="0">
              <a:solidFill>
                <a:srgbClr val="FF0000"/>
              </a:solidFill>
              <a:latin typeface="微軟正黑體" pitchFamily="34" charset="-120"/>
              <a:ea typeface="微軟正黑體" pitchFamily="34" charset="-120"/>
            </a:endParaRPr>
          </a:p>
        </p:txBody>
      </p:sp>
      <p:sp>
        <p:nvSpPr>
          <p:cNvPr id="14" name="圓角矩形 13"/>
          <p:cNvSpPr/>
          <p:nvPr/>
        </p:nvSpPr>
        <p:spPr>
          <a:xfrm>
            <a:off x="264" y="5301208"/>
            <a:ext cx="427183" cy="856937"/>
          </a:xfrm>
          <a:prstGeom prst="roundRect">
            <a:avLst/>
          </a:prstGeom>
        </p:spPr>
        <p:style>
          <a:lnRef idx="1">
            <a:schemeClr val="accent4"/>
          </a:lnRef>
          <a:fillRef idx="3">
            <a:schemeClr val="accent4"/>
          </a:fillRef>
          <a:effectRef idx="2">
            <a:schemeClr val="accent4"/>
          </a:effectRef>
          <a:fontRef idx="minor">
            <a:schemeClr val="lt1"/>
          </a:fontRef>
        </p:style>
        <p:txBody>
          <a:bodyPr anchor="ctr"/>
          <a:lstStyle/>
          <a:p>
            <a:pPr algn="ctr">
              <a:defRPr/>
            </a:pPr>
            <a:r>
              <a:rPr lang="zh-TW" altLang="en-US" b="1" dirty="0">
                <a:latin typeface="微軟正黑體" pitchFamily="34" charset="-120"/>
                <a:ea typeface="微軟正黑體" pitchFamily="34" charset="-120"/>
              </a:rPr>
              <a:t>提醒</a:t>
            </a:r>
          </a:p>
        </p:txBody>
      </p:sp>
    </p:spTree>
    <p:extLst>
      <p:ext uri="{BB962C8B-B14F-4D97-AF65-F5344CB8AC3E}">
        <p14:creationId xmlns:p14="http://schemas.microsoft.com/office/powerpoint/2010/main" val="4062034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p:nvPr>
        </p:nvSpPr>
        <p:spPr>
          <a:xfrm>
            <a:off x="191765" y="135929"/>
            <a:ext cx="8857555" cy="825500"/>
          </a:xfrm>
        </p:spPr>
        <p:txBody>
          <a:bodyPr rtlCol="0">
            <a:normAutofit fontScale="90000"/>
          </a:bodyPr>
          <a:lstStyle/>
          <a:p>
            <a:pPr eaLnBrk="1" fontAlgn="auto" hangingPunct="1">
              <a:spcAft>
                <a:spcPts val="0"/>
              </a:spcAft>
              <a:defRPr/>
            </a:pPr>
            <a:r>
              <a:rPr lang="zh-TW" altLang="en-US" b="1" dirty="0">
                <a:effectLst>
                  <a:outerShdw blurRad="38100" dist="38100" dir="2700000" algn="tl">
                    <a:srgbClr val="000000">
                      <a:alpha val="43137"/>
                    </a:srgbClr>
                  </a:outerShdw>
                </a:effectLst>
                <a:latin typeface="微軟正黑體" panose="020B0604030504040204" pitchFamily="34" charset="-120"/>
              </a:rPr>
              <a:t>   </a:t>
            </a: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itchFamily="34" charset="-120"/>
              </a:rPr>
              <a:t>小學教育學程</a:t>
            </a:r>
            <a:r>
              <a:rPr lang="en-US" altLang="zh-TW" b="1" dirty="0">
                <a:effectLst>
                  <a:outerShdw blurRad="38100" dist="38100" dir="2700000" algn="tl">
                    <a:srgbClr val="000000">
                      <a:alpha val="43137"/>
                    </a:srgbClr>
                  </a:outerShdw>
                </a:effectLst>
                <a:latin typeface="微軟正黑體" panose="020B0604030504040204" pitchFamily="34" charset="-120"/>
                <a:ea typeface="微軟正黑體" pitchFamily="34" charset="-120"/>
              </a:rPr>
              <a:t>-</a:t>
            </a: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itchFamily="34" charset="-120"/>
              </a:rPr>
              <a:t>修課邏輯及擋修限制</a:t>
            </a:r>
            <a:endParaRPr lang="zh-TW" altLang="en-US" dirty="0">
              <a:latin typeface="微軟正黑體" pitchFamily="34" charset="-120"/>
              <a:ea typeface="微軟正黑體" pitchFamily="34" charset="-120"/>
            </a:endParaRPr>
          </a:p>
        </p:txBody>
      </p:sp>
      <p:sp>
        <p:nvSpPr>
          <p:cNvPr id="4" name="矩形 3"/>
          <p:cNvSpPr/>
          <p:nvPr/>
        </p:nvSpPr>
        <p:spPr>
          <a:xfrm>
            <a:off x="611188" y="1028700"/>
            <a:ext cx="7561262" cy="646113"/>
          </a:xfrm>
          <a:prstGeom prst="rect">
            <a:avLst/>
          </a:prstGeom>
        </p:spPr>
        <p:txBody>
          <a:bodyPr>
            <a:spAutoFit/>
          </a:bodyPr>
          <a:lstStyle/>
          <a:p>
            <a:pPr eaLnBrk="1" hangingPunct="1">
              <a:defRPr/>
            </a:pPr>
            <a:endParaRPr lang="en-US" altLang="zh-TW" dirty="0"/>
          </a:p>
          <a:p>
            <a:pPr marL="342900" indent="-342900" eaLnBrk="1" hangingPunct="1">
              <a:buFontTx/>
              <a:buAutoNum type="arabicPeriod" startAt="3"/>
              <a:defRPr/>
            </a:pPr>
            <a:endParaRPr lang="zh-TW" altLang="en-US" dirty="0"/>
          </a:p>
        </p:txBody>
      </p:sp>
      <p:sp>
        <p:nvSpPr>
          <p:cNvPr id="16388" name="文字方塊 4"/>
          <p:cNvSpPr txBox="1">
            <a:spLocks noChangeArrowheads="1"/>
          </p:cNvSpPr>
          <p:nvPr/>
        </p:nvSpPr>
        <p:spPr bwMode="auto">
          <a:xfrm>
            <a:off x="210021" y="1023937"/>
            <a:ext cx="8754467" cy="5991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ea typeface="微軟正黑體" panose="020B0604030504040204" pitchFamily="34" charset="-12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ea typeface="微軟正黑體" panose="020B0604030504040204" pitchFamily="34" charset="-12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ea typeface="微軟正黑體" panose="020B0604030504040204" pitchFamily="34" charset="-12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9pPr>
          </a:lstStyle>
          <a:p>
            <a:pPr marL="285750" indent="-285750" algn="just">
              <a:buClr>
                <a:srgbClr val="FF0000"/>
              </a:buClr>
              <a:buFont typeface="Wingdings" panose="05000000000000000000" pitchFamily="2" charset="2"/>
              <a:buChar char="u"/>
              <a:defRPr/>
            </a:pPr>
            <a:r>
              <a:rPr lang="zh-TW" altLang="zh-TW" sz="2000" b="1" dirty="0">
                <a:solidFill>
                  <a:srgbClr val="FF0000"/>
                </a:solidFill>
                <a:latin typeface="微軟正黑體" pitchFamily="34" charset="-120"/>
              </a:rPr>
              <a:t>擋修限制</a:t>
            </a:r>
            <a:r>
              <a:rPr lang="en-US" altLang="zh-TW" sz="2000" b="1" dirty="0">
                <a:solidFill>
                  <a:srgbClr val="FF0000"/>
                </a:solidFill>
                <a:latin typeface="微軟正黑體" pitchFamily="34" charset="-120"/>
                <a:sym typeface="Wingdings" panose="05000000000000000000" pitchFamily="2" charset="2"/>
              </a:rPr>
              <a:t></a:t>
            </a:r>
            <a:r>
              <a:rPr lang="zh-TW" altLang="zh-TW" sz="2000" b="1" u="sng" dirty="0">
                <a:solidFill>
                  <a:srgbClr val="FF0000"/>
                </a:solidFill>
                <a:latin typeface="微軟正黑體" pitchFamily="34" charset="-120"/>
              </a:rPr>
              <a:t>未依規定修課，該科目學分數不予採認</a:t>
            </a:r>
            <a:r>
              <a:rPr lang="zh-TW" altLang="zh-TW" sz="2000" b="1" dirty="0">
                <a:solidFill>
                  <a:srgbClr val="FF0000"/>
                </a:solidFill>
                <a:latin typeface="微軟正黑體" pitchFamily="34" charset="-120"/>
              </a:rPr>
              <a:t>：</a:t>
            </a:r>
            <a:endParaRPr lang="en-US" altLang="zh-TW" sz="2000" b="1" dirty="0">
              <a:solidFill>
                <a:srgbClr val="FF0000"/>
              </a:solidFill>
              <a:latin typeface="微軟正黑體" pitchFamily="34" charset="-120"/>
            </a:endParaRPr>
          </a:p>
          <a:p>
            <a:pPr marL="571500" indent="-285750" algn="just">
              <a:buClrTx/>
              <a:buFont typeface="Wingdings" panose="05000000000000000000" pitchFamily="2" charset="2"/>
              <a:buChar char="l"/>
              <a:defRPr/>
            </a:pPr>
            <a:r>
              <a:rPr lang="zh-TW" altLang="zh-TW" b="1" dirty="0">
                <a:latin typeface="微軟正黑體" pitchFamily="34" charset="-120"/>
              </a:rPr>
              <a:t>修習「教育方法課程」之必修科目前，須先修畢至少一門「教育基礎課程」之必修科目；「教育基礎課程」之必修科目及「教育方法課程」之必修科目</a:t>
            </a:r>
            <a:r>
              <a:rPr lang="zh-TW" altLang="zh-TW" b="1" dirty="0">
                <a:solidFill>
                  <a:srgbClr val="FF0000"/>
                </a:solidFill>
                <a:latin typeface="微軟正黑體" pitchFamily="34" charset="-120"/>
              </a:rPr>
              <a:t>得同時修習</a:t>
            </a:r>
            <a:r>
              <a:rPr lang="zh-TW" altLang="zh-TW" b="1" dirty="0">
                <a:latin typeface="微軟正黑體" pitchFamily="34" charset="-120"/>
              </a:rPr>
              <a:t>。</a:t>
            </a:r>
            <a:endParaRPr lang="en-US" altLang="zh-TW" b="1" dirty="0">
              <a:latin typeface="微軟正黑體" pitchFamily="34" charset="-120"/>
            </a:endParaRPr>
          </a:p>
          <a:p>
            <a:pPr marL="571500" indent="-285750" algn="just">
              <a:buClrTx/>
              <a:buFont typeface="Wingdings" panose="05000000000000000000" pitchFamily="2" charset="2"/>
              <a:buChar char="l"/>
              <a:defRPr/>
            </a:pPr>
            <a:r>
              <a:rPr lang="zh-TW" altLang="zh-TW" b="1" dirty="0">
                <a:latin typeface="微軟正黑體" pitchFamily="34" charset="-120"/>
              </a:rPr>
              <a:t>修習任一領域「國民小學教材教法」前，</a:t>
            </a:r>
            <a:endParaRPr lang="en-US" altLang="zh-TW" b="1" dirty="0">
              <a:latin typeface="微軟正黑體" pitchFamily="34" charset="-120"/>
            </a:endParaRPr>
          </a:p>
          <a:p>
            <a:pPr marL="1085850" lvl="1" algn="just">
              <a:buClrTx/>
              <a:buFont typeface="Wingdings" panose="05000000000000000000" pitchFamily="2" charset="2"/>
              <a:buChar char="ü"/>
              <a:defRPr/>
            </a:pPr>
            <a:r>
              <a:rPr lang="zh-TW" altLang="zh-TW" sz="1800" b="1" dirty="0">
                <a:latin typeface="微軟正黑體" pitchFamily="34" charset="-120"/>
              </a:rPr>
              <a:t>應至少修畢本類科師資職前教育課程中含「教學原理」或「課程發展與設計」在內</a:t>
            </a:r>
            <a:r>
              <a:rPr lang="en-US" altLang="zh-TW" sz="1800" b="1" dirty="0">
                <a:latin typeface="微軟正黑體" pitchFamily="34" charset="-120"/>
              </a:rPr>
              <a:t>12</a:t>
            </a:r>
            <a:r>
              <a:rPr lang="zh-TW" altLang="zh-TW" sz="1800" b="1" dirty="0">
                <a:latin typeface="微軟正黑體" pitchFamily="34" charset="-120"/>
              </a:rPr>
              <a:t>個教育專業</a:t>
            </a:r>
            <a:r>
              <a:rPr lang="en-US" altLang="zh-TW" sz="1800" b="1" dirty="0">
                <a:latin typeface="微軟正黑體" pitchFamily="34" charset="-120"/>
              </a:rPr>
              <a:t>(</a:t>
            </a:r>
            <a:r>
              <a:rPr lang="zh-TW" altLang="zh-TW" sz="1800" b="1" dirty="0">
                <a:latin typeface="微軟正黑體" pitchFamily="34" charset="-120"/>
              </a:rPr>
              <a:t>專門</a:t>
            </a:r>
            <a:r>
              <a:rPr lang="en-US" altLang="zh-TW" sz="1800" b="1" dirty="0">
                <a:latin typeface="微軟正黑體" pitchFamily="34" charset="-120"/>
              </a:rPr>
              <a:t>)</a:t>
            </a:r>
            <a:r>
              <a:rPr lang="zh-TW" altLang="zh-TW" sz="1800" b="1" dirty="0">
                <a:latin typeface="微軟正黑體" pitchFamily="34" charset="-120"/>
              </a:rPr>
              <a:t>學分</a:t>
            </a:r>
            <a:r>
              <a:rPr lang="en-US" altLang="zh-TW" sz="1800" b="1" dirty="0">
                <a:solidFill>
                  <a:schemeClr val="tx2"/>
                </a:solidFill>
                <a:latin typeface="微軟正黑體" pitchFamily="34" charset="-120"/>
              </a:rPr>
              <a:t>(</a:t>
            </a:r>
            <a:r>
              <a:rPr lang="zh-TW" altLang="en-US" sz="1800" b="1" dirty="0">
                <a:solidFill>
                  <a:schemeClr val="tx2"/>
                </a:solidFill>
                <a:latin typeface="微軟正黑體" pitchFamily="34" charset="-120"/>
              </a:rPr>
              <a:t>約</a:t>
            </a:r>
            <a:r>
              <a:rPr lang="en-US" altLang="zh-TW" sz="1800" b="1" dirty="0">
                <a:solidFill>
                  <a:schemeClr val="tx2"/>
                </a:solidFill>
                <a:latin typeface="微軟正黑體" pitchFamily="34" charset="-120"/>
              </a:rPr>
              <a:t>6</a:t>
            </a:r>
            <a:r>
              <a:rPr lang="zh-TW" altLang="en-US" sz="1800" b="1" dirty="0">
                <a:solidFill>
                  <a:schemeClr val="tx2"/>
                </a:solidFill>
                <a:latin typeface="微軟正黑體" pitchFamily="34" charset="-120"/>
              </a:rPr>
              <a:t>門</a:t>
            </a:r>
            <a:r>
              <a:rPr lang="en-US" altLang="zh-TW" sz="1800" b="1" dirty="0">
                <a:solidFill>
                  <a:schemeClr val="tx2"/>
                </a:solidFill>
                <a:latin typeface="微軟正黑體" pitchFamily="34" charset="-120"/>
              </a:rPr>
              <a:t>2</a:t>
            </a:r>
            <a:r>
              <a:rPr lang="zh-TW" altLang="en-US" sz="1800" b="1" dirty="0">
                <a:solidFill>
                  <a:schemeClr val="tx2"/>
                </a:solidFill>
                <a:latin typeface="微軟正黑體" pitchFamily="34" charset="-120"/>
              </a:rPr>
              <a:t>學分課程</a:t>
            </a:r>
            <a:r>
              <a:rPr lang="en-US" altLang="zh-TW" sz="1800" b="1" dirty="0">
                <a:solidFill>
                  <a:schemeClr val="tx2"/>
                </a:solidFill>
                <a:latin typeface="微軟正黑體" pitchFamily="34" charset="-120"/>
              </a:rPr>
              <a:t>) </a:t>
            </a:r>
            <a:r>
              <a:rPr lang="zh-TW" altLang="zh-TW" sz="1800" b="1" dirty="0">
                <a:latin typeface="微軟正黑體" pitchFamily="34" charset="-120"/>
              </a:rPr>
              <a:t>。</a:t>
            </a:r>
            <a:endParaRPr lang="en-US" altLang="zh-TW" sz="1800" b="1" dirty="0">
              <a:latin typeface="微軟正黑體" pitchFamily="34" charset="-120"/>
            </a:endParaRPr>
          </a:p>
          <a:p>
            <a:pPr marL="1085850" lvl="1" algn="just">
              <a:buClrTx/>
              <a:buFont typeface="Wingdings" panose="05000000000000000000" pitchFamily="2" charset="2"/>
              <a:buChar char="ü"/>
              <a:defRPr/>
            </a:pPr>
            <a:r>
              <a:rPr lang="zh-TW" altLang="zh-TW" sz="1800" b="1" dirty="0">
                <a:solidFill>
                  <a:srgbClr val="FF0000"/>
                </a:solidFill>
                <a:latin typeface="微軟正黑體" pitchFamily="34" charset="-120"/>
              </a:rPr>
              <a:t>應修畢專門課程</a:t>
            </a:r>
            <a:r>
              <a:rPr lang="en-US" altLang="zh-TW" sz="1800" b="1" dirty="0">
                <a:solidFill>
                  <a:srgbClr val="FF0000"/>
                </a:solidFill>
                <a:latin typeface="微軟正黑體" pitchFamily="34" charset="-120"/>
              </a:rPr>
              <a:t>(</a:t>
            </a:r>
            <a:r>
              <a:rPr lang="zh-TW" altLang="zh-TW" sz="1800" b="1" dirty="0">
                <a:solidFill>
                  <a:srgbClr val="FF0000"/>
                </a:solidFill>
                <a:latin typeface="微軟正黑體" pitchFamily="34" charset="-120"/>
              </a:rPr>
              <a:t>教學基本學科</a:t>
            </a:r>
            <a:r>
              <a:rPr lang="en-US" altLang="zh-TW" sz="1800" b="1" dirty="0">
                <a:solidFill>
                  <a:srgbClr val="FF0000"/>
                </a:solidFill>
                <a:latin typeface="微軟正黑體" pitchFamily="34" charset="-120"/>
              </a:rPr>
              <a:t>)</a:t>
            </a:r>
            <a:r>
              <a:rPr lang="zh-TW" altLang="zh-TW" sz="1800" b="1" dirty="0">
                <a:solidFill>
                  <a:srgbClr val="FF0000"/>
                </a:solidFill>
                <a:latin typeface="微軟正黑體" pitchFamily="34" charset="-120"/>
              </a:rPr>
              <a:t>相對應之「領域概論」科目。</a:t>
            </a:r>
            <a:r>
              <a:rPr lang="zh-TW" altLang="en-US" sz="1800" b="1" dirty="0">
                <a:solidFill>
                  <a:srgbClr val="0000FF"/>
                </a:solidFill>
                <a:latin typeface="微軟正黑體" pitchFamily="34" charset="-120"/>
              </a:rPr>
              <a:t>惟「閩南語文教材教法」、 「客家語文教材教法」、「新住民語文教材教法」及「資訊教材教法」 免受本項規定限制。</a:t>
            </a:r>
            <a:endParaRPr lang="en-US" altLang="zh-TW" sz="1800" b="1" dirty="0">
              <a:latin typeface="微軟正黑體" pitchFamily="34" charset="-120"/>
            </a:endParaRPr>
          </a:p>
          <a:p>
            <a:pPr marL="628650" indent="-285750" algn="just">
              <a:buClrTx/>
              <a:buFont typeface="Wingdings" panose="05000000000000000000" pitchFamily="2" charset="2"/>
              <a:buChar char="l"/>
              <a:defRPr/>
            </a:pPr>
            <a:r>
              <a:rPr lang="zh-TW" altLang="zh-TW" b="1" dirty="0">
                <a:latin typeface="微軟正黑體" pitchFamily="34" charset="-120"/>
              </a:rPr>
              <a:t>「國民小學國語文教材教法」及「國民小學數學教材教法」修畢成績及格後，始得修習「國民小學教學實習」。</a:t>
            </a:r>
            <a:endParaRPr lang="en-US" altLang="zh-TW" b="1" dirty="0">
              <a:latin typeface="微軟正黑體" pitchFamily="34" charset="-120"/>
            </a:endParaRPr>
          </a:p>
          <a:p>
            <a:pPr marL="628650" indent="-285750" algn="just">
              <a:buClrTx/>
              <a:buFont typeface="Wingdings" panose="05000000000000000000" pitchFamily="2" charset="2"/>
              <a:buChar char="l"/>
              <a:defRPr/>
            </a:pPr>
            <a:r>
              <a:rPr lang="zh-TW" altLang="zh-TW" sz="1600" b="1" dirty="0">
                <a:latin typeface="微軟正黑體" pitchFamily="34" charset="-120"/>
              </a:rPr>
              <a:t>「</a:t>
            </a:r>
            <a:r>
              <a:rPr lang="zh-TW" altLang="en-US" b="1" dirty="0">
                <a:latin typeface="微軟正黑體" pitchFamily="34" charset="-120"/>
              </a:rPr>
              <a:t>閱讀理解策略教學」修畢且成績及格後，始得修習「跨領域閱讀素養」。 </a:t>
            </a:r>
            <a:endParaRPr lang="en-US" altLang="zh-TW" b="1" dirty="0">
              <a:latin typeface="微軟正黑體" pitchFamily="34" charset="-120"/>
            </a:endParaRPr>
          </a:p>
          <a:p>
            <a:pPr marL="1085850" lvl="1" algn="just">
              <a:buClrTx/>
              <a:buFont typeface="Arial" panose="020B0604020202020204" pitchFamily="34" charset="0"/>
              <a:buChar char="•"/>
              <a:defRPr/>
            </a:pPr>
            <a:endParaRPr lang="en-US" altLang="zh-TW" dirty="0">
              <a:latin typeface="+mj-ea"/>
              <a:ea typeface="+mj-ea"/>
            </a:endParaRPr>
          </a:p>
          <a:p>
            <a:pPr marL="800100" lvl="1" indent="0" algn="just">
              <a:buClrTx/>
              <a:buFont typeface="Wingdings 3" panose="05040102010807070707" pitchFamily="18" charset="2"/>
              <a:buNone/>
              <a:defRPr/>
            </a:pPr>
            <a:endParaRPr lang="en-US" altLang="zh-TW" dirty="0">
              <a:latin typeface="+mj-ea"/>
              <a:ea typeface="+mj-ea"/>
            </a:endParaRPr>
          </a:p>
          <a:p>
            <a:pPr marL="1085850" lvl="1" algn="just">
              <a:buClrTx/>
              <a:buFont typeface="Arial" panose="020B0604020202020204" pitchFamily="34" charset="0"/>
              <a:buChar char="•"/>
              <a:defRPr/>
            </a:pPr>
            <a:endParaRPr lang="en-US" altLang="zh-TW" dirty="0">
              <a:latin typeface="+mj-ea"/>
              <a:ea typeface="+mj-ea"/>
            </a:endParaRPr>
          </a:p>
          <a:p>
            <a:pPr marL="1085850" lvl="1" algn="just">
              <a:buClrTx/>
              <a:buFont typeface="Arial" panose="020B0604020202020204" pitchFamily="34" charset="0"/>
              <a:buChar char="•"/>
              <a:defRPr/>
            </a:pPr>
            <a:endParaRPr lang="en-US" altLang="zh-TW" dirty="0">
              <a:latin typeface="+mj-ea"/>
              <a:ea typeface="+mj-ea"/>
            </a:endParaRPr>
          </a:p>
        </p:txBody>
      </p:sp>
      <p:sp>
        <p:nvSpPr>
          <p:cNvPr id="5" name="矩形 4"/>
          <p:cNvSpPr/>
          <p:nvPr/>
        </p:nvSpPr>
        <p:spPr>
          <a:xfrm rot="1004011">
            <a:off x="6921111" y="815524"/>
            <a:ext cx="2276086" cy="646331"/>
          </a:xfrm>
          <a:prstGeom prst="rect">
            <a:avLst/>
          </a:prstGeom>
        </p:spPr>
        <p:txBody>
          <a:bodyPr wrap="square">
            <a:spAutoFit/>
          </a:bodyPr>
          <a:lstStyle/>
          <a:p>
            <a:pPr>
              <a:defRPr/>
            </a:pPr>
            <a:r>
              <a:rPr lang="zh-TW" altLang="en-US" sz="3600" b="1" dirty="0">
                <a:solidFill>
                  <a:srgbClr val="FF0000"/>
                </a:solidFill>
                <a:latin typeface="微軟正黑體" pitchFamily="34" charset="-120"/>
                <a:ea typeface="微軟正黑體" pitchFamily="34" charset="-120"/>
              </a:rPr>
              <a:t>非常重要</a:t>
            </a:r>
            <a:r>
              <a:rPr lang="en-US" altLang="zh-TW" sz="3600" b="1" dirty="0">
                <a:solidFill>
                  <a:srgbClr val="FF0000"/>
                </a:solidFill>
                <a:latin typeface="微軟正黑體" pitchFamily="34" charset="-120"/>
                <a:ea typeface="微軟正黑體" pitchFamily="34" charset="-120"/>
              </a:rPr>
              <a:t>!!</a:t>
            </a:r>
            <a:endParaRPr lang="zh-TW" altLang="en-US" sz="3600" b="1" dirty="0">
              <a:solidFill>
                <a:srgbClr val="FF0000"/>
              </a:solidFill>
              <a:latin typeface="微軟正黑體" pitchFamily="34" charset="-120"/>
              <a:ea typeface="微軟正黑體" pitchFamily="34" charset="-120"/>
            </a:endParaRPr>
          </a:p>
        </p:txBody>
      </p:sp>
      <p:sp>
        <p:nvSpPr>
          <p:cNvPr id="7" name="矩形 6"/>
          <p:cNvSpPr/>
          <p:nvPr/>
        </p:nvSpPr>
        <p:spPr>
          <a:xfrm>
            <a:off x="683568" y="5517232"/>
            <a:ext cx="7921251" cy="707886"/>
          </a:xfrm>
          <a:prstGeom prst="rect">
            <a:avLst/>
          </a:prstGeom>
          <a:noFill/>
        </p:spPr>
        <p:style>
          <a:lnRef idx="2">
            <a:schemeClr val="dk1"/>
          </a:lnRef>
          <a:fillRef idx="1">
            <a:schemeClr val="lt1"/>
          </a:fillRef>
          <a:effectRef idx="0">
            <a:schemeClr val="dk1"/>
          </a:effectRef>
          <a:fontRef idx="minor">
            <a:schemeClr val="dk1"/>
          </a:fontRef>
        </p:style>
        <p:txBody>
          <a:bodyPr wrap="square">
            <a:spAutoFit/>
          </a:bodyPr>
          <a:lstStyle/>
          <a:p>
            <a:pPr>
              <a:defRPr/>
            </a:pPr>
            <a:r>
              <a:rPr lang="zh-TW" altLang="en-US" sz="2000" b="1" dirty="0">
                <a:solidFill>
                  <a:srgbClr val="0070C0"/>
                </a:solidFill>
                <a:latin typeface="微軟正黑體" pitchFamily="34" charset="-120"/>
                <a:ea typeface="微軟正黑體" pitchFamily="34" charset="-120"/>
              </a:rPr>
              <a:t>在選課系統有設定擋修機制，若因系統有誤，導致選上課程，未來學分審查亦不會採認，請同學自行注意</a:t>
            </a:r>
            <a:r>
              <a:rPr lang="en-US" altLang="zh-TW" sz="2000" b="1" dirty="0">
                <a:solidFill>
                  <a:srgbClr val="0070C0"/>
                </a:solidFill>
                <a:latin typeface="微軟正黑體" pitchFamily="34" charset="-120"/>
                <a:ea typeface="微軟正黑體" pitchFamily="34" charset="-120"/>
              </a:rPr>
              <a:t>!!!</a:t>
            </a:r>
            <a:endParaRPr lang="zh-TW" altLang="en-US" sz="2000" b="1" dirty="0">
              <a:solidFill>
                <a:srgbClr val="0070C0"/>
              </a:solidFill>
              <a:latin typeface="微軟正黑體" pitchFamily="34" charset="-120"/>
              <a:ea typeface="微軟正黑體" pitchFamily="34" charset="-120"/>
            </a:endParaRPr>
          </a:p>
        </p:txBody>
      </p:sp>
    </p:spTree>
    <p:extLst>
      <p:ext uri="{BB962C8B-B14F-4D97-AF65-F5344CB8AC3E}">
        <p14:creationId xmlns:p14="http://schemas.microsoft.com/office/powerpoint/2010/main" val="1432524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2"/>
          <p:cNvSpPr txBox="1">
            <a:spLocks/>
          </p:cNvSpPr>
          <p:nvPr/>
        </p:nvSpPr>
        <p:spPr>
          <a:xfrm>
            <a:off x="2412242" y="3129603"/>
            <a:ext cx="5107674" cy="614148"/>
          </a:xfrm>
          <a:prstGeom prst="rect">
            <a:avLst/>
          </a:prstGeom>
        </p:spPr>
        <p:txBody>
          <a:bodyPr anchor="ctr">
            <a:noAutofit/>
          </a:bodyPr>
          <a:lst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TW" altLang="en-US" sz="9000" b="1" dirty="0">
                <a:solidFill>
                  <a:srgbClr val="0000FF"/>
                </a:solidFill>
                <a:latin typeface="Microsoft JhengHei" charset="-120"/>
                <a:ea typeface="Microsoft JhengHei" charset="-120"/>
                <a:cs typeface="Microsoft JhengHei" charset="-120"/>
              </a:rPr>
              <a:t>人</a:t>
            </a:r>
          </a:p>
        </p:txBody>
      </p:sp>
      <p:sp>
        <p:nvSpPr>
          <p:cNvPr id="3" name="投影片編號版面配置區 2"/>
          <p:cNvSpPr>
            <a:spLocks noGrp="1"/>
          </p:cNvSpPr>
          <p:nvPr>
            <p:ph type="sldNum" sz="quarter" idx="12"/>
          </p:nvPr>
        </p:nvSpPr>
        <p:spPr/>
        <p:txBody>
          <a:bodyPr/>
          <a:lstStyle/>
          <a:p>
            <a:pPr defTabSz="514350">
              <a:defRPr/>
            </a:pPr>
            <a:fld id="{7B83EF40-B5B1-4485-A470-E02D46259FD4}" type="slidenum">
              <a:rPr lang="zh-TW" altLang="en-US" sz="675">
                <a:solidFill>
                  <a:srgbClr val="898989"/>
                </a:solidFill>
              </a:rPr>
              <a:pPr defTabSz="514350">
                <a:defRPr/>
              </a:pPr>
              <a:t>2</a:t>
            </a:fld>
            <a:endParaRPr lang="zh-TW" altLang="en-US" sz="675">
              <a:solidFill>
                <a:srgbClr val="898989"/>
              </a:solidFill>
            </a:endParaRPr>
          </a:p>
        </p:txBody>
      </p:sp>
    </p:spTree>
    <p:extLst>
      <p:ext uri="{BB962C8B-B14F-4D97-AF65-F5344CB8AC3E}">
        <p14:creationId xmlns:p14="http://schemas.microsoft.com/office/powerpoint/2010/main" val="29208596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p:nvPr>
        </p:nvSpPr>
        <p:spPr>
          <a:xfrm>
            <a:off x="611560" y="44624"/>
            <a:ext cx="8229600" cy="854968"/>
          </a:xfrm>
        </p:spPr>
        <p:txBody>
          <a:bodyPr>
            <a:normAutofit/>
          </a:bodyPr>
          <a:lstStyle/>
          <a:p>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小教該如何選課</a:t>
            </a:r>
            <a: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 name="文字方塊 3"/>
          <p:cNvSpPr txBox="1">
            <a:spLocks noChangeArrowheads="1"/>
          </p:cNvSpPr>
          <p:nvPr/>
        </p:nvSpPr>
        <p:spPr bwMode="auto">
          <a:xfrm>
            <a:off x="611560" y="836712"/>
            <a:ext cx="7979072" cy="578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Font typeface="Wingdings" pitchFamily="2" charset="2"/>
              <a:buChar char="v"/>
              <a:defRPr sz="2800" b="1">
                <a:solidFill>
                  <a:schemeClr val="tx1"/>
                </a:solidFill>
                <a:latin typeface="Verdana" pitchFamily="34" charset="0"/>
              </a:defRPr>
            </a:lvl1pPr>
            <a:lvl2pPr marL="742950" indent="-285750">
              <a:spcBef>
                <a:spcPct val="20000"/>
              </a:spcBef>
              <a:buClr>
                <a:schemeClr val="tx2"/>
              </a:buClr>
              <a:buFont typeface="Wingdings" pitchFamily="2" charset="2"/>
              <a:buChar char="§"/>
              <a:defRPr sz="2800">
                <a:solidFill>
                  <a:schemeClr val="tx2"/>
                </a:solidFill>
                <a:latin typeface="Arial" charset="0"/>
              </a:defRPr>
            </a:lvl2pPr>
            <a:lvl3pPr marL="1143000" indent="-228600">
              <a:spcBef>
                <a:spcPct val="20000"/>
              </a:spcBef>
              <a:buClr>
                <a:schemeClr val="hlink"/>
              </a:buClr>
              <a:buChar char="•"/>
              <a:defRPr sz="2400">
                <a:solidFill>
                  <a:schemeClr val="tx2"/>
                </a:solidFill>
                <a:latin typeface="Arial" charset="0"/>
              </a:defRPr>
            </a:lvl3pPr>
            <a:lvl4pPr marL="1600200" indent="-228600">
              <a:spcBef>
                <a:spcPct val="20000"/>
              </a:spcBef>
              <a:buChar char="–"/>
              <a:defRPr sz="2000">
                <a:solidFill>
                  <a:schemeClr val="tx2"/>
                </a:solidFill>
                <a:latin typeface="Arial" charset="0"/>
              </a:defRPr>
            </a:lvl4pPr>
            <a:lvl5pPr marL="2057400" indent="-228600">
              <a:spcBef>
                <a:spcPct val="20000"/>
              </a:spcBef>
              <a:buChar char="»"/>
              <a:defRPr sz="2000">
                <a:solidFill>
                  <a:schemeClr val="tx2"/>
                </a:solidFill>
                <a:latin typeface="Arial" charset="0"/>
              </a:defRPr>
            </a:lvl5pPr>
            <a:lvl6pPr marL="2514600" indent="-228600" eaLnBrk="0" fontAlgn="base" hangingPunct="0">
              <a:spcBef>
                <a:spcPct val="20000"/>
              </a:spcBef>
              <a:spcAft>
                <a:spcPct val="0"/>
              </a:spcAft>
              <a:buChar char="»"/>
              <a:defRPr sz="2000">
                <a:solidFill>
                  <a:schemeClr val="tx2"/>
                </a:solidFill>
                <a:latin typeface="Arial" charset="0"/>
              </a:defRPr>
            </a:lvl6pPr>
            <a:lvl7pPr marL="2971800" indent="-228600" eaLnBrk="0" fontAlgn="base" hangingPunct="0">
              <a:spcBef>
                <a:spcPct val="20000"/>
              </a:spcBef>
              <a:spcAft>
                <a:spcPct val="0"/>
              </a:spcAft>
              <a:buChar char="»"/>
              <a:defRPr sz="2000">
                <a:solidFill>
                  <a:schemeClr val="tx2"/>
                </a:solidFill>
                <a:latin typeface="Arial" charset="0"/>
              </a:defRPr>
            </a:lvl7pPr>
            <a:lvl8pPr marL="3429000" indent="-228600" eaLnBrk="0" fontAlgn="base" hangingPunct="0">
              <a:spcBef>
                <a:spcPct val="20000"/>
              </a:spcBef>
              <a:spcAft>
                <a:spcPct val="0"/>
              </a:spcAft>
              <a:buChar char="»"/>
              <a:defRPr sz="2000">
                <a:solidFill>
                  <a:schemeClr val="tx2"/>
                </a:solidFill>
                <a:latin typeface="Arial" charset="0"/>
              </a:defRPr>
            </a:lvl8pPr>
            <a:lvl9pPr marL="3886200" indent="-228600" eaLnBrk="0" fontAlgn="base" hangingPunct="0">
              <a:spcBef>
                <a:spcPct val="20000"/>
              </a:spcBef>
              <a:spcAft>
                <a:spcPct val="0"/>
              </a:spcAft>
              <a:buChar char="»"/>
              <a:defRPr sz="2000">
                <a:solidFill>
                  <a:schemeClr val="tx2"/>
                </a:solidFill>
                <a:latin typeface="Arial" charset="0"/>
              </a:defRPr>
            </a:lvl9pPr>
          </a:lstStyle>
          <a:p>
            <a:pPr algn="just">
              <a:spcBef>
                <a:spcPct val="0"/>
              </a:spcBef>
              <a:buClrTx/>
              <a:buNone/>
            </a:pPr>
            <a:r>
              <a:rPr kumimoji="1" lang="zh-TW" altLang="en-US" sz="2400" dirty="0">
                <a:solidFill>
                  <a:srgbClr val="FF0000"/>
                </a:solidFill>
                <a:latin typeface="微軟正黑體" pitchFamily="34" charset="-120"/>
                <a:ea typeface="微軟正黑體" pitchFamily="34" charset="-120"/>
              </a:rPr>
              <a:t>務必自行詳閱</a:t>
            </a:r>
            <a:r>
              <a:rPr kumimoji="1" lang="en-US" altLang="zh-TW" sz="2400" dirty="0">
                <a:solidFill>
                  <a:srgbClr val="FF0000"/>
                </a:solidFill>
                <a:latin typeface="微軟正黑體" pitchFamily="34" charset="-120"/>
                <a:ea typeface="微軟正黑體" pitchFamily="34" charset="-120"/>
              </a:rPr>
              <a:t>【</a:t>
            </a:r>
            <a:r>
              <a:rPr kumimoji="1" lang="zh-TW" altLang="en-US" sz="2400" dirty="0">
                <a:solidFill>
                  <a:srgbClr val="FF0000"/>
                </a:solidFill>
                <a:latin typeface="微軟正黑體" pitchFamily="34" charset="-120"/>
                <a:ea typeface="微軟正黑體" pitchFamily="34" charset="-120"/>
              </a:rPr>
              <a:t>檔修規定</a:t>
            </a:r>
            <a:r>
              <a:rPr kumimoji="1" lang="en-US" altLang="zh-TW" sz="2400" dirty="0">
                <a:solidFill>
                  <a:srgbClr val="FF0000"/>
                </a:solidFill>
                <a:latin typeface="微軟正黑體" pitchFamily="34" charset="-120"/>
                <a:ea typeface="微軟正黑體" pitchFamily="34" charset="-120"/>
              </a:rPr>
              <a:t>】!!!</a:t>
            </a:r>
          </a:p>
          <a:p>
            <a:pPr marL="571500" indent="-571500" algn="just">
              <a:spcBef>
                <a:spcPct val="0"/>
              </a:spcBef>
              <a:buClrTx/>
              <a:buFont typeface="Arial" panose="020B0604020202020204" pitchFamily="34" charset="0"/>
              <a:buChar char="•"/>
            </a:pPr>
            <a:r>
              <a:rPr kumimoji="1" lang="en-US" altLang="zh-TW" sz="1800" b="0" dirty="0">
                <a:latin typeface="微軟正黑體" pitchFamily="34" charset="-120"/>
                <a:ea typeface="微軟正黑體" pitchFamily="34" charset="-120"/>
              </a:rPr>
              <a:t>115-1</a:t>
            </a:r>
            <a:r>
              <a:rPr kumimoji="1" lang="zh-TW" altLang="en-US" sz="1800" b="0" dirty="0">
                <a:latin typeface="微軟正黑體" pitchFamily="34" charset="-120"/>
                <a:ea typeface="微軟正黑體" pitchFamily="34" charset="-120"/>
              </a:rPr>
              <a:t>至少修習一門</a:t>
            </a:r>
            <a:r>
              <a:rPr kumimoji="1" lang="zh-TW" altLang="en-US" sz="1800" b="0" dirty="0">
                <a:solidFill>
                  <a:srgbClr val="FF0000"/>
                </a:solidFill>
                <a:latin typeface="微軟正黑體" pitchFamily="34" charset="-120"/>
                <a:ea typeface="微軟正黑體" pitchFamily="34" charset="-120"/>
              </a:rPr>
              <a:t>教育基礎</a:t>
            </a:r>
            <a:r>
              <a:rPr kumimoji="1" lang="zh-TW" altLang="en-US" sz="1800" b="0" dirty="0">
                <a:latin typeface="微軟正黑體" pitchFamily="34" charset="-120"/>
                <a:ea typeface="微軟正黑體" pitchFamily="34" charset="-120"/>
              </a:rPr>
              <a:t>課程必修科目</a:t>
            </a:r>
            <a:r>
              <a:rPr kumimoji="1" lang="en-US" altLang="zh-TW" sz="1800" b="0" dirty="0">
                <a:latin typeface="微軟正黑體" pitchFamily="34" charset="-120"/>
                <a:ea typeface="微軟正黑體" pitchFamily="34" charset="-120"/>
              </a:rPr>
              <a:t>(</a:t>
            </a:r>
            <a:r>
              <a:rPr kumimoji="1" lang="zh-TW" altLang="en-US" sz="1800" b="0" dirty="0">
                <a:latin typeface="微軟正黑體" pitchFamily="34" charset="-120"/>
                <a:ea typeface="微軟正黑體" pitchFamily="34" charset="-120"/>
              </a:rPr>
              <a:t>已辦理教育基礎課程抵免通過者除外</a:t>
            </a:r>
            <a:r>
              <a:rPr kumimoji="1" lang="en-US" altLang="zh-TW" sz="1800" b="0" dirty="0">
                <a:latin typeface="微軟正黑體" pitchFamily="34" charset="-120"/>
                <a:ea typeface="微軟正黑體" pitchFamily="34" charset="-120"/>
              </a:rPr>
              <a:t>)</a:t>
            </a:r>
            <a:r>
              <a:rPr kumimoji="1" lang="zh-TW" altLang="en-US" sz="1800" b="0" dirty="0">
                <a:latin typeface="微軟正黑體" pitchFamily="34" charset="-120"/>
                <a:ea typeface="微軟正黑體" pitchFamily="34" charset="-120"/>
              </a:rPr>
              <a:t>，再搭配</a:t>
            </a:r>
            <a:r>
              <a:rPr kumimoji="1" lang="zh-TW" altLang="en-US" sz="1800" b="0" dirty="0">
                <a:solidFill>
                  <a:srgbClr val="FF0000"/>
                </a:solidFill>
                <a:latin typeface="微軟正黑體" pitchFamily="34" charset="-120"/>
                <a:ea typeface="微軟正黑體" pitchFamily="34" charset="-120"/>
              </a:rPr>
              <a:t>教育方法</a:t>
            </a:r>
            <a:r>
              <a:rPr kumimoji="1" lang="zh-TW" altLang="en-US" sz="1800" b="0" dirty="0">
                <a:latin typeface="微軟正黑體" pitchFamily="34" charset="-120"/>
                <a:ea typeface="微軟正黑體" pitchFamily="34" charset="-120"/>
              </a:rPr>
              <a:t>課程必修科目。</a:t>
            </a:r>
            <a:endParaRPr kumimoji="1" lang="en-US" altLang="zh-TW" sz="1800" b="0" dirty="0">
              <a:latin typeface="微軟正黑體" pitchFamily="34" charset="-120"/>
              <a:ea typeface="微軟正黑體" pitchFamily="34" charset="-120"/>
            </a:endParaRPr>
          </a:p>
          <a:p>
            <a:pPr marL="571500" indent="-571500" algn="just">
              <a:spcBef>
                <a:spcPct val="0"/>
              </a:spcBef>
              <a:buClrTx/>
              <a:buFont typeface="Arial" panose="020B0604020202020204" pitchFamily="34" charset="0"/>
              <a:buChar char="•"/>
            </a:pPr>
            <a:r>
              <a:rPr kumimoji="1" lang="en-US" altLang="zh-TW" sz="1800" b="0" dirty="0">
                <a:latin typeface="微軟正黑體" pitchFamily="34" charset="-120"/>
                <a:ea typeface="微軟正黑體" pitchFamily="34" charset="-120"/>
              </a:rPr>
              <a:t>115-1</a:t>
            </a:r>
            <a:r>
              <a:rPr kumimoji="1" lang="zh-TW" altLang="en-US" sz="1800" b="0" dirty="0">
                <a:latin typeface="微軟正黑體" pitchFamily="34" charset="-120"/>
                <a:ea typeface="微軟正黑體" pitchFamily="34" charset="-120"/>
              </a:rPr>
              <a:t>先修習各領域概論</a:t>
            </a:r>
            <a:endParaRPr kumimoji="1" lang="en-US" altLang="zh-TW" sz="1800" b="0" dirty="0">
              <a:latin typeface="微軟正黑體" pitchFamily="34" charset="-120"/>
              <a:ea typeface="微軟正黑體" pitchFamily="34" charset="-120"/>
            </a:endParaRPr>
          </a:p>
          <a:p>
            <a:pPr marL="571500" indent="-571500" algn="just">
              <a:spcBef>
                <a:spcPct val="0"/>
              </a:spcBef>
              <a:buClrTx/>
              <a:buFont typeface="Arial" panose="020B0604020202020204" pitchFamily="34" charset="0"/>
              <a:buChar char="•"/>
            </a:pPr>
            <a:r>
              <a:rPr kumimoji="1" lang="en-US" altLang="zh-TW" sz="1800" b="0" dirty="0">
                <a:latin typeface="微軟正黑體" pitchFamily="34" charset="-120"/>
                <a:ea typeface="微軟正黑體" pitchFamily="34" charset="-120"/>
              </a:rPr>
              <a:t>115-1</a:t>
            </a:r>
            <a:r>
              <a:rPr kumimoji="1" lang="zh-TW" altLang="en-US" sz="1800" b="0" dirty="0">
                <a:latin typeface="微軟正黑體" pitchFamily="34" charset="-120"/>
                <a:ea typeface="微軟正黑體" pitchFamily="34" charset="-120"/>
              </a:rPr>
              <a:t> </a:t>
            </a:r>
            <a:r>
              <a:rPr kumimoji="1" lang="en-US" altLang="zh-TW" sz="1800" b="0" dirty="0">
                <a:latin typeface="微軟正黑體" pitchFamily="34" charset="-120"/>
                <a:ea typeface="微軟正黑體" pitchFamily="34" charset="-120"/>
              </a:rPr>
              <a:t>&amp;</a:t>
            </a:r>
            <a:r>
              <a:rPr kumimoji="1" lang="zh-TW" altLang="en-US" sz="1800" b="0" dirty="0">
                <a:latin typeface="微軟正黑體" pitchFamily="34" charset="-120"/>
                <a:ea typeface="微軟正黑體" pitchFamily="34" charset="-120"/>
              </a:rPr>
              <a:t> </a:t>
            </a:r>
            <a:r>
              <a:rPr kumimoji="1" lang="en-US" altLang="zh-TW" sz="1800" b="0" dirty="0">
                <a:latin typeface="微軟正黑體" pitchFamily="34" charset="-120"/>
                <a:ea typeface="微軟正黑體" pitchFamily="34" charset="-120"/>
              </a:rPr>
              <a:t>115-2</a:t>
            </a:r>
            <a:r>
              <a:rPr kumimoji="1" lang="zh-TW" altLang="en-US" sz="1800" b="0" dirty="0">
                <a:latin typeface="微軟正黑體" pitchFamily="34" charset="-120"/>
                <a:ea typeface="微軟正黑體" pitchFamily="34" charset="-120"/>
              </a:rPr>
              <a:t>務必修足</a:t>
            </a:r>
            <a:r>
              <a:rPr kumimoji="1" lang="en-US" altLang="zh-TW" sz="1800" b="0" dirty="0">
                <a:solidFill>
                  <a:srgbClr val="FF0000"/>
                </a:solidFill>
                <a:latin typeface="微軟正黑體" pitchFamily="34" charset="-120"/>
                <a:ea typeface="微軟正黑體" pitchFamily="34" charset="-120"/>
              </a:rPr>
              <a:t>12</a:t>
            </a:r>
            <a:r>
              <a:rPr kumimoji="1" lang="zh-TW" altLang="en-US" sz="1800" b="0" dirty="0">
                <a:solidFill>
                  <a:srgbClr val="FF0000"/>
                </a:solidFill>
                <a:latin typeface="微軟正黑體" pitchFamily="34" charset="-120"/>
                <a:ea typeface="微軟正黑體" pitchFamily="34" charset="-120"/>
              </a:rPr>
              <a:t>個</a:t>
            </a:r>
            <a:r>
              <a:rPr kumimoji="1" lang="zh-TW" altLang="en-US" sz="1800" b="0" dirty="0">
                <a:latin typeface="微軟正黑體" pitchFamily="34" charset="-120"/>
                <a:ea typeface="微軟正黑體" pitchFamily="34" charset="-120"/>
              </a:rPr>
              <a:t>教育專業課程學分</a:t>
            </a:r>
            <a:r>
              <a:rPr kumimoji="1" lang="en-US" altLang="zh-TW" sz="1800" b="0" dirty="0">
                <a:latin typeface="微軟正黑體" pitchFamily="34" charset="-120"/>
                <a:ea typeface="微軟正黑體" pitchFamily="34" charset="-120"/>
              </a:rPr>
              <a:t>(</a:t>
            </a:r>
            <a:r>
              <a:rPr kumimoji="1" lang="zh-TW" altLang="en-US" sz="1800" b="0" dirty="0">
                <a:latin typeface="微軟正黑體" pitchFamily="34" charset="-120"/>
                <a:ea typeface="微軟正黑體" pitchFamily="34" charset="-120"/>
              </a:rPr>
              <a:t>含教學原理</a:t>
            </a:r>
            <a:r>
              <a:rPr kumimoji="1" lang="zh-TW" altLang="en-US" sz="1800" b="0" dirty="0">
                <a:solidFill>
                  <a:srgbClr val="FF0000"/>
                </a:solidFill>
                <a:latin typeface="微軟正黑體" pitchFamily="34" charset="-120"/>
                <a:ea typeface="微軟正黑體" pitchFamily="34" charset="-120"/>
              </a:rPr>
              <a:t>或</a:t>
            </a:r>
            <a:r>
              <a:rPr kumimoji="1" lang="zh-TW" altLang="en-US" sz="1800" b="0" dirty="0">
                <a:latin typeface="微軟正黑體" pitchFamily="34" charset="-120"/>
                <a:ea typeface="微軟正黑體" pitchFamily="34" charset="-120"/>
              </a:rPr>
              <a:t>課程發展與設計</a:t>
            </a:r>
            <a:r>
              <a:rPr kumimoji="1" lang="en-US" altLang="zh-TW" sz="1800" b="0" dirty="0">
                <a:latin typeface="微軟正黑體" pitchFamily="34" charset="-120"/>
                <a:ea typeface="微軟正黑體" pitchFamily="34" charset="-120"/>
              </a:rPr>
              <a:t>)</a:t>
            </a:r>
          </a:p>
          <a:p>
            <a:pPr marL="571500" indent="-571500" algn="just">
              <a:spcBef>
                <a:spcPct val="0"/>
              </a:spcBef>
              <a:buClrTx/>
              <a:buFont typeface="Arial" panose="020B0604020202020204" pitchFamily="34" charset="0"/>
              <a:buChar char="•"/>
            </a:pPr>
            <a:r>
              <a:rPr kumimoji="1" lang="en-US" altLang="zh-TW" sz="1800" b="0" dirty="0">
                <a:latin typeface="微軟正黑體" pitchFamily="34" charset="-120"/>
                <a:ea typeface="微軟正黑體" pitchFamily="34" charset="-120"/>
              </a:rPr>
              <a:t>116-1</a:t>
            </a:r>
            <a:r>
              <a:rPr kumimoji="1" lang="zh-TW" altLang="en-US" sz="1800" b="0" dirty="0">
                <a:latin typeface="微軟正黑體" pitchFamily="34" charset="-120"/>
                <a:ea typeface="微軟正黑體" pitchFamily="34" charset="-120"/>
              </a:rPr>
              <a:t>修習各領域概論相對應之教材教法</a:t>
            </a:r>
            <a:endParaRPr kumimoji="1" lang="en-US" altLang="zh-TW" sz="1800" b="0" dirty="0">
              <a:latin typeface="微軟正黑體" pitchFamily="34" charset="-120"/>
              <a:ea typeface="微軟正黑體" pitchFamily="34" charset="-120"/>
            </a:endParaRPr>
          </a:p>
          <a:p>
            <a:pPr marL="571500" indent="-571500" algn="just">
              <a:spcBef>
                <a:spcPct val="0"/>
              </a:spcBef>
              <a:buClrTx/>
              <a:buFont typeface="Arial" panose="020B0604020202020204" pitchFamily="34" charset="0"/>
              <a:buChar char="•"/>
            </a:pPr>
            <a:r>
              <a:rPr kumimoji="1" lang="en-US" altLang="zh-TW" sz="1800" b="0" dirty="0">
                <a:latin typeface="微軟正黑體" pitchFamily="34" charset="-120"/>
                <a:ea typeface="微軟正黑體" pitchFamily="34" charset="-120"/>
              </a:rPr>
              <a:t>116-2</a:t>
            </a:r>
            <a:r>
              <a:rPr kumimoji="1" lang="zh-TW" altLang="en-US" sz="1800" b="0" dirty="0">
                <a:latin typeface="微軟正黑體" pitchFamily="34" charset="-120"/>
                <a:ea typeface="微軟正黑體" pitchFamily="34" charset="-120"/>
              </a:rPr>
              <a:t>修習小教教學實習</a:t>
            </a:r>
            <a:endParaRPr kumimoji="1" lang="en-US" altLang="zh-TW" sz="1800" b="0" dirty="0">
              <a:latin typeface="微軟正黑體" pitchFamily="34" charset="-120"/>
              <a:ea typeface="微軟正黑體" pitchFamily="34" charset="-120"/>
            </a:endParaRPr>
          </a:p>
          <a:p>
            <a:pPr algn="just">
              <a:spcBef>
                <a:spcPct val="0"/>
              </a:spcBef>
              <a:buClrTx/>
              <a:buNone/>
            </a:pPr>
            <a:endParaRPr kumimoji="1" lang="en-US" altLang="zh-TW" sz="1800" b="0" dirty="0">
              <a:latin typeface="微軟正黑體" pitchFamily="34" charset="-120"/>
              <a:ea typeface="微軟正黑體" pitchFamily="34" charset="-120"/>
            </a:endParaRPr>
          </a:p>
          <a:p>
            <a:pPr marL="571500" indent="-571500" algn="just">
              <a:spcBef>
                <a:spcPct val="0"/>
              </a:spcBef>
              <a:buClrTx/>
              <a:buFont typeface="Arial" panose="020B0604020202020204" pitchFamily="34" charset="0"/>
              <a:buChar char="•"/>
            </a:pPr>
            <a:r>
              <a:rPr lang="zh-TW" altLang="en-US" sz="1800" b="0" dirty="0">
                <a:solidFill>
                  <a:srgbClr val="FF0000"/>
                </a:solidFill>
                <a:latin typeface="微軟正黑體" pitchFamily="34" charset="-120"/>
                <a:ea typeface="微軟正黑體" pitchFamily="34" charset="-120"/>
              </a:rPr>
              <a:t>選修</a:t>
            </a:r>
            <a:r>
              <a:rPr lang="en-US" altLang="zh-TW" sz="1800" b="0" dirty="0">
                <a:solidFill>
                  <a:srgbClr val="FF0000"/>
                </a:solidFill>
                <a:latin typeface="微軟正黑體" pitchFamily="34" charset="-120"/>
                <a:ea typeface="微軟正黑體" pitchFamily="34" charset="-120"/>
              </a:rPr>
              <a:t>10</a:t>
            </a:r>
            <a:r>
              <a:rPr lang="zh-TW" altLang="en-US" sz="1800" b="0" dirty="0">
                <a:solidFill>
                  <a:srgbClr val="FF0000"/>
                </a:solidFill>
                <a:latin typeface="微軟正黑體" pitchFamily="34" charset="-120"/>
                <a:ea typeface="微軟正黑體" pitchFamily="34" charset="-120"/>
              </a:rPr>
              <a:t>學分：</a:t>
            </a:r>
            <a:r>
              <a:rPr lang="zh-TW" altLang="zh-TW" sz="1800" b="0" dirty="0">
                <a:solidFill>
                  <a:srgbClr val="FF0000"/>
                </a:solidFill>
                <a:latin typeface="微軟正黑體" pitchFamily="34" charset="-120"/>
                <a:ea typeface="微軟正黑體" pitchFamily="34" charset="-120"/>
              </a:rPr>
              <a:t>可依學生需求於教育基礎課程、教育方法課程、教育實踐課程科目中自行選修</a:t>
            </a:r>
            <a:endParaRPr kumimoji="1" lang="en-US" altLang="zh-TW" sz="1800" b="0" dirty="0">
              <a:solidFill>
                <a:srgbClr val="FF0000"/>
              </a:solidFill>
              <a:latin typeface="微軟正黑體" pitchFamily="34" charset="-120"/>
              <a:ea typeface="微軟正黑體" pitchFamily="34" charset="-120"/>
            </a:endParaRPr>
          </a:p>
          <a:p>
            <a:pPr algn="just">
              <a:spcBef>
                <a:spcPct val="0"/>
              </a:spcBef>
              <a:buClrTx/>
              <a:buNone/>
            </a:pPr>
            <a:endParaRPr kumimoji="1" lang="en-US" altLang="zh-TW" sz="1800" b="0" dirty="0">
              <a:latin typeface="微軟正黑體" pitchFamily="34" charset="-120"/>
              <a:ea typeface="微軟正黑體" pitchFamily="34" charset="-120"/>
            </a:endParaRPr>
          </a:p>
          <a:p>
            <a:pPr marL="571500" indent="-571500" algn="just">
              <a:spcBef>
                <a:spcPct val="0"/>
              </a:spcBef>
              <a:buClrTx/>
              <a:buFont typeface="Arial" panose="020B0604020202020204" pitchFamily="34" charset="0"/>
              <a:buChar char="•"/>
            </a:pPr>
            <a:r>
              <a:rPr lang="zh-TW" altLang="en-US" sz="1800" b="0" u="sng" dirty="0">
                <a:solidFill>
                  <a:srgbClr val="FF0000"/>
                </a:solidFill>
                <a:latin typeface="微軟正黑體" pitchFamily="34" charset="-120"/>
                <a:ea typeface="微軟正黑體" pitchFamily="34" charset="-120"/>
              </a:rPr>
              <a:t>科目學分一覽表可至課程組網站下載，每學期留意自身修課進度，以免無法配合師培開課進度而延後畢業</a:t>
            </a:r>
            <a:r>
              <a:rPr lang="en-US" altLang="zh-TW" sz="1800" b="0" u="sng" dirty="0">
                <a:solidFill>
                  <a:srgbClr val="FF0000"/>
                </a:solidFill>
                <a:latin typeface="微軟正黑體" pitchFamily="34" charset="-120"/>
                <a:ea typeface="微軟正黑體" pitchFamily="34" charset="-120"/>
              </a:rPr>
              <a:t>!!</a:t>
            </a:r>
            <a:r>
              <a:rPr lang="zh-TW" altLang="en-US" sz="1800" b="0" u="sng" dirty="0">
                <a:solidFill>
                  <a:srgbClr val="FF0000"/>
                </a:solidFill>
                <a:latin typeface="微軟正黑體" pitchFamily="34" charset="-120"/>
                <a:ea typeface="微軟正黑體" pitchFamily="34" charset="-120"/>
              </a:rPr>
              <a:t> </a:t>
            </a:r>
            <a:endParaRPr lang="en-US" altLang="zh-TW" sz="1800" b="0" u="sng" dirty="0">
              <a:solidFill>
                <a:srgbClr val="FF0000"/>
              </a:solidFill>
              <a:latin typeface="微軟正黑體" pitchFamily="34" charset="-120"/>
              <a:ea typeface="微軟正黑體" pitchFamily="34" charset="-120"/>
            </a:endParaRPr>
          </a:p>
          <a:p>
            <a:pPr algn="just">
              <a:spcBef>
                <a:spcPct val="0"/>
              </a:spcBef>
              <a:buClrTx/>
              <a:buNone/>
            </a:pPr>
            <a:endParaRPr lang="en-US" altLang="zh-TW" sz="1800" b="0" dirty="0">
              <a:latin typeface="微軟正黑體" pitchFamily="34" charset="-120"/>
              <a:ea typeface="微軟正黑體" pitchFamily="34" charset="-120"/>
            </a:endParaRPr>
          </a:p>
          <a:p>
            <a:pPr marL="571500" indent="-571500" algn="just">
              <a:spcBef>
                <a:spcPct val="0"/>
              </a:spcBef>
              <a:buClrTx/>
              <a:buFont typeface="Arial" panose="020B0604020202020204" pitchFamily="34" charset="0"/>
              <a:buChar char="•"/>
            </a:pPr>
            <a:r>
              <a:rPr lang="zh-TW" altLang="en-US" sz="1800" b="0" dirty="0">
                <a:latin typeface="微軟正黑體" pitchFamily="34" charset="-120"/>
                <a:ea typeface="微軟正黑體" pitchFamily="34" charset="-120"/>
              </a:rPr>
              <a:t>路徑：課程組網站 </a:t>
            </a:r>
            <a:r>
              <a:rPr lang="en-US" altLang="zh-TW" sz="1800" b="0" dirty="0">
                <a:latin typeface="微軟正黑體" pitchFamily="34" charset="-120"/>
                <a:ea typeface="微軟正黑體" pitchFamily="34" charset="-120"/>
              </a:rPr>
              <a:t>&gt; </a:t>
            </a:r>
            <a:r>
              <a:rPr lang="zh-TW" altLang="en-US" sz="1800" b="0" dirty="0">
                <a:latin typeface="微軟正黑體" pitchFamily="34" charset="-120"/>
                <a:ea typeface="微軟正黑體" pitchFamily="34" charset="-120"/>
              </a:rPr>
              <a:t>師資職前課程 </a:t>
            </a:r>
            <a:r>
              <a:rPr lang="en-US" altLang="zh-TW" sz="1800" b="0" dirty="0">
                <a:latin typeface="微軟正黑體" pitchFamily="34" charset="-120"/>
                <a:ea typeface="微軟正黑體" pitchFamily="34" charset="-120"/>
              </a:rPr>
              <a:t>&gt; </a:t>
            </a:r>
            <a:r>
              <a:rPr lang="zh-TW" altLang="en-US" sz="1800" b="0" dirty="0">
                <a:latin typeface="微軟正黑體" pitchFamily="34" charset="-120"/>
                <a:ea typeface="微軟正黑體" pitchFamily="34" charset="-120"/>
              </a:rPr>
              <a:t>教育專業課程</a:t>
            </a:r>
            <a:r>
              <a:rPr lang="en-US" altLang="zh-TW" sz="1800" b="0" dirty="0">
                <a:latin typeface="微軟正黑體" pitchFamily="34" charset="-120"/>
                <a:ea typeface="微軟正黑體" pitchFamily="34" charset="-120"/>
              </a:rPr>
              <a:t>&gt;</a:t>
            </a:r>
            <a:r>
              <a:rPr lang="zh-TW" altLang="en-US" sz="1800" b="0" dirty="0">
                <a:latin typeface="微軟正黑體" pitchFamily="34" charset="-120"/>
                <a:ea typeface="微軟正黑體" pitchFamily="34" charset="-120"/>
              </a:rPr>
              <a:t>國民小學師資類科教育專業課程科目及學分表</a:t>
            </a:r>
            <a:r>
              <a:rPr lang="en-US" altLang="zh-TW" sz="1800" b="0" dirty="0">
                <a:latin typeface="微軟正黑體" pitchFamily="34" charset="-120"/>
                <a:ea typeface="微軟正黑體" pitchFamily="34" charset="-120"/>
              </a:rPr>
              <a:t>&gt;</a:t>
            </a:r>
            <a:r>
              <a:rPr lang="zh-TW" altLang="en-US" sz="1800" dirty="0">
                <a:solidFill>
                  <a:srgbClr val="3333FF"/>
                </a:solidFill>
              </a:rPr>
              <a:t>自 </a:t>
            </a:r>
            <a:r>
              <a:rPr lang="en-US" altLang="zh-TW" sz="1800" dirty="0">
                <a:solidFill>
                  <a:srgbClr val="3333FF"/>
                </a:solidFill>
              </a:rPr>
              <a:t>115 </a:t>
            </a:r>
            <a:r>
              <a:rPr lang="zh-TW" altLang="en-US" sz="1800" dirty="0">
                <a:solidFill>
                  <a:srgbClr val="3333FF"/>
                </a:solidFill>
              </a:rPr>
              <a:t>學年度起修習師資職前教育課程之師資生適用，</a:t>
            </a:r>
            <a:r>
              <a:rPr lang="en-US" altLang="zh-TW" sz="1800" dirty="0">
                <a:solidFill>
                  <a:srgbClr val="3333FF"/>
                </a:solidFill>
              </a:rPr>
              <a:t>114 </a:t>
            </a:r>
            <a:r>
              <a:rPr lang="zh-TW" altLang="en-US" sz="1800" dirty="0">
                <a:solidFill>
                  <a:srgbClr val="3333FF"/>
                </a:solidFill>
              </a:rPr>
              <a:t>學年度前修習者得適用之。</a:t>
            </a:r>
            <a:endParaRPr lang="en-US" altLang="zh-TW" sz="1800" dirty="0">
              <a:solidFill>
                <a:srgbClr val="3333FF"/>
              </a:solidFill>
            </a:endParaRPr>
          </a:p>
          <a:p>
            <a:pPr marL="571500" indent="-571500" algn="just">
              <a:spcBef>
                <a:spcPct val="0"/>
              </a:spcBef>
              <a:buClrTx/>
              <a:buFont typeface="Arial" panose="020B0604020202020204" pitchFamily="34" charset="0"/>
              <a:buChar char="•"/>
            </a:pPr>
            <a:r>
              <a:rPr kumimoji="1" lang="en-US" altLang="zh-TW" sz="2000" b="0" dirty="0">
                <a:solidFill>
                  <a:srgbClr val="3333FF"/>
                </a:solidFill>
                <a:latin typeface="微軟正黑體" pitchFamily="34" charset="-120"/>
                <a:ea typeface="微軟正黑體" pitchFamily="34" charset="-120"/>
                <a:hlinkClick r:id="rId2"/>
              </a:rPr>
              <a:t>https://reurl.cc/eQGqVm</a:t>
            </a:r>
            <a:endParaRPr kumimoji="1" lang="en-US" altLang="zh-TW" sz="2000" b="0" dirty="0">
              <a:solidFill>
                <a:srgbClr val="3333FF"/>
              </a:solidFill>
              <a:latin typeface="微軟正黑體" pitchFamily="34" charset="-120"/>
              <a:ea typeface="微軟正黑體" pitchFamily="34" charset="-120"/>
            </a:endParaRPr>
          </a:p>
          <a:p>
            <a:pPr marL="571500" indent="-571500" algn="just">
              <a:spcBef>
                <a:spcPct val="0"/>
              </a:spcBef>
              <a:buClrTx/>
              <a:buFont typeface="Arial" panose="020B0604020202020204" pitchFamily="34" charset="0"/>
              <a:buChar char="•"/>
            </a:pPr>
            <a:endParaRPr kumimoji="1" lang="en-US" altLang="zh-TW" sz="2000" b="0" dirty="0">
              <a:solidFill>
                <a:srgbClr val="3333FF"/>
              </a:solidFill>
              <a:latin typeface="微軟正黑體" pitchFamily="34" charset="-120"/>
              <a:ea typeface="微軟正黑體" pitchFamily="34" charset="-120"/>
            </a:endParaRPr>
          </a:p>
        </p:txBody>
      </p:sp>
    </p:spTree>
    <p:extLst>
      <p:ext uri="{BB962C8B-B14F-4D97-AF65-F5344CB8AC3E}">
        <p14:creationId xmlns:p14="http://schemas.microsoft.com/office/powerpoint/2010/main" val="2710445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2">
            <a:lumMod val="75000"/>
            <a:alpha val="40000"/>
          </a:schemeClr>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29B32DC-EB2F-40A7-9ECE-15362FB09121}"/>
              </a:ext>
            </a:extLst>
          </p:cNvPr>
          <p:cNvSpPr>
            <a:spLocks noGrp="1"/>
          </p:cNvSpPr>
          <p:nvPr>
            <p:ph type="title"/>
          </p:nvPr>
        </p:nvSpPr>
        <p:spPr>
          <a:xfrm>
            <a:off x="251520" y="2636912"/>
            <a:ext cx="8229600" cy="1143000"/>
          </a:xfrm>
        </p:spPr>
        <p:txBody>
          <a:bodyPr>
            <a:noAutofit/>
          </a:bodyPr>
          <a:lstStyle/>
          <a:p>
            <a:r>
              <a:rPr lang="zh-TW" altLang="en-US" sz="10000" dirty="0">
                <a:latin typeface="微軟正黑體" panose="020B0604030504040204" pitchFamily="34" charset="-120"/>
                <a:ea typeface="微軟正黑體" panose="020B0604030504040204" pitchFamily="34" charset="-120"/>
              </a:rPr>
              <a:t>小教</a:t>
            </a:r>
            <a:br>
              <a:rPr lang="en-US" altLang="zh-TW" sz="10000" dirty="0">
                <a:latin typeface="微軟正黑體" panose="020B0604030504040204" pitchFamily="34" charset="-120"/>
                <a:ea typeface="微軟正黑體" panose="020B0604030504040204" pitchFamily="34" charset="-120"/>
              </a:rPr>
            </a:br>
            <a:r>
              <a:rPr lang="zh-TW" altLang="en-US" sz="9600" dirty="0">
                <a:latin typeface="微軟正黑體" panose="020B0604030504040204" pitchFamily="34" charset="-120"/>
                <a:ea typeface="微軟正黑體" panose="020B0604030504040204" pitchFamily="34" charset="-120"/>
              </a:rPr>
              <a:t>新住民專案生</a:t>
            </a:r>
          </a:p>
        </p:txBody>
      </p:sp>
    </p:spTree>
    <p:extLst>
      <p:ext uri="{BB962C8B-B14F-4D97-AF65-F5344CB8AC3E}">
        <p14:creationId xmlns:p14="http://schemas.microsoft.com/office/powerpoint/2010/main" val="26321651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260648"/>
            <a:ext cx="8229600" cy="1143000"/>
          </a:xfrm>
        </p:spPr>
        <p:txBody>
          <a:bodyPr>
            <a:normAutofit fontScale="90000"/>
          </a:bodyPr>
          <a:lstStyle/>
          <a:p>
            <a:r>
              <a:rPr lang="zh-TW" altLang="en-US" b="1" dirty="0">
                <a:solidFill>
                  <a:srgbClr val="3333FF"/>
                </a:solidFill>
                <a:effectLst>
                  <a:outerShdw blurRad="38100" dist="38100" dir="2700000" algn="tl">
                    <a:srgbClr val="000000">
                      <a:alpha val="43137"/>
                    </a:srgbClr>
                  </a:outerShdw>
                </a:effectLst>
                <a:latin typeface="微軟正黑體" panose="020B0604030504040204" pitchFamily="34" charset="-120"/>
                <a:ea typeface="微軟正黑體" pitchFamily="34" charset="-120"/>
              </a:rPr>
              <a:t>小教新住</a:t>
            </a:r>
            <a:r>
              <a:rPr lang="zh-TW" altLang="en-US" b="1">
                <a:solidFill>
                  <a:srgbClr val="3333FF"/>
                </a:solidFill>
                <a:effectLst>
                  <a:outerShdw blurRad="38100" dist="38100" dir="2700000" algn="tl">
                    <a:srgbClr val="000000">
                      <a:alpha val="43137"/>
                    </a:srgbClr>
                  </a:outerShdw>
                </a:effectLst>
                <a:latin typeface="微軟正黑體" panose="020B0604030504040204" pitchFamily="34" charset="-120"/>
                <a:ea typeface="微軟正黑體" pitchFamily="34" charset="-120"/>
              </a:rPr>
              <a:t>民語專案生</a:t>
            </a:r>
            <a:br>
              <a:rPr lang="en-US" altLang="zh-TW" b="1" dirty="0">
                <a:solidFill>
                  <a:srgbClr val="3333FF"/>
                </a:solidFill>
                <a:effectLst>
                  <a:outerShdw blurRad="38100" dist="38100" dir="2700000" algn="tl">
                    <a:srgbClr val="000000">
                      <a:alpha val="43137"/>
                    </a:srgbClr>
                  </a:outerShdw>
                </a:effectLst>
                <a:latin typeface="微軟正黑體" panose="020B0604030504040204" pitchFamily="34" charset="-120"/>
                <a:ea typeface="微軟正黑體" pitchFamily="34" charset="-120"/>
              </a:rPr>
            </a:br>
            <a:r>
              <a:rPr lang="zh-TW" altLang="en-US"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itchFamily="34" charset="-120"/>
              </a:rPr>
              <a:t>修課範圍及要求</a:t>
            </a:r>
            <a:endParaRPr lang="zh-TW" altLang="en-US" dirty="0">
              <a:solidFill>
                <a:srgbClr val="FF0000"/>
              </a:solidFill>
            </a:endParaRPr>
          </a:p>
        </p:txBody>
      </p:sp>
      <p:sp>
        <p:nvSpPr>
          <p:cNvPr id="3" name="文字方塊 2"/>
          <p:cNvSpPr txBox="1"/>
          <p:nvPr/>
        </p:nvSpPr>
        <p:spPr>
          <a:xfrm>
            <a:off x="457200" y="1700808"/>
            <a:ext cx="8219256" cy="400110"/>
          </a:xfrm>
          <a:prstGeom prst="rect">
            <a:avLst/>
          </a:prstGeom>
          <a:noFill/>
        </p:spPr>
        <p:txBody>
          <a:bodyPr wrap="square" rtlCol="0">
            <a:spAutoFit/>
          </a:bodyPr>
          <a:lstStyle/>
          <a:p>
            <a:pPr lvl="0" algn="just"/>
            <a:endParaRPr lang="zh-TW" altLang="zh-TW" sz="2000" dirty="0">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457200" y="1546920"/>
            <a:ext cx="8219256" cy="707886"/>
          </a:xfrm>
          <a:prstGeom prst="rect">
            <a:avLst/>
          </a:prstGeom>
          <a:noFill/>
        </p:spPr>
        <p:txBody>
          <a:bodyPr wrap="square" rtlCol="0">
            <a:spAutoFit/>
          </a:bodyPr>
          <a:lstStyle/>
          <a:p>
            <a:pPr marL="342900" lvl="0" indent="-342900">
              <a:buFont typeface="Wingdings" panose="05000000000000000000" pitchFamily="2" charset="2"/>
              <a:buChar char="Ø"/>
            </a:pPr>
            <a:r>
              <a:rPr lang="zh-TW" altLang="en-US" sz="2000" b="1" dirty="0">
                <a:latin typeface="微軟正黑體" panose="020B0604030504040204" pitchFamily="34" charset="-120"/>
                <a:ea typeface="微軟正黑體" panose="020B0604030504040204" pitchFamily="34" charset="-120"/>
              </a:rPr>
              <a:t>須完成：除前述對於國民小學教育學程生之所有修課規定外，另須完成新住民語文專長專門學分、語言檢定。</a:t>
            </a:r>
            <a:endParaRPr lang="en-US" altLang="zh-TW" sz="2400" b="1" dirty="0">
              <a:latin typeface="微軟正黑體" pitchFamily="34" charset="-120"/>
              <a:ea typeface="微軟正黑體" pitchFamily="34" charset="-120"/>
            </a:endParaRPr>
          </a:p>
        </p:txBody>
      </p:sp>
      <p:sp>
        <p:nvSpPr>
          <p:cNvPr id="5" name="圓角矩形 4"/>
          <p:cNvSpPr/>
          <p:nvPr/>
        </p:nvSpPr>
        <p:spPr>
          <a:xfrm>
            <a:off x="251520" y="2564904"/>
            <a:ext cx="2016224" cy="230425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000" b="1" dirty="0">
                <a:latin typeface="微軟正黑體" pitchFamily="34" charset="-120"/>
                <a:ea typeface="微軟正黑體" pitchFamily="34" charset="-120"/>
              </a:rPr>
              <a:t>國民小學教師師資職前教育課程</a:t>
            </a:r>
            <a:r>
              <a:rPr lang="zh-TW" altLang="en-US" sz="2000" b="1" dirty="0">
                <a:solidFill>
                  <a:srgbClr val="FF0000"/>
                </a:solidFill>
                <a:latin typeface="微軟正黑體" pitchFamily="34" charset="-120"/>
                <a:ea typeface="微軟正黑體" pitchFamily="34" charset="-120"/>
              </a:rPr>
              <a:t>教育專業</a:t>
            </a:r>
            <a:r>
              <a:rPr lang="zh-TW" altLang="en-US" sz="2000" b="1" dirty="0">
                <a:latin typeface="微軟正黑體" pitchFamily="34" charset="-120"/>
                <a:ea typeface="微軟正黑體" pitchFamily="34" charset="-120"/>
              </a:rPr>
              <a:t>課程科目及學分表 </a:t>
            </a:r>
          </a:p>
        </p:txBody>
      </p:sp>
      <p:sp>
        <p:nvSpPr>
          <p:cNvPr id="8" name="圓角矩形 7"/>
          <p:cNvSpPr/>
          <p:nvPr/>
        </p:nvSpPr>
        <p:spPr>
          <a:xfrm>
            <a:off x="2915816" y="2600908"/>
            <a:ext cx="1965424" cy="2304256"/>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000" b="1" dirty="0">
                <a:solidFill>
                  <a:srgbClr val="FF0000"/>
                </a:solidFill>
                <a:latin typeface="微軟正黑體" panose="020B0604030504040204" pitchFamily="34" charset="-120"/>
                <a:ea typeface="微軟正黑體" panose="020B0604030504040204" pitchFamily="34" charset="-120"/>
              </a:rPr>
              <a:t>新住民語文專長專門學分</a:t>
            </a:r>
            <a:endParaRPr lang="en-US" altLang="zh-TW" sz="2000" b="1" dirty="0">
              <a:solidFill>
                <a:srgbClr val="FF0000"/>
              </a:solidFill>
              <a:latin typeface="微軟正黑體" panose="020B0604030504040204" pitchFamily="34" charset="-120"/>
              <a:ea typeface="微軟正黑體" panose="020B0604030504040204" pitchFamily="34" charset="-120"/>
            </a:endParaRPr>
          </a:p>
          <a:p>
            <a:pPr algn="ctr"/>
            <a:r>
              <a:rPr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印尼語</a:t>
            </a:r>
            <a:r>
              <a:rPr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越南語</a:t>
            </a:r>
            <a:r>
              <a:rPr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泰國語</a:t>
            </a:r>
            <a:r>
              <a:rPr lang="en-US" altLang="zh-TW" sz="2000" b="1" dirty="0">
                <a:latin typeface="微軟正黑體" panose="020B0604030504040204" pitchFamily="34" charset="-120"/>
                <a:ea typeface="微軟正黑體" panose="020B0604030504040204" pitchFamily="34" charset="-120"/>
              </a:rPr>
              <a:t>)</a:t>
            </a:r>
            <a:endParaRPr lang="zh-TW" altLang="en-US" sz="2000" b="1" dirty="0">
              <a:latin typeface="微軟正黑體" pitchFamily="34" charset="-120"/>
              <a:ea typeface="微軟正黑體" pitchFamily="34" charset="-120"/>
            </a:endParaRPr>
          </a:p>
        </p:txBody>
      </p:sp>
      <p:sp>
        <p:nvSpPr>
          <p:cNvPr id="9" name="圓角矩形 8"/>
          <p:cNvSpPr/>
          <p:nvPr/>
        </p:nvSpPr>
        <p:spPr>
          <a:xfrm>
            <a:off x="5478512" y="2129931"/>
            <a:ext cx="3419872" cy="3456384"/>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zh-TW" altLang="en-US" sz="2000" b="1" dirty="0">
                <a:solidFill>
                  <a:srgbClr val="FF0000"/>
                </a:solidFill>
                <a:latin typeface="微軟正黑體" panose="020B0604030504040204" pitchFamily="34" charset="-120"/>
                <a:ea typeface="微軟正黑體" panose="020B0604030504040204" pitchFamily="34" charset="-120"/>
              </a:rPr>
              <a:t>語言檢定</a:t>
            </a:r>
            <a:endParaRPr lang="en-US" altLang="zh-TW" sz="2000" b="1" dirty="0">
              <a:solidFill>
                <a:srgbClr val="FF0000"/>
              </a:solidFill>
              <a:latin typeface="微軟正黑體" panose="020B0604030504040204" pitchFamily="34" charset="-120"/>
              <a:ea typeface="微軟正黑體" panose="020B0604030504040204" pitchFamily="34" charset="-120"/>
            </a:endParaRPr>
          </a:p>
          <a:p>
            <a:r>
              <a:rPr lang="en-US" altLang="zh-TW" sz="2000" b="1" dirty="0">
                <a:latin typeface="微軟正黑體" pitchFamily="34" charset="-120"/>
                <a:ea typeface="微軟正黑體" pitchFamily="34" charset="-120"/>
              </a:rPr>
              <a:t>(1)</a:t>
            </a:r>
            <a:r>
              <a:rPr lang="zh-TW" altLang="en-US" sz="2000" b="1" dirty="0">
                <a:latin typeface="微軟正黑體" pitchFamily="34" charset="-120"/>
                <a:ea typeface="微軟正黑體" pitchFamily="34" charset="-120"/>
              </a:rPr>
              <a:t>越南語：應取得國際越南語認證</a:t>
            </a:r>
            <a:r>
              <a:rPr lang="en-US" altLang="zh-TW" sz="2000" b="1" dirty="0" err="1">
                <a:latin typeface="微軟正黑體" pitchFamily="34" charset="-120"/>
                <a:ea typeface="微軟正黑體" pitchFamily="34" charset="-120"/>
              </a:rPr>
              <a:t>iVPT</a:t>
            </a:r>
            <a:r>
              <a:rPr lang="en-US" altLang="zh-TW" sz="2000" b="1" dirty="0">
                <a:latin typeface="微軟正黑體" pitchFamily="34" charset="-120"/>
                <a:ea typeface="微軟正黑體" pitchFamily="34" charset="-120"/>
              </a:rPr>
              <a:t>/</a:t>
            </a:r>
            <a:r>
              <a:rPr lang="zh-TW" altLang="en-US" sz="2000" b="1" dirty="0">
                <a:solidFill>
                  <a:srgbClr val="3333FF"/>
                </a:solidFill>
                <a:latin typeface="微軟正黑體" pitchFamily="34" charset="-120"/>
                <a:ea typeface="微軟正黑體" pitchFamily="34" charset="-120"/>
              </a:rPr>
              <a:t>中級能力</a:t>
            </a:r>
            <a:r>
              <a:rPr lang="en-US" altLang="zh-TW" sz="2000" b="1" dirty="0">
                <a:solidFill>
                  <a:srgbClr val="3333FF"/>
                </a:solidFill>
                <a:latin typeface="微軟正黑體" pitchFamily="34" charset="-120"/>
                <a:ea typeface="微軟正黑體" pitchFamily="34" charset="-120"/>
              </a:rPr>
              <a:t>(B1)</a:t>
            </a:r>
            <a:r>
              <a:rPr lang="zh-TW" altLang="en-US" sz="2000" b="1" dirty="0">
                <a:solidFill>
                  <a:srgbClr val="3333FF"/>
                </a:solidFill>
                <a:latin typeface="微軟正黑體" pitchFamily="34" charset="-120"/>
                <a:ea typeface="微軟正黑體" pitchFamily="34" charset="-120"/>
              </a:rPr>
              <a:t>或以上之認證</a:t>
            </a:r>
            <a:r>
              <a:rPr lang="zh-TW" altLang="en-US" sz="2000" b="1" dirty="0">
                <a:latin typeface="微軟正黑體" pitchFamily="34" charset="-120"/>
                <a:ea typeface="微軟正黑體" pitchFamily="34" charset="-120"/>
              </a:rPr>
              <a:t>。</a:t>
            </a:r>
          </a:p>
          <a:p>
            <a:r>
              <a:rPr lang="en-US" altLang="zh-TW" sz="2000" b="1" dirty="0">
                <a:latin typeface="微軟正黑體" pitchFamily="34" charset="-120"/>
                <a:ea typeface="微軟正黑體" pitchFamily="34" charset="-120"/>
              </a:rPr>
              <a:t>(2)</a:t>
            </a:r>
            <a:r>
              <a:rPr lang="zh-TW" altLang="en-US" sz="2000" b="1" dirty="0">
                <a:latin typeface="微軟正黑體" pitchFamily="34" charset="-120"/>
                <a:ea typeface="微軟正黑體" pitchFamily="34" charset="-120"/>
              </a:rPr>
              <a:t>印尼語：應取得印尼語文能力檢定</a:t>
            </a:r>
            <a:r>
              <a:rPr lang="en-US" altLang="zh-TW" sz="2000" b="1" dirty="0">
                <a:latin typeface="微軟正黑體" pitchFamily="34" charset="-120"/>
                <a:ea typeface="微軟正黑體" pitchFamily="34" charset="-120"/>
              </a:rPr>
              <a:t>UBI-PA/</a:t>
            </a:r>
            <a:r>
              <a:rPr lang="zh-TW" altLang="en-US" sz="2000" b="1" dirty="0">
                <a:solidFill>
                  <a:srgbClr val="3333FF"/>
                </a:solidFill>
                <a:latin typeface="微軟正黑體" pitchFamily="34" charset="-120"/>
                <a:ea typeface="微軟正黑體" pitchFamily="34" charset="-120"/>
              </a:rPr>
              <a:t>中級能力</a:t>
            </a:r>
            <a:r>
              <a:rPr lang="en-US" altLang="zh-TW" sz="2000" b="1" dirty="0">
                <a:solidFill>
                  <a:srgbClr val="3333FF"/>
                </a:solidFill>
                <a:latin typeface="微軟正黑體" pitchFamily="34" charset="-120"/>
                <a:ea typeface="微軟正黑體" pitchFamily="34" charset="-120"/>
              </a:rPr>
              <a:t>(B1)</a:t>
            </a:r>
            <a:r>
              <a:rPr lang="zh-TW" altLang="en-US" sz="2000" b="1" dirty="0">
                <a:solidFill>
                  <a:srgbClr val="3333FF"/>
                </a:solidFill>
                <a:latin typeface="微軟正黑體" pitchFamily="34" charset="-120"/>
                <a:ea typeface="微軟正黑體" pitchFamily="34" charset="-120"/>
              </a:rPr>
              <a:t>或以上之認證</a:t>
            </a:r>
            <a:r>
              <a:rPr lang="zh-TW" altLang="en-US" sz="2000" b="1" dirty="0">
                <a:latin typeface="微軟正黑體" pitchFamily="34" charset="-120"/>
                <a:ea typeface="微軟正黑體" pitchFamily="34" charset="-120"/>
              </a:rPr>
              <a:t>。</a:t>
            </a:r>
          </a:p>
          <a:p>
            <a:r>
              <a:rPr lang="en-US" altLang="zh-TW" sz="2000" b="1" dirty="0">
                <a:latin typeface="微軟正黑體" pitchFamily="34" charset="-120"/>
                <a:ea typeface="微軟正黑體" pitchFamily="34" charset="-120"/>
              </a:rPr>
              <a:t>(3)</a:t>
            </a:r>
            <a:r>
              <a:rPr lang="zh-TW" altLang="en-US" sz="2000" b="1" dirty="0">
                <a:latin typeface="微軟正黑體" pitchFamily="34" charset="-120"/>
                <a:ea typeface="微軟正黑體" pitchFamily="34" charset="-120"/>
              </a:rPr>
              <a:t>泰國語：應取得泰語能力檢定</a:t>
            </a:r>
            <a:r>
              <a:rPr lang="en-US" altLang="zh-TW" sz="2000" b="1" dirty="0">
                <a:latin typeface="微軟正黑體" pitchFamily="34" charset="-120"/>
                <a:ea typeface="微軟正黑體" pitchFamily="34" charset="-120"/>
              </a:rPr>
              <a:t>CU-TFL/</a:t>
            </a:r>
            <a:r>
              <a:rPr lang="zh-TW" altLang="en-US" sz="2000" b="1" dirty="0">
                <a:solidFill>
                  <a:srgbClr val="3333FF"/>
                </a:solidFill>
                <a:latin typeface="微軟正黑體" pitchFamily="34" charset="-120"/>
                <a:ea typeface="微軟正黑體" pitchFamily="34" charset="-120"/>
              </a:rPr>
              <a:t>中級能力</a:t>
            </a:r>
            <a:r>
              <a:rPr lang="en-US" altLang="zh-TW" sz="2000" b="1" dirty="0">
                <a:solidFill>
                  <a:srgbClr val="3333FF"/>
                </a:solidFill>
                <a:latin typeface="微軟正黑體" pitchFamily="34" charset="-120"/>
                <a:ea typeface="微軟正黑體" pitchFamily="34" charset="-120"/>
              </a:rPr>
              <a:t>(B1)</a:t>
            </a:r>
            <a:r>
              <a:rPr lang="zh-TW" altLang="en-US" sz="2000" b="1" dirty="0">
                <a:solidFill>
                  <a:srgbClr val="3333FF"/>
                </a:solidFill>
                <a:latin typeface="微軟正黑體" pitchFamily="34" charset="-120"/>
                <a:ea typeface="微軟正黑體" pitchFamily="34" charset="-120"/>
              </a:rPr>
              <a:t>或以上之認證</a:t>
            </a:r>
            <a:r>
              <a:rPr lang="zh-TW" altLang="en-US" sz="2000" b="1" dirty="0">
                <a:latin typeface="微軟正黑體" pitchFamily="34" charset="-120"/>
                <a:ea typeface="微軟正黑體" pitchFamily="34" charset="-120"/>
              </a:rPr>
              <a:t>。</a:t>
            </a:r>
            <a:endParaRPr lang="zh-TW" altLang="en-US" b="1" dirty="0"/>
          </a:p>
        </p:txBody>
      </p:sp>
      <p:sp>
        <p:nvSpPr>
          <p:cNvPr id="10" name="加號 9"/>
          <p:cNvSpPr/>
          <p:nvPr/>
        </p:nvSpPr>
        <p:spPr>
          <a:xfrm>
            <a:off x="2246536" y="3501008"/>
            <a:ext cx="669280" cy="504056"/>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加號 10"/>
          <p:cNvSpPr/>
          <p:nvPr/>
        </p:nvSpPr>
        <p:spPr>
          <a:xfrm>
            <a:off x="4881240" y="3501008"/>
            <a:ext cx="597272" cy="504056"/>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891361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60760" y="557808"/>
            <a:ext cx="8229600" cy="1143000"/>
          </a:xfrm>
        </p:spPr>
        <p:txBody>
          <a:bodyPr>
            <a:normAutofit fontScale="90000"/>
          </a:bodyPr>
          <a:lstStyle/>
          <a:p>
            <a:r>
              <a:rPr lang="zh-TW" altLang="en-US" b="1" dirty="0">
                <a:solidFill>
                  <a:srgbClr val="FF0000"/>
                </a:solidFill>
                <a:latin typeface="微軟正黑體" panose="020B0604030504040204" pitchFamily="34" charset="-120"/>
                <a:ea typeface="微軟正黑體" panose="020B0604030504040204" pitchFamily="34" charset="-120"/>
              </a:rPr>
              <a:t>新住民語文專長專門學分</a:t>
            </a:r>
            <a:br>
              <a:rPr lang="en-US" altLang="zh-TW" b="1" dirty="0">
                <a:solidFill>
                  <a:srgbClr val="FF0000"/>
                </a:solidFill>
                <a:latin typeface="微軟正黑體" panose="020B0604030504040204" pitchFamily="34" charset="-120"/>
                <a:ea typeface="微軟正黑體" panose="020B0604030504040204" pitchFamily="34" charset="-120"/>
              </a:rPr>
            </a:b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印尼語</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越南語</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泰國語</a:t>
            </a:r>
            <a:r>
              <a:rPr lang="en-US" altLang="zh-TW" b="1" dirty="0">
                <a:latin typeface="微軟正黑體" panose="020B0604030504040204" pitchFamily="34" charset="-120"/>
                <a:ea typeface="微軟正黑體" panose="020B0604030504040204" pitchFamily="34" charset="-120"/>
              </a:rPr>
              <a:t>)</a:t>
            </a:r>
            <a:br>
              <a:rPr lang="zh-TW" altLang="en-US" b="1" dirty="0">
                <a:latin typeface="微軟正黑體" pitchFamily="34" charset="-120"/>
                <a:ea typeface="微軟正黑體" pitchFamily="34" charset="-120"/>
              </a:rPr>
            </a:br>
            <a:endParaRPr lang="zh-TW" altLang="en-US" dirty="0"/>
          </a:p>
        </p:txBody>
      </p:sp>
      <p:sp>
        <p:nvSpPr>
          <p:cNvPr id="3" name="矩形 2"/>
          <p:cNvSpPr/>
          <p:nvPr/>
        </p:nvSpPr>
        <p:spPr>
          <a:xfrm>
            <a:off x="386408" y="1700808"/>
            <a:ext cx="8424936" cy="3293209"/>
          </a:xfrm>
          <a:prstGeom prst="rect">
            <a:avLst/>
          </a:prstGeom>
        </p:spPr>
        <p:txBody>
          <a:bodyPr wrap="square">
            <a:spAutoFit/>
          </a:bodyPr>
          <a:lstStyle/>
          <a:p>
            <a:r>
              <a:rPr lang="zh-TW" altLang="en-US" sz="2400" b="1" dirty="0">
                <a:solidFill>
                  <a:srgbClr val="FF0000"/>
                </a:solidFill>
                <a:latin typeface="微軟正黑體" pitchFamily="34" charset="-120"/>
                <a:ea typeface="微軟正黑體" pitchFamily="34" charset="-120"/>
              </a:rPr>
              <a:t>◆新住民語文專長專門</a:t>
            </a:r>
            <a:r>
              <a:rPr lang="zh-TW" altLang="en-US" sz="2400" b="1" u="sng" dirty="0">
                <a:solidFill>
                  <a:srgbClr val="FF0000"/>
                </a:solidFill>
                <a:latin typeface="微軟正黑體" pitchFamily="34" charset="-120"/>
                <a:ea typeface="微軟正黑體" pitchFamily="34" charset="-120"/>
              </a:rPr>
              <a:t>學分一覽表</a:t>
            </a:r>
            <a:r>
              <a:rPr lang="zh-TW" altLang="en-US" sz="2400" b="1" dirty="0">
                <a:solidFill>
                  <a:srgbClr val="FF0000"/>
                </a:solidFill>
                <a:latin typeface="微軟正黑體" pitchFamily="34" charset="-120"/>
                <a:ea typeface="微軟正黑體" pitchFamily="34" charset="-120"/>
              </a:rPr>
              <a:t>，查詢路徑：</a:t>
            </a:r>
            <a:endParaRPr lang="en-US" altLang="zh-TW" sz="2400" b="1" dirty="0">
              <a:solidFill>
                <a:srgbClr val="FF0000"/>
              </a:solidFill>
              <a:latin typeface="微軟正黑體" pitchFamily="34" charset="-120"/>
              <a:ea typeface="微軟正黑體" pitchFamily="34" charset="-120"/>
            </a:endParaRPr>
          </a:p>
          <a:p>
            <a:r>
              <a:rPr lang="zh-TW" altLang="en-US" sz="2000" b="1" dirty="0">
                <a:latin typeface="微軟正黑體" pitchFamily="34" charset="-120"/>
                <a:ea typeface="微軟正黑體" pitchFamily="34" charset="-120"/>
              </a:rPr>
              <a:t>師資職前課程</a:t>
            </a:r>
            <a:r>
              <a:rPr lang="zh-TW" altLang="en-US" sz="2000" dirty="0">
                <a:latin typeface="微軟正黑體" pitchFamily="34" charset="-120"/>
                <a:ea typeface="微軟正黑體" pitchFamily="34" charset="-120"/>
              </a:rPr>
              <a:t> </a:t>
            </a:r>
            <a:r>
              <a:rPr lang="en-US" altLang="zh-TW" sz="2000" dirty="0">
                <a:latin typeface="微軟正黑體" pitchFamily="34" charset="-120"/>
                <a:ea typeface="微軟正黑體" pitchFamily="34" charset="-120"/>
              </a:rPr>
              <a:t>&gt; </a:t>
            </a:r>
            <a:r>
              <a:rPr lang="zh-TW" altLang="en-US" sz="2000" b="1" dirty="0">
                <a:latin typeface="微軟正黑體" pitchFamily="34" charset="-120"/>
                <a:ea typeface="微軟正黑體" pitchFamily="34" charset="-120"/>
              </a:rPr>
              <a:t>中等學校專門課程</a:t>
            </a:r>
            <a:r>
              <a:rPr lang="en-US" altLang="zh-TW" sz="2000" b="1" dirty="0">
                <a:latin typeface="微軟正黑體" pitchFamily="34" charset="-120"/>
                <a:ea typeface="微軟正黑體" pitchFamily="34" charset="-120"/>
              </a:rPr>
              <a:t>/</a:t>
            </a:r>
            <a:r>
              <a:rPr lang="zh-TW" altLang="en-US" sz="2000" b="1" dirty="0">
                <a:latin typeface="微軟正黑體" pitchFamily="34" charset="-120"/>
                <a:ea typeface="微軟正黑體" pitchFamily="34" charset="-120"/>
              </a:rPr>
              <a:t>國民小學加註專長課程</a:t>
            </a:r>
            <a:endParaRPr lang="en-US" altLang="zh-TW" sz="2000" b="1" dirty="0">
              <a:latin typeface="微軟正黑體" pitchFamily="34" charset="-120"/>
              <a:ea typeface="微軟正黑體" pitchFamily="34" charset="-120"/>
            </a:endParaRPr>
          </a:p>
          <a:p>
            <a:endParaRPr lang="en-US" altLang="zh-TW" sz="2400" b="1" dirty="0">
              <a:solidFill>
                <a:srgbClr val="3333FF"/>
              </a:solidFill>
              <a:latin typeface="微軟正黑體" pitchFamily="34" charset="-120"/>
              <a:ea typeface="微軟正黑體" pitchFamily="34" charset="-120"/>
            </a:endParaRPr>
          </a:p>
          <a:p>
            <a:r>
              <a:rPr lang="zh-TW" altLang="en-US" sz="2400" b="1" dirty="0">
                <a:solidFill>
                  <a:srgbClr val="3333FF"/>
                </a:solidFill>
                <a:latin typeface="微軟正黑體" pitchFamily="34" charset="-120"/>
                <a:ea typeface="微軟正黑體" pitchFamily="34" charset="-120"/>
              </a:rPr>
              <a:t>◆網址： </a:t>
            </a:r>
            <a:r>
              <a:rPr lang="en-US" altLang="zh-TW" sz="2000" b="1" dirty="0">
                <a:solidFill>
                  <a:srgbClr val="3333FF"/>
                </a:solidFill>
                <a:latin typeface="微軟正黑體" pitchFamily="34" charset="-120"/>
                <a:ea typeface="微軟正黑體" pitchFamily="34" charset="-120"/>
                <a:hlinkClick r:id="rId2"/>
              </a:rPr>
              <a:t>https://tecs.nknu.edu.tw/Page.aspx?PN=135&amp;SN=133&amp;Kind=s1</a:t>
            </a:r>
            <a:endParaRPr lang="en-US" altLang="zh-TW" sz="2000" b="1" dirty="0">
              <a:solidFill>
                <a:srgbClr val="3333FF"/>
              </a:solidFill>
              <a:latin typeface="微軟正黑體" pitchFamily="34" charset="-120"/>
              <a:ea typeface="微軟正黑體" pitchFamily="34" charset="-120"/>
            </a:endParaRPr>
          </a:p>
          <a:p>
            <a:endParaRPr lang="en-US" altLang="zh-TW" sz="2400" b="1" dirty="0">
              <a:solidFill>
                <a:srgbClr val="3333FF"/>
              </a:solidFill>
              <a:latin typeface="微軟正黑體" pitchFamily="34" charset="-120"/>
              <a:ea typeface="微軟正黑體" pitchFamily="34" charset="-120"/>
            </a:endParaRPr>
          </a:p>
          <a:p>
            <a:endParaRPr lang="en-US" altLang="zh-TW" sz="2400" b="1" dirty="0">
              <a:solidFill>
                <a:srgbClr val="3333FF"/>
              </a:solidFill>
              <a:latin typeface="微軟正黑體" pitchFamily="34" charset="-120"/>
              <a:ea typeface="微軟正黑體" pitchFamily="34" charset="-120"/>
            </a:endParaRPr>
          </a:p>
          <a:p>
            <a:r>
              <a:rPr lang="zh-TW" altLang="en-US" sz="2400" b="1" dirty="0">
                <a:solidFill>
                  <a:srgbClr val="3333FF"/>
                </a:solidFill>
                <a:latin typeface="微軟正黑體" pitchFamily="34" charset="-120"/>
                <a:ea typeface="微軟正黑體" pitchFamily="34" charset="-120"/>
              </a:rPr>
              <a:t>◆新住民語文專長</a:t>
            </a:r>
            <a:r>
              <a:rPr lang="zh-TW" altLang="en-US" sz="2400" b="1" dirty="0">
                <a:solidFill>
                  <a:srgbClr val="FF0000"/>
                </a:solidFill>
                <a:latin typeface="微軟正黑體" panose="020B0604030504040204" pitchFamily="34" charset="-120"/>
                <a:ea typeface="微軟正黑體" panose="020B0604030504040204" pitchFamily="34" charset="-120"/>
              </a:rPr>
              <a:t>專門學分諮詢</a:t>
            </a:r>
            <a:r>
              <a:rPr lang="zh-TW" altLang="en-US" sz="2400" b="1" dirty="0">
                <a:solidFill>
                  <a:srgbClr val="3333FF"/>
                </a:solidFill>
                <a:latin typeface="微軟正黑體" panose="020B0604030504040204" pitchFamily="34" charset="-120"/>
                <a:ea typeface="微軟正黑體" panose="020B0604030504040204" pitchFamily="34" charset="-120"/>
              </a:rPr>
              <a:t>、</a:t>
            </a:r>
            <a:r>
              <a:rPr lang="zh-TW" altLang="en-US" sz="2400" b="1" dirty="0">
                <a:solidFill>
                  <a:srgbClr val="FF0000"/>
                </a:solidFill>
                <a:latin typeface="微軟正黑體" panose="020B0604030504040204" pitchFamily="34" charset="-120"/>
                <a:ea typeface="微軟正黑體" panose="020B0604030504040204" pitchFamily="34" charset="-120"/>
              </a:rPr>
              <a:t>開課</a:t>
            </a:r>
            <a:r>
              <a:rPr lang="zh-TW" altLang="en-US" sz="2400" b="1" dirty="0">
                <a:solidFill>
                  <a:srgbClr val="3333FF"/>
                </a:solidFill>
                <a:latin typeface="微軟正黑體" panose="020B0604030504040204" pitchFamily="34" charset="-120"/>
                <a:ea typeface="微軟正黑體" panose="020B0604030504040204" pitchFamily="34" charset="-120"/>
              </a:rPr>
              <a:t>窗口：</a:t>
            </a:r>
            <a:endParaRPr lang="en-US" altLang="zh-TW" sz="2400" b="1" dirty="0">
              <a:solidFill>
                <a:srgbClr val="3333FF"/>
              </a:solidFill>
              <a:latin typeface="微軟正黑體" panose="020B0604030504040204" pitchFamily="34" charset="-120"/>
              <a:ea typeface="微軟正黑體" panose="020B0604030504040204" pitchFamily="34" charset="-120"/>
            </a:endParaRPr>
          </a:p>
          <a:p>
            <a:r>
              <a:rPr lang="zh-TW" altLang="en-US" sz="2400" b="1" dirty="0">
                <a:solidFill>
                  <a:srgbClr val="3333FF"/>
                </a:solidFill>
                <a:latin typeface="微軟正黑體" panose="020B0604030504040204" pitchFamily="34" charset="-120"/>
                <a:ea typeface="微軟正黑體" panose="020B0604030504040204" pitchFamily="34" charset="-120"/>
              </a:rPr>
              <a:t>  東南亞暨南亞研究中心，分機</a:t>
            </a:r>
            <a:r>
              <a:rPr lang="en-US" altLang="zh-TW" sz="2400" b="1" dirty="0">
                <a:solidFill>
                  <a:srgbClr val="3333FF"/>
                </a:solidFill>
                <a:latin typeface="微軟正黑體" panose="020B0604030504040204" pitchFamily="34" charset="-120"/>
                <a:ea typeface="微軟正黑體" panose="020B0604030504040204" pitchFamily="34" charset="-120"/>
              </a:rPr>
              <a:t>2886</a:t>
            </a:r>
            <a:r>
              <a:rPr lang="zh-TW" altLang="en-US" sz="2400" b="1" dirty="0">
                <a:solidFill>
                  <a:srgbClr val="3333FF"/>
                </a:solidFill>
                <a:latin typeface="微軟正黑體" panose="020B0604030504040204" pitchFamily="34" charset="-120"/>
                <a:ea typeface="微軟正黑體" panose="020B0604030504040204" pitchFamily="34" charset="-120"/>
              </a:rPr>
              <a:t>，</a:t>
            </a:r>
            <a:r>
              <a:rPr lang="zh-TW" altLang="en-US" sz="2400" b="1" u="sng" dirty="0">
                <a:solidFill>
                  <a:srgbClr val="3333FF"/>
                </a:solidFill>
                <a:latin typeface="微軟正黑體" panose="020B0604030504040204" pitchFamily="34" charset="-120"/>
                <a:ea typeface="微軟正黑體" panose="020B0604030504040204" pitchFamily="34" charset="-120"/>
              </a:rPr>
              <a:t>張小姐</a:t>
            </a:r>
            <a:r>
              <a:rPr lang="zh-TW" altLang="en-US" sz="2400" b="1" dirty="0">
                <a:solidFill>
                  <a:srgbClr val="3333FF"/>
                </a:solidFill>
                <a:latin typeface="微軟正黑體" panose="020B0604030504040204" pitchFamily="34" charset="-120"/>
                <a:ea typeface="微軟正黑體" panose="020B0604030504040204" pitchFamily="34" charset="-120"/>
              </a:rPr>
              <a:t>。</a:t>
            </a:r>
            <a:endParaRPr lang="en-US" altLang="zh-TW" sz="2400" b="1" dirty="0">
              <a:solidFill>
                <a:srgbClr val="3333FF"/>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226385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2">
            <a:lumMod val="75000"/>
            <a:alpha val="40000"/>
          </a:schemeClr>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29B32DC-EB2F-40A7-9ECE-15362FB09121}"/>
              </a:ext>
            </a:extLst>
          </p:cNvPr>
          <p:cNvSpPr>
            <a:spLocks noGrp="1"/>
          </p:cNvSpPr>
          <p:nvPr>
            <p:ph type="title"/>
          </p:nvPr>
        </p:nvSpPr>
        <p:spPr>
          <a:xfrm>
            <a:off x="251520" y="2636912"/>
            <a:ext cx="8229600" cy="1143000"/>
          </a:xfrm>
        </p:spPr>
        <p:txBody>
          <a:bodyPr>
            <a:noAutofit/>
          </a:bodyPr>
          <a:lstStyle/>
          <a:p>
            <a:r>
              <a:rPr lang="zh-TW" altLang="en-US" sz="12000" dirty="0">
                <a:latin typeface="微軟正黑體" panose="020B0604030504040204" pitchFamily="34" charset="-120"/>
                <a:ea typeface="微軟正黑體" panose="020B0604030504040204" pitchFamily="34" charset="-120"/>
              </a:rPr>
              <a:t>特教</a:t>
            </a:r>
            <a:br>
              <a:rPr lang="en-US" altLang="zh-TW" sz="12000" dirty="0">
                <a:latin typeface="微軟正黑體" panose="020B0604030504040204" pitchFamily="34" charset="-120"/>
                <a:ea typeface="微軟正黑體" panose="020B0604030504040204" pitchFamily="34" charset="-120"/>
              </a:rPr>
            </a:br>
            <a:r>
              <a:rPr lang="zh-TW" altLang="en-US" sz="10000" dirty="0">
                <a:latin typeface="微軟正黑體" panose="020B0604030504040204" pitchFamily="34" charset="-120"/>
                <a:ea typeface="微軟正黑體" panose="020B0604030504040204" pitchFamily="34" charset="-120"/>
              </a:rPr>
              <a:t>資優學程</a:t>
            </a:r>
          </a:p>
        </p:txBody>
      </p:sp>
    </p:spTree>
    <p:extLst>
      <p:ext uri="{BB962C8B-B14F-4D97-AF65-F5344CB8AC3E}">
        <p14:creationId xmlns:p14="http://schemas.microsoft.com/office/powerpoint/2010/main" val="41025732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gn="l"/>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特教中等資優學程</a:t>
            </a:r>
            <a: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修課</a:t>
            </a:r>
            <a:b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altLang="en-US" sz="1800" b="1" dirty="0">
                <a:solidFill>
                  <a:schemeClr val="accent2"/>
                </a:solidFill>
                <a:latin typeface="微軟正黑體" panose="020B0604030504040204" pitchFamily="34" charset="-120"/>
                <a:ea typeface="微軟正黑體" panose="020B0604030504040204" pitchFamily="34" charset="-120"/>
              </a:rPr>
              <a:t>請參閱課程組網站</a:t>
            </a:r>
            <a:r>
              <a:rPr lang="en-US" altLang="zh-TW" sz="1800" b="1" dirty="0">
                <a:solidFill>
                  <a:schemeClr val="accent2"/>
                </a:solidFill>
                <a:latin typeface="微軟正黑體" panose="020B0604030504040204" pitchFamily="34" charset="-120"/>
                <a:ea typeface="微軟正黑體" panose="020B0604030504040204" pitchFamily="34" charset="-120"/>
              </a:rPr>
              <a:t>&gt;</a:t>
            </a:r>
            <a:r>
              <a:rPr lang="zh-TW" altLang="en-US" sz="1800" b="1" dirty="0">
                <a:solidFill>
                  <a:schemeClr val="accent2"/>
                </a:solidFill>
                <a:latin typeface="微軟正黑體" panose="020B0604030504040204" pitchFamily="34" charset="-120"/>
                <a:ea typeface="微軟正黑體" panose="020B0604030504040204" pitchFamily="34" charset="-120"/>
              </a:rPr>
              <a:t>師資職前課程</a:t>
            </a:r>
            <a:r>
              <a:rPr lang="en-US" altLang="zh-TW" sz="1800" b="1" dirty="0">
                <a:solidFill>
                  <a:schemeClr val="accent2"/>
                </a:solidFill>
                <a:latin typeface="微軟正黑體" panose="020B0604030504040204" pitchFamily="34" charset="-120"/>
                <a:ea typeface="微軟正黑體" panose="020B0604030504040204" pitchFamily="34" charset="-120"/>
              </a:rPr>
              <a:t>&gt;</a:t>
            </a:r>
            <a:r>
              <a:rPr lang="zh-TW" altLang="en-US" sz="1800" b="1" dirty="0">
                <a:solidFill>
                  <a:schemeClr val="accent2"/>
                </a:solidFill>
                <a:latin typeface="微軟正黑體" panose="020B0604030504040204" pitchFamily="34" charset="-120"/>
                <a:ea typeface="微軟正黑體" panose="020B0604030504040204" pitchFamily="34" charset="-120"/>
              </a:rPr>
              <a:t>教育專業課程</a:t>
            </a:r>
            <a:r>
              <a:rPr lang="en-US" altLang="zh-TW" sz="1800" b="1" dirty="0">
                <a:solidFill>
                  <a:schemeClr val="accent2"/>
                </a:solidFill>
                <a:latin typeface="微軟正黑體" panose="020B0604030504040204" pitchFamily="34" charset="-120"/>
                <a:ea typeface="微軟正黑體" panose="020B0604030504040204" pitchFamily="34" charset="-120"/>
              </a:rPr>
              <a:t>&gt;</a:t>
            </a:r>
            <a:r>
              <a:rPr lang="zh-TW" altLang="en-US" sz="1800" b="1" dirty="0">
                <a:solidFill>
                  <a:schemeClr val="accent2"/>
                </a:solidFill>
                <a:latin typeface="微軟正黑體" panose="020B0604030504040204" pitchFamily="34" charset="-120"/>
                <a:ea typeface="微軟正黑體" panose="020B0604030504040204" pitchFamily="34" charset="-120"/>
              </a:rPr>
              <a:t>特教資優科目學分表 </a:t>
            </a:r>
            <a:r>
              <a:rPr lang="en-US" altLang="zh-TW" sz="1800" b="1" dirty="0">
                <a:solidFill>
                  <a:srgbClr val="3333FF"/>
                </a:solidFill>
                <a:latin typeface="微軟正黑體" panose="020B0604030504040204" pitchFamily="34" charset="-120"/>
                <a:ea typeface="微軟正黑體" panose="020B0604030504040204" pitchFamily="34" charset="-120"/>
                <a:hlinkClick r:id="rId2"/>
              </a:rPr>
              <a:t>https://tecs.nknu.edu.tw/Page.aspx?PN=134&amp;SN=124&amp;Kind=s1</a:t>
            </a:r>
            <a:endParaRPr lang="zh-TW" altLang="en-US" sz="1800" dirty="0"/>
          </a:p>
        </p:txBody>
      </p:sp>
      <p:sp>
        <p:nvSpPr>
          <p:cNvPr id="3" name="文字方塊 2"/>
          <p:cNvSpPr txBox="1"/>
          <p:nvPr/>
        </p:nvSpPr>
        <p:spPr>
          <a:xfrm>
            <a:off x="457200" y="1700808"/>
            <a:ext cx="8507288" cy="2246769"/>
          </a:xfrm>
          <a:prstGeom prst="rect">
            <a:avLst/>
          </a:prstGeom>
          <a:noFill/>
        </p:spPr>
        <p:txBody>
          <a:bodyPr wrap="square" rtlCol="0">
            <a:spAutoFit/>
          </a:bodyPr>
          <a:lstStyle/>
          <a:p>
            <a:pPr marL="342900" lvl="0" indent="-342900" algn="just">
              <a:buFont typeface="Wingdings" panose="05000000000000000000" pitchFamily="2" charset="2"/>
              <a:buChar char="Ø"/>
            </a:pPr>
            <a:r>
              <a:rPr lang="zh-TW" altLang="en-US" sz="2000" b="1" dirty="0">
                <a:latin typeface="微軟正黑體" panose="020B0604030504040204" pitchFamily="34" charset="-120"/>
                <a:ea typeface="微軟正黑體" panose="020B0604030504040204" pitchFamily="34" charset="-120"/>
              </a:rPr>
              <a:t>特殊</a:t>
            </a:r>
            <a:r>
              <a:rPr lang="zh-TW" altLang="zh-TW" sz="2000" b="1" dirty="0">
                <a:latin typeface="微軟正黑體" panose="020B0604030504040204" pitchFamily="34" charset="-120"/>
                <a:ea typeface="微軟正黑體" panose="020B0604030504040204" pitchFamily="34" charset="-120"/>
              </a:rPr>
              <a:t>學校</a:t>
            </a:r>
            <a:r>
              <a:rPr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班</a:t>
            </a:r>
            <a:r>
              <a:rPr lang="en-US" altLang="zh-TW" sz="2000" b="1" dirty="0">
                <a:latin typeface="微軟正黑體" panose="020B0604030504040204" pitchFamily="34" charset="-120"/>
                <a:ea typeface="微軟正黑體" panose="020B0604030504040204" pitchFamily="34" charset="-120"/>
              </a:rPr>
              <a:t>)</a:t>
            </a:r>
            <a:r>
              <a:rPr lang="zh-TW" altLang="en-US" sz="2000" b="1" dirty="0">
                <a:latin typeface="微軟正黑體" panose="020B0604030504040204" pitchFamily="34" charset="-120"/>
                <a:ea typeface="微軟正黑體" panose="020B0604030504040204" pitchFamily="34" charset="-120"/>
              </a:rPr>
              <a:t>中等教育階段資賦優異</a:t>
            </a:r>
            <a:r>
              <a:rPr lang="zh-TW" altLang="zh-TW" sz="2000" b="1" dirty="0">
                <a:latin typeface="微軟正黑體" panose="020B0604030504040204" pitchFamily="34" charset="-120"/>
                <a:ea typeface="微軟正黑體" panose="020B0604030504040204" pitchFamily="34" charset="-120"/>
              </a:rPr>
              <a:t>，總學分數應</a:t>
            </a:r>
            <a:r>
              <a:rPr lang="zh-TW" altLang="en-US" sz="2000" b="1" dirty="0">
                <a:latin typeface="微軟正黑體" panose="020B0604030504040204" pitchFamily="34" charset="-120"/>
                <a:ea typeface="微軟正黑體" panose="020B0604030504040204" pitchFamily="34" charset="-120"/>
              </a:rPr>
              <a:t>修畢總學分數</a:t>
            </a:r>
            <a:r>
              <a:rPr lang="en-US" altLang="zh-TW" sz="2000" b="1" dirty="0">
                <a:latin typeface="微軟正黑體" panose="020B0604030504040204" pitchFamily="34" charset="-120"/>
                <a:ea typeface="微軟正黑體" panose="020B0604030504040204" pitchFamily="34" charset="-120"/>
              </a:rPr>
              <a:t>38</a:t>
            </a:r>
            <a:r>
              <a:rPr lang="zh-TW" altLang="zh-TW" sz="2000" b="1" dirty="0">
                <a:latin typeface="微軟正黑體" panose="020B0604030504040204" pitchFamily="34" charset="-120"/>
                <a:ea typeface="微軟正黑體" panose="020B0604030504040204" pitchFamily="34" charset="-120"/>
              </a:rPr>
              <a:t>學分。</a:t>
            </a:r>
            <a:r>
              <a:rPr lang="zh-TW" altLang="en-US" sz="2000" b="1" dirty="0">
                <a:latin typeface="微軟正黑體" panose="020B0604030504040204" pitchFamily="34" charset="-120"/>
                <a:ea typeface="微軟正黑體" panose="020B0604030504040204" pitchFamily="34" charset="-120"/>
              </a:rPr>
              <a:t>   </a:t>
            </a:r>
            <a:endParaRPr lang="en-US" altLang="zh-TW" sz="2400" b="1" dirty="0">
              <a:latin typeface="+mj-ea"/>
            </a:endParaRPr>
          </a:p>
          <a:p>
            <a:pPr algn="just">
              <a:spcBef>
                <a:spcPct val="0"/>
              </a:spcBef>
              <a:defRPr/>
            </a:pPr>
            <a:endParaRPr lang="en-US" altLang="zh-TW" sz="2000" b="1" dirty="0">
              <a:solidFill>
                <a:srgbClr val="0070C0"/>
              </a:solidFill>
              <a:latin typeface="微軟正黑體" panose="020B0604030504040204" pitchFamily="34" charset="-120"/>
              <a:ea typeface="微軟正黑體" panose="020B0604030504040204" pitchFamily="34" charset="-120"/>
            </a:endParaRPr>
          </a:p>
          <a:p>
            <a:pPr marL="342900" lvl="0" indent="-342900" algn="just">
              <a:buFont typeface="Wingdings" panose="05000000000000000000" pitchFamily="2" charset="2"/>
              <a:buChar char="Ø"/>
            </a:pPr>
            <a:r>
              <a:rPr lang="zh-TW" altLang="zh-TW" sz="2000" b="1" dirty="0">
                <a:latin typeface="微軟正黑體" panose="020B0604030504040204" pitchFamily="34" charset="-120"/>
                <a:ea typeface="微軟正黑體" panose="020B0604030504040204" pitchFamily="34" charset="-120"/>
              </a:rPr>
              <a:t>另須修畢中等學校師資類科教育專業課程</a:t>
            </a:r>
            <a:r>
              <a:rPr lang="en-US" altLang="zh-TW" sz="2000" b="1" dirty="0">
                <a:latin typeface="微軟正黑體" panose="020B0604030504040204" pitchFamily="34" charset="-120"/>
                <a:ea typeface="微軟正黑體" panose="020B0604030504040204" pitchFamily="34" charset="-120"/>
              </a:rPr>
              <a:t> 26 </a:t>
            </a:r>
            <a:r>
              <a:rPr lang="zh-TW" altLang="zh-TW" sz="2000" b="1" dirty="0">
                <a:latin typeface="微軟正黑體" panose="020B0604030504040204" pitchFamily="34" charset="-120"/>
                <a:ea typeface="微軟正黑體" panose="020B0604030504040204" pitchFamily="34" charset="-120"/>
              </a:rPr>
              <a:t>學分及各任教科別</a:t>
            </a:r>
            <a:r>
              <a:rPr lang="en-US" altLang="zh-TW" sz="2000" b="1" dirty="0">
                <a:latin typeface="微軟正黑體" panose="020B0604030504040204" pitchFamily="34" charset="-120"/>
                <a:ea typeface="微軟正黑體" panose="020B0604030504040204" pitchFamily="34" charset="-120"/>
              </a:rPr>
              <a:t>(</a:t>
            </a:r>
            <a:r>
              <a:rPr lang="zh-TW" altLang="zh-TW" sz="2000" b="1" dirty="0">
                <a:latin typeface="微軟正黑體" panose="020B0604030504040204" pitchFamily="34" charset="-120"/>
                <a:ea typeface="微軟正黑體" panose="020B0604030504040204" pitchFamily="34" charset="-120"/>
              </a:rPr>
              <a:t>領域</a:t>
            </a:r>
            <a:r>
              <a:rPr lang="en-US" altLang="zh-TW" sz="2000" b="1" dirty="0">
                <a:latin typeface="微軟正黑體" panose="020B0604030504040204" pitchFamily="34" charset="-120"/>
                <a:ea typeface="微軟正黑體" panose="020B0604030504040204" pitchFamily="34" charset="-120"/>
              </a:rPr>
              <a:t>/</a:t>
            </a:r>
            <a:r>
              <a:rPr lang="zh-TW" altLang="zh-TW" sz="2000" b="1" dirty="0">
                <a:latin typeface="微軟正黑體" panose="020B0604030504040204" pitchFamily="34" charset="-120"/>
                <a:ea typeface="微軟正黑體" panose="020B0604030504040204" pitchFamily="34" charset="-120"/>
              </a:rPr>
              <a:t>主修專長、群科</a:t>
            </a:r>
            <a:r>
              <a:rPr lang="en-US" altLang="zh-TW" sz="2000" b="1" dirty="0">
                <a:latin typeface="微軟正黑體" panose="020B0604030504040204" pitchFamily="34" charset="-120"/>
                <a:ea typeface="微軟正黑體" panose="020B0604030504040204" pitchFamily="34" charset="-120"/>
              </a:rPr>
              <a:t>)</a:t>
            </a:r>
            <a:r>
              <a:rPr lang="zh-TW" altLang="zh-TW" sz="2000" b="1" dirty="0">
                <a:latin typeface="微軟正黑體" panose="020B0604030504040204" pitchFamily="34" charset="-120"/>
                <a:ea typeface="微軟正黑體" panose="020B0604030504040204" pitchFamily="34" charset="-120"/>
              </a:rPr>
              <a:t>專門課程規定之應修學分數。</a:t>
            </a:r>
            <a:endParaRPr lang="en-US" altLang="zh-TW" sz="2000" b="1" dirty="0">
              <a:latin typeface="微軟正黑體" panose="020B0604030504040204" pitchFamily="34" charset="-120"/>
              <a:ea typeface="微軟正黑體" panose="020B0604030504040204" pitchFamily="34" charset="-120"/>
            </a:endParaRPr>
          </a:p>
          <a:p>
            <a:pPr marL="342900" lvl="0" indent="-342900" algn="just">
              <a:buFont typeface="Wingdings" panose="05000000000000000000" pitchFamily="2" charset="2"/>
              <a:buChar char="Ø"/>
            </a:pPr>
            <a:endParaRPr lang="en-US" altLang="zh-TW" sz="2000" b="1" dirty="0">
              <a:latin typeface="微軟正黑體" panose="020B0604030504040204" pitchFamily="34" charset="-120"/>
              <a:ea typeface="微軟正黑體" panose="020B0604030504040204" pitchFamily="34" charset="-120"/>
            </a:endParaRPr>
          </a:p>
          <a:p>
            <a:pPr marL="342900" lvl="0" indent="-342900" algn="just">
              <a:buFont typeface="Wingdings" panose="05000000000000000000" pitchFamily="2" charset="2"/>
              <a:buChar char="Ø"/>
            </a:pPr>
            <a:r>
              <a:rPr lang="zh-TW" altLang="zh-TW" sz="2000" b="1" dirty="0">
                <a:latin typeface="微軟正黑體" panose="020B0604030504040204" pitchFamily="34" charset="-120"/>
                <a:ea typeface="微軟正黑體" panose="020B0604030504040204" pitchFamily="34" charset="-120"/>
              </a:rPr>
              <a:t>修畢本類科應修學分數，且</a:t>
            </a:r>
            <a:r>
              <a:rPr lang="zh-TW" altLang="en-US" sz="2000" b="1" dirty="0">
                <a:solidFill>
                  <a:srgbClr val="3333FF"/>
                </a:solidFill>
                <a:latin typeface="微軟正黑體" panose="020B0604030504040204" pitchFamily="34" charset="-120"/>
                <a:ea typeface="微軟正黑體" panose="020B0604030504040204" pitchFamily="34" charset="-120"/>
              </a:rPr>
              <a:t>同時修畢</a:t>
            </a:r>
            <a:r>
              <a:rPr lang="zh-TW" altLang="zh-TW" sz="2000" b="1" dirty="0">
                <a:solidFill>
                  <a:srgbClr val="3333FF"/>
                </a:solidFill>
                <a:latin typeface="微軟正黑體" panose="020B0604030504040204" pitchFamily="34" charset="-120"/>
                <a:ea typeface="微軟正黑體" panose="020B0604030504040204" pitchFamily="34" charset="-120"/>
              </a:rPr>
              <a:t>各任教學科中等學校師資類科</a:t>
            </a:r>
            <a:r>
              <a:rPr lang="zh-TW" altLang="en-US" sz="2000" b="1" dirty="0">
                <a:latin typeface="微軟正黑體" panose="020B0604030504040204" pitchFamily="34" charset="-120"/>
                <a:ea typeface="微軟正黑體" panose="020B0604030504040204" pitchFamily="34" charset="-120"/>
              </a:rPr>
              <a:t>應修學分數</a:t>
            </a:r>
            <a:r>
              <a:rPr lang="zh-TW" altLang="zh-TW" sz="2000" b="1" dirty="0">
                <a:latin typeface="微軟正黑體" panose="020B0604030504040204" pitchFamily="34" charset="-120"/>
                <a:ea typeface="微軟正黑體" panose="020B0604030504040204" pitchFamily="34" charset="-120"/>
              </a:rPr>
              <a:t>後，得依規定申請核發特殊教育資賦優異</a:t>
            </a:r>
            <a:r>
              <a:rPr lang="en-US" altLang="zh-TW" sz="2000" b="1" dirty="0">
                <a:latin typeface="微軟正黑體" panose="020B0604030504040204" pitchFamily="34" charset="-120"/>
                <a:ea typeface="微軟正黑體" panose="020B0604030504040204" pitchFamily="34" charset="-120"/>
              </a:rPr>
              <a:t>(</a:t>
            </a:r>
            <a:r>
              <a:rPr lang="zh-TW" altLang="zh-TW" sz="2000" b="1" dirty="0">
                <a:latin typeface="微軟正黑體" panose="020B0604030504040204" pitchFamily="34" charset="-120"/>
                <a:ea typeface="微軟正黑體" panose="020B0604030504040204" pitchFamily="34" charset="-120"/>
              </a:rPr>
              <a:t>加階段</a:t>
            </a:r>
            <a:r>
              <a:rPr lang="en-US" altLang="zh-TW" sz="2000" b="1" dirty="0">
                <a:latin typeface="微軟正黑體" panose="020B0604030504040204" pitchFamily="34" charset="-120"/>
                <a:ea typeface="微軟正黑體" panose="020B0604030504040204" pitchFamily="34" charset="-120"/>
              </a:rPr>
              <a:t>)</a:t>
            </a:r>
            <a:r>
              <a:rPr lang="zh-TW" altLang="zh-TW" sz="2000" b="1" dirty="0">
                <a:latin typeface="微軟正黑體" panose="020B0604030504040204" pitchFamily="34" charset="-120"/>
                <a:ea typeface="微軟正黑體" panose="020B0604030504040204" pitchFamily="34" charset="-120"/>
              </a:rPr>
              <a:t>相關證書。</a:t>
            </a:r>
          </a:p>
        </p:txBody>
      </p:sp>
      <p:graphicFrame>
        <p:nvGraphicFramePr>
          <p:cNvPr id="4" name="表格 3"/>
          <p:cNvGraphicFramePr>
            <a:graphicFrameLocks noGrp="1"/>
          </p:cNvGraphicFramePr>
          <p:nvPr>
            <p:extLst>
              <p:ext uri="{D42A27DB-BD31-4B8C-83A1-F6EECF244321}">
                <p14:modId xmlns:p14="http://schemas.microsoft.com/office/powerpoint/2010/main" val="2720724529"/>
              </p:ext>
            </p:extLst>
          </p:nvPr>
        </p:nvGraphicFramePr>
        <p:xfrm>
          <a:off x="683568" y="4293096"/>
          <a:ext cx="7128792" cy="1371600"/>
        </p:xfrm>
        <a:graphic>
          <a:graphicData uri="http://schemas.openxmlformats.org/drawingml/2006/table">
            <a:tbl>
              <a:tblPr>
                <a:tableStyleId>{5940675A-B579-460E-94D1-54222C63F5DA}</a:tableStyleId>
              </a:tblPr>
              <a:tblGrid>
                <a:gridCol w="2376264">
                  <a:extLst>
                    <a:ext uri="{9D8B030D-6E8A-4147-A177-3AD203B41FA5}">
                      <a16:colId xmlns:a16="http://schemas.microsoft.com/office/drawing/2014/main" val="20000"/>
                    </a:ext>
                  </a:extLst>
                </a:gridCol>
                <a:gridCol w="2376264">
                  <a:extLst>
                    <a:ext uri="{9D8B030D-6E8A-4147-A177-3AD203B41FA5}">
                      <a16:colId xmlns:a16="http://schemas.microsoft.com/office/drawing/2014/main" val="20001"/>
                    </a:ext>
                  </a:extLst>
                </a:gridCol>
                <a:gridCol w="2376264">
                  <a:extLst>
                    <a:ext uri="{9D8B030D-6E8A-4147-A177-3AD203B41FA5}">
                      <a16:colId xmlns:a16="http://schemas.microsoft.com/office/drawing/2014/main" val="20002"/>
                    </a:ext>
                  </a:extLst>
                </a:gridCol>
              </a:tblGrid>
              <a:tr h="0">
                <a:tc>
                  <a:txBody>
                    <a:bodyPr/>
                    <a:lstStyle/>
                    <a:p>
                      <a:pPr algn="ctr"/>
                      <a:r>
                        <a:rPr lang="zh-TW" altLang="en-US" dirty="0">
                          <a:effectLst/>
                          <a:latin typeface="華康隸書體W3(P)" pitchFamily="66" charset="-120"/>
                          <a:ea typeface="華康隸書體W3(P)" pitchFamily="66" charset="-120"/>
                        </a:rPr>
                        <a:t>適用對象</a:t>
                      </a:r>
                    </a:p>
                  </a:txBody>
                  <a:tcPr marL="0" marR="0" marT="0" marB="0" anchor="ctr"/>
                </a:tc>
                <a:tc>
                  <a:txBody>
                    <a:bodyPr/>
                    <a:lstStyle/>
                    <a:p>
                      <a:pPr algn="ctr"/>
                      <a:r>
                        <a:rPr lang="zh-TW" altLang="en-US">
                          <a:effectLst/>
                          <a:latin typeface="華康隸書體W3(P)" pitchFamily="66" charset="-120"/>
                          <a:ea typeface="華康隸書體W3(P)" pitchFamily="66" charset="-120"/>
                        </a:rPr>
                        <a:t>適用資格</a:t>
                      </a:r>
                    </a:p>
                  </a:txBody>
                  <a:tcPr marL="0" marR="0" marT="0" marB="0" anchor="ctr"/>
                </a:tc>
                <a:tc>
                  <a:txBody>
                    <a:bodyPr/>
                    <a:lstStyle/>
                    <a:p>
                      <a:pPr algn="ctr"/>
                      <a:r>
                        <a:rPr lang="zh-TW" altLang="en-US" dirty="0">
                          <a:effectLst/>
                          <a:latin typeface="華康隸書體W3(P)" pitchFamily="66" charset="-120"/>
                          <a:ea typeface="華康隸書體W3(P)" pitchFamily="66" charset="-120"/>
                        </a:rPr>
                        <a:t>教育部核備日期</a:t>
                      </a:r>
                    </a:p>
                  </a:txBody>
                  <a:tcPr marL="0" marR="0" marT="0" marB="0" anchor="ctr"/>
                </a:tc>
                <a:extLst>
                  <a:ext uri="{0D108BD9-81ED-4DB2-BD59-A6C34878D82A}">
                    <a16:rowId xmlns:a16="http://schemas.microsoft.com/office/drawing/2014/main" val="10000"/>
                  </a:ext>
                </a:extLst>
              </a:tr>
              <a:tr h="0">
                <a:tc>
                  <a:txBody>
                    <a:bodyPr/>
                    <a:lstStyle/>
                    <a:p>
                      <a:pPr algn="ctr"/>
                      <a:r>
                        <a:rPr lang="zh-TW" altLang="en-US">
                          <a:effectLst/>
                          <a:latin typeface="華康隸書體W3(P)" pitchFamily="66" charset="-120"/>
                          <a:ea typeface="華康隸書體W3(P)" pitchFamily="66" charset="-120"/>
                        </a:rPr>
                        <a:t>教育學程生</a:t>
                      </a:r>
                    </a:p>
                  </a:txBody>
                  <a:tcPr marL="0" marR="0" marT="0" marB="0" anchor="ctr"/>
                </a:tc>
                <a:tc>
                  <a:txBody>
                    <a:bodyPr/>
                    <a:lstStyle/>
                    <a:p>
                      <a:pPr algn="ctr"/>
                      <a:r>
                        <a:rPr lang="zh-TW" altLang="en-US" u="sng" strike="noStrike" dirty="0">
                          <a:effectLst/>
                          <a:latin typeface="華康隸書體W3(P)" pitchFamily="66" charset="-120"/>
                          <a:ea typeface="華康隸書體W3(P)" pitchFamily="66" charset="-120"/>
                          <a:hlinkClick r:id="rId3"/>
                        </a:rPr>
                        <a:t>自</a:t>
                      </a:r>
                      <a:r>
                        <a:rPr lang="en-US" altLang="zh-TW" u="sng" strike="noStrike" dirty="0">
                          <a:effectLst/>
                          <a:latin typeface="華康隸書體W3(P)" pitchFamily="66" charset="-120"/>
                          <a:ea typeface="華康隸書體W3(P)" pitchFamily="66" charset="-120"/>
                          <a:hlinkClick r:id="rId3"/>
                        </a:rPr>
                        <a:t>114</a:t>
                      </a:r>
                      <a:r>
                        <a:rPr lang="zh-TW" altLang="en-US" u="sng" strike="noStrike" dirty="0">
                          <a:effectLst/>
                          <a:latin typeface="華康隸書體W3(P)" pitchFamily="66" charset="-120"/>
                          <a:ea typeface="華康隸書體W3(P)" pitchFamily="66" charset="-120"/>
                          <a:hlinkClick r:id="rId3"/>
                        </a:rPr>
                        <a:t>學年度起修習師資職前教育課程之師資生適用，</a:t>
                      </a:r>
                      <a:r>
                        <a:rPr lang="en-US" altLang="zh-TW" u="sng" strike="noStrike" dirty="0">
                          <a:effectLst/>
                          <a:latin typeface="華康隸書體W3(P)" pitchFamily="66" charset="-120"/>
                          <a:ea typeface="華康隸書體W3(P)" pitchFamily="66" charset="-120"/>
                          <a:hlinkClick r:id="rId3"/>
                        </a:rPr>
                        <a:t>113</a:t>
                      </a:r>
                      <a:r>
                        <a:rPr lang="zh-TW" altLang="en-US" u="sng" strike="noStrike" dirty="0">
                          <a:effectLst/>
                          <a:latin typeface="華康隸書體W3(P)" pitchFamily="66" charset="-120"/>
                          <a:ea typeface="華康隸書體W3(P)" pitchFamily="66" charset="-120"/>
                          <a:hlinkClick r:id="rId3"/>
                        </a:rPr>
                        <a:t>學年度前修習者得適用</a:t>
                      </a:r>
                      <a:endParaRPr lang="zh-TW" altLang="en-US" dirty="0">
                        <a:effectLst/>
                        <a:latin typeface="華康隸書體W3(P)" pitchFamily="66" charset="-120"/>
                        <a:ea typeface="華康隸書體W3(P)" pitchFamily="66" charset="-120"/>
                      </a:endParaRPr>
                    </a:p>
                  </a:txBody>
                  <a:tcPr marL="0" marR="0" marT="0" marB="0" anchor="ctr"/>
                </a:tc>
                <a:tc>
                  <a:txBody>
                    <a:bodyPr/>
                    <a:lstStyle/>
                    <a:p>
                      <a:pPr algn="ctr"/>
                      <a:r>
                        <a:rPr lang="en-US" altLang="zh-TW" dirty="0">
                          <a:effectLst/>
                          <a:latin typeface="華康隸書體W3(P)" pitchFamily="66" charset="-120"/>
                          <a:ea typeface="華康隸書體W3(P)" pitchFamily="66" charset="-120"/>
                        </a:rPr>
                        <a:t>113</a:t>
                      </a:r>
                      <a:r>
                        <a:rPr lang="zh-TW" altLang="en-US" dirty="0">
                          <a:effectLst/>
                          <a:latin typeface="華康隸書體W3(P)" pitchFamily="66" charset="-120"/>
                          <a:ea typeface="華康隸書體W3(P)" pitchFamily="66" charset="-120"/>
                        </a:rPr>
                        <a:t>年</a:t>
                      </a:r>
                      <a:r>
                        <a:rPr lang="en-US" altLang="zh-TW" dirty="0">
                          <a:effectLst/>
                          <a:latin typeface="華康隸書體W3(P)" pitchFamily="66" charset="-120"/>
                          <a:ea typeface="華康隸書體W3(P)" pitchFamily="66" charset="-120"/>
                        </a:rPr>
                        <a:t>11</a:t>
                      </a:r>
                      <a:r>
                        <a:rPr lang="zh-TW" altLang="en-US" dirty="0">
                          <a:effectLst/>
                          <a:latin typeface="華康隸書體W3(P)" pitchFamily="66" charset="-120"/>
                          <a:ea typeface="華康隸書體W3(P)" pitchFamily="66" charset="-120"/>
                        </a:rPr>
                        <a:t>月</a:t>
                      </a:r>
                      <a:r>
                        <a:rPr lang="en-US" altLang="zh-TW" dirty="0">
                          <a:effectLst/>
                          <a:latin typeface="華康隸書體W3(P)" pitchFamily="66" charset="-120"/>
                          <a:ea typeface="華康隸書體W3(P)" pitchFamily="66" charset="-120"/>
                        </a:rPr>
                        <a:t>15</a:t>
                      </a:r>
                      <a:r>
                        <a:rPr lang="zh-TW" altLang="en-US" dirty="0">
                          <a:effectLst/>
                          <a:latin typeface="華康隸書體W3(P)" pitchFamily="66" charset="-120"/>
                          <a:ea typeface="華康隸書體W3(P)" pitchFamily="66" charset="-120"/>
                        </a:rPr>
                        <a:t>日</a:t>
                      </a:r>
                    </a:p>
                  </a:txBody>
                  <a:tcPr marL="0" marR="0" marT="0" marB="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995622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125760"/>
            <a:ext cx="8229600" cy="1143000"/>
          </a:xfrm>
        </p:spPr>
        <p:txBody>
          <a:bodyPr/>
          <a:lstStyle/>
          <a:p>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特教資優修課邏輯及擋修限制</a:t>
            </a:r>
          </a:p>
        </p:txBody>
      </p:sp>
      <p:sp>
        <p:nvSpPr>
          <p:cNvPr id="20" name="矩形 19"/>
          <p:cNvSpPr/>
          <p:nvPr/>
        </p:nvSpPr>
        <p:spPr>
          <a:xfrm>
            <a:off x="344753" y="1340768"/>
            <a:ext cx="8547727" cy="2739211"/>
          </a:xfrm>
          <a:prstGeom prst="rect">
            <a:avLst/>
          </a:prstGeom>
        </p:spPr>
        <p:txBody>
          <a:bodyPr wrap="square">
            <a:spAutoFit/>
          </a:bodyPr>
          <a:lstStyle/>
          <a:p>
            <a:r>
              <a:rPr lang="zh-TW" altLang="en-US" sz="2800" b="1" dirty="0">
                <a:solidFill>
                  <a:srgbClr val="FF0000"/>
                </a:solidFill>
                <a:latin typeface="微軟正黑體" panose="020B0604030504040204" pitchFamily="34" charset="-120"/>
                <a:ea typeface="微軟正黑體" panose="020B0604030504040204" pitchFamily="34" charset="-120"/>
              </a:rPr>
              <a:t>★</a:t>
            </a:r>
            <a:r>
              <a:rPr lang="zh-TW" altLang="zh-TW" sz="2800" b="1" dirty="0">
                <a:solidFill>
                  <a:srgbClr val="FF0000"/>
                </a:solidFill>
                <a:latin typeface="微軟正黑體" panose="020B0604030504040204" pitchFamily="34" charset="-120"/>
                <a:ea typeface="微軟正黑體" panose="020B0604030504040204" pitchFamily="34" charset="-120"/>
              </a:rPr>
              <a:t>擋修限制</a:t>
            </a:r>
            <a:r>
              <a:rPr lang="en-US" altLang="zh-TW" sz="2800" b="1" dirty="0">
                <a:solidFill>
                  <a:srgbClr val="FF0000"/>
                </a:solidFill>
                <a:latin typeface="微軟正黑體" panose="020B0604030504040204" pitchFamily="34" charset="-120"/>
                <a:ea typeface="微軟正黑體" panose="020B0604030504040204" pitchFamily="34" charset="-120"/>
                <a:sym typeface="Wingdings"/>
              </a:rPr>
              <a:t></a:t>
            </a:r>
            <a:r>
              <a:rPr lang="zh-TW" altLang="zh-TW" sz="2800" b="1" u="sng" dirty="0">
                <a:solidFill>
                  <a:srgbClr val="FF0000"/>
                </a:solidFill>
                <a:latin typeface="微軟正黑體" panose="020B0604030504040204" pitchFamily="34" charset="-120"/>
                <a:ea typeface="微軟正黑體" panose="020B0604030504040204" pitchFamily="34" charset="-120"/>
              </a:rPr>
              <a:t>未依規定修課，該科目學分數</a:t>
            </a:r>
            <a:r>
              <a:rPr lang="zh-TW" altLang="zh-TW" sz="2800" b="1" u="sng" dirty="0">
                <a:solidFill>
                  <a:srgbClr val="3333FF"/>
                </a:solidFill>
                <a:latin typeface="微軟正黑體" panose="020B0604030504040204" pitchFamily="34" charset="-120"/>
                <a:ea typeface="微軟正黑體" panose="020B0604030504040204" pitchFamily="34" charset="-120"/>
              </a:rPr>
              <a:t>不予採認</a:t>
            </a:r>
            <a:r>
              <a:rPr lang="zh-TW" altLang="zh-TW" sz="2800" b="1" dirty="0">
                <a:solidFill>
                  <a:srgbClr val="FF0000"/>
                </a:solidFill>
                <a:latin typeface="微軟正黑體" panose="020B0604030504040204" pitchFamily="34" charset="-120"/>
                <a:ea typeface="微軟正黑體" panose="020B0604030504040204" pitchFamily="34" charset="-120"/>
              </a:rPr>
              <a:t>：</a:t>
            </a:r>
            <a:endParaRPr lang="en-US" altLang="zh-TW" sz="2800" b="1" dirty="0">
              <a:solidFill>
                <a:srgbClr val="FF0000"/>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24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2400" dirty="0">
                <a:latin typeface="微軟正黑體" pitchFamily="34" charset="-120"/>
                <a:ea typeface="微軟正黑體" pitchFamily="34" charset="-120"/>
              </a:rPr>
              <a:t>修習「資賦優異高中資優班教學實習」前，須先修畢「資賦優異各領域</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學科教材教法」。 </a:t>
            </a:r>
            <a:endParaRPr lang="en-US" altLang="zh-TW" sz="2400" dirty="0">
              <a:latin typeface="微軟正黑體" pitchFamily="34" charset="-120"/>
              <a:ea typeface="微軟正黑體" pitchFamily="34" charset="-120"/>
            </a:endParaRPr>
          </a:p>
          <a:p>
            <a:pPr marL="285750" indent="-285750">
              <a:buFont typeface="Arial" panose="020B0604020202020204" pitchFamily="34" charset="0"/>
              <a:buChar char="•"/>
            </a:pPr>
            <a:endParaRPr lang="en-US" altLang="zh-TW" sz="2400" dirty="0">
              <a:latin typeface="微軟正黑體" pitchFamily="34" charset="-120"/>
              <a:ea typeface="微軟正黑體" pitchFamily="34" charset="-120"/>
            </a:endParaRPr>
          </a:p>
          <a:p>
            <a:pPr marL="285750" indent="-285750">
              <a:buFont typeface="Arial" panose="020B0604020202020204" pitchFamily="34" charset="0"/>
              <a:buChar char="•"/>
            </a:pPr>
            <a:r>
              <a:rPr lang="zh-TW" altLang="en-US" sz="2400" dirty="0">
                <a:latin typeface="微軟正黑體" pitchFamily="34" charset="-120"/>
                <a:ea typeface="微軟正黑體" pitchFamily="34" charset="-120"/>
              </a:rPr>
              <a:t>修習「資賦優異國中資優班教學實習」前，須先修畢「資賦優異各領域</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學科教材教法」。</a:t>
            </a:r>
            <a:endParaRPr lang="en-US" altLang="zh-TW" sz="2400" dirty="0">
              <a:latin typeface="微軟正黑體" panose="020B0604030504040204" pitchFamily="34" charset="-120"/>
              <a:ea typeface="微軟正黑體" panose="020B0604030504040204" pitchFamily="34" charset="-120"/>
            </a:endParaRPr>
          </a:p>
        </p:txBody>
      </p:sp>
      <p:sp>
        <p:nvSpPr>
          <p:cNvPr id="4" name="矩形 3"/>
          <p:cNvSpPr/>
          <p:nvPr/>
        </p:nvSpPr>
        <p:spPr>
          <a:xfrm>
            <a:off x="551345" y="4293096"/>
            <a:ext cx="7921251" cy="707886"/>
          </a:xfrm>
          <a:prstGeom prst="rect">
            <a:avLst/>
          </a:prstGeom>
          <a:noFill/>
        </p:spPr>
        <p:style>
          <a:lnRef idx="2">
            <a:schemeClr val="dk1"/>
          </a:lnRef>
          <a:fillRef idx="1">
            <a:schemeClr val="lt1"/>
          </a:fillRef>
          <a:effectRef idx="0">
            <a:schemeClr val="dk1"/>
          </a:effectRef>
          <a:fontRef idx="minor">
            <a:schemeClr val="dk1"/>
          </a:fontRef>
        </p:style>
        <p:txBody>
          <a:bodyPr wrap="square">
            <a:spAutoFit/>
          </a:bodyPr>
          <a:lstStyle/>
          <a:p>
            <a:pPr>
              <a:defRPr/>
            </a:pPr>
            <a:r>
              <a:rPr lang="zh-TW" altLang="en-US" sz="2000" b="1" dirty="0">
                <a:solidFill>
                  <a:srgbClr val="0070C0"/>
                </a:solidFill>
                <a:latin typeface="微軟正黑體" pitchFamily="34" charset="-120"/>
                <a:ea typeface="微軟正黑體" pitchFamily="34" charset="-120"/>
              </a:rPr>
              <a:t>在選課系統有設定擋修機制，若因系統有誤，導致選上課程，未來學分審查亦不會採認，請同學自行注意</a:t>
            </a:r>
            <a:r>
              <a:rPr lang="en-US" altLang="zh-TW" sz="2000" b="1" dirty="0">
                <a:solidFill>
                  <a:srgbClr val="0070C0"/>
                </a:solidFill>
                <a:latin typeface="微軟正黑體" pitchFamily="34" charset="-120"/>
                <a:ea typeface="微軟正黑體" pitchFamily="34" charset="-120"/>
              </a:rPr>
              <a:t>!!!</a:t>
            </a:r>
            <a:endParaRPr lang="zh-TW" altLang="en-US" sz="2000" b="1" dirty="0">
              <a:solidFill>
                <a:srgbClr val="0070C0"/>
              </a:solidFill>
              <a:latin typeface="微軟正黑體" pitchFamily="34" charset="-120"/>
              <a:ea typeface="微軟正黑體" pitchFamily="34" charset="-120"/>
            </a:endParaRPr>
          </a:p>
        </p:txBody>
      </p:sp>
    </p:spTree>
    <p:extLst>
      <p:ext uri="{BB962C8B-B14F-4D97-AF65-F5344CB8AC3E}">
        <p14:creationId xmlns:p14="http://schemas.microsoft.com/office/powerpoint/2010/main" val="20941420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7303"/>
            <a:ext cx="8229600" cy="1060034"/>
          </a:xfrm>
        </p:spPr>
        <p:txBody>
          <a:bodyPr/>
          <a:lstStyle/>
          <a:p>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該如何選課</a:t>
            </a:r>
            <a: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dirty="0"/>
          </a:p>
        </p:txBody>
      </p:sp>
      <p:sp>
        <p:nvSpPr>
          <p:cNvPr id="6" name="文字方塊 5"/>
          <p:cNvSpPr txBox="1"/>
          <p:nvPr/>
        </p:nvSpPr>
        <p:spPr>
          <a:xfrm>
            <a:off x="611560" y="4293096"/>
            <a:ext cx="7632848" cy="1754326"/>
          </a:xfrm>
          <a:prstGeom prst="rect">
            <a:avLst/>
          </a:prstGeom>
          <a:noFill/>
        </p:spPr>
        <p:txBody>
          <a:bodyPr wrap="square" rtlCol="0">
            <a:spAutoFit/>
          </a:bodyPr>
          <a:lstStyle/>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資優學程排課係以四個學期均配</a:t>
            </a:r>
            <a:r>
              <a:rPr lang="en-US" altLang="zh-TW" dirty="0">
                <a:latin typeface="微軟正黑體" panose="020B0604030504040204" pitchFamily="34" charset="-120"/>
                <a:ea typeface="微軟正黑體" panose="020B0604030504040204" pitchFamily="34" charset="-120"/>
              </a:rPr>
              <a:t>38</a:t>
            </a:r>
            <a:r>
              <a:rPr lang="zh-TW" altLang="en-US" dirty="0">
                <a:latin typeface="微軟正黑體" panose="020B0604030504040204" pitchFamily="34" charset="-120"/>
                <a:ea typeface="微軟正黑體" panose="020B0604030504040204" pitchFamily="34" charset="-120"/>
              </a:rPr>
              <a:t>學分課程，為避免與系所主修衝堂，幾乎以夜間授課為主，請同學儘可能跟上修課進度。</a:t>
            </a:r>
            <a:endParaRPr lang="en-US" altLang="zh-TW"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部分課程屬於進階課程，</a:t>
            </a:r>
            <a:r>
              <a:rPr lang="zh-TW" altLang="en-US" dirty="0">
                <a:solidFill>
                  <a:srgbClr val="FF0000"/>
                </a:solidFill>
                <a:latin typeface="微軟正黑體" panose="020B0604030504040204" pitchFamily="34" charset="-120"/>
                <a:ea typeface="微軟正黑體" panose="020B0604030504040204" pitchFamily="34" charset="-120"/>
              </a:rPr>
              <a:t>資優學程一年級學生不適合修讀，故請以上述課表選課，</a:t>
            </a:r>
            <a:r>
              <a:rPr lang="zh-TW" altLang="en-US" b="1" u="sng" dirty="0">
                <a:solidFill>
                  <a:srgbClr val="FF0000"/>
                </a:solidFill>
                <a:latin typeface="微軟正黑體" panose="020B0604030504040204" pitchFamily="34" charset="-120"/>
                <a:ea typeface="微軟正黑體" panose="020B0604030504040204" pitchFamily="34" charset="-120"/>
              </a:rPr>
              <a:t>若有誤選資優學程二年級課程，則行政端會主動進行刪除</a:t>
            </a:r>
            <a:r>
              <a:rPr lang="zh-TW" altLang="en-US" b="1" u="sng" dirty="0">
                <a:latin typeface="微軟正黑體" panose="020B0604030504040204" pitchFamily="34" charset="-120"/>
                <a:ea typeface="微軟正黑體" panose="020B0604030504040204" pitchFamily="34" charset="-120"/>
              </a:rPr>
              <a:t>。</a:t>
            </a:r>
            <a:endParaRPr lang="en-US" altLang="zh-TW" b="1" u="sng"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dirty="0">
              <a:latin typeface="微軟正黑體" panose="020B0604030504040204" pitchFamily="34" charset="-120"/>
              <a:ea typeface="微軟正黑體" panose="020B0604030504040204" pitchFamily="34" charset="-12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385" y="1052736"/>
            <a:ext cx="8449197"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7296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5">
            <a:lumMod val="75000"/>
            <a:alpha val="40000"/>
          </a:schemeClr>
        </a:solidFill>
        <a:effectLst/>
      </p:bgPr>
    </p:bg>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7D93B58-3051-4356-A767-1F417B4C6E8E}"/>
              </a:ext>
            </a:extLst>
          </p:cNvPr>
          <p:cNvSpPr>
            <a:spLocks noGrp="1"/>
          </p:cNvSpPr>
          <p:nvPr>
            <p:ph type="title"/>
          </p:nvPr>
        </p:nvSpPr>
        <p:spPr>
          <a:xfrm>
            <a:off x="457200" y="2492896"/>
            <a:ext cx="8229600" cy="1143000"/>
          </a:xfrm>
        </p:spPr>
        <p:txBody>
          <a:bodyPr>
            <a:noAutofit/>
          </a:bodyPr>
          <a:lstStyle/>
          <a:p>
            <a:r>
              <a:rPr lang="zh-TW" altLang="en-US" sz="12200" dirty="0">
                <a:latin typeface="微軟正黑體" panose="020B0604030504040204" pitchFamily="34" charset="-120"/>
                <a:ea typeface="微軟正黑體" panose="020B0604030504040204" pitchFamily="34" charset="-120"/>
              </a:rPr>
              <a:t>選課</a:t>
            </a:r>
            <a:r>
              <a:rPr lang="en-US" altLang="zh-TW" sz="12200" dirty="0">
                <a:latin typeface="微軟正黑體" panose="020B0604030504040204" pitchFamily="34" charset="-120"/>
                <a:ea typeface="微軟正黑體" panose="020B0604030504040204" pitchFamily="34" charset="-120"/>
              </a:rPr>
              <a:t>!!</a:t>
            </a:r>
            <a:endParaRPr lang="zh-TW" altLang="en-US" sz="122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2812535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188640"/>
            <a:ext cx="8229600" cy="1143000"/>
          </a:xfrm>
        </p:spPr>
        <p:txBody>
          <a:bodyPr>
            <a:normAutofit/>
          </a:bodyPr>
          <a:lstStyle/>
          <a:p>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網路選課時程</a:t>
            </a:r>
            <a:r>
              <a:rPr lang="en-US" altLang="zh-TW" b="1" dirty="0">
                <a:solidFill>
                  <a:srgbClr val="3333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(8</a:t>
            </a:r>
            <a:r>
              <a:rPr lang="zh-TW" altLang="en-US" b="1" dirty="0">
                <a:solidFill>
                  <a:srgbClr val="3333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月</a:t>
            </a:r>
            <a:r>
              <a:rPr lang="en-US" altLang="zh-TW" b="1" dirty="0">
                <a:solidFill>
                  <a:srgbClr val="3333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26</a:t>
            </a:r>
            <a:r>
              <a:rPr lang="zh-TW" altLang="en-US" b="1" dirty="0">
                <a:solidFill>
                  <a:srgbClr val="3333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日</a:t>
            </a:r>
            <a:r>
              <a:rPr lang="en-US" altLang="zh-TW" b="1" dirty="0">
                <a:solidFill>
                  <a:srgbClr val="3333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b="1" dirty="0">
              <a:solidFill>
                <a:srgbClr val="3333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434339" y="1124744"/>
            <a:ext cx="8424936" cy="6986528"/>
          </a:xfrm>
          <a:prstGeom prst="rect">
            <a:avLst/>
          </a:prstGeom>
          <a:noFill/>
        </p:spPr>
        <p:txBody>
          <a:bodyPr wrap="square" rtlCol="0">
            <a:spAutoFit/>
          </a:bodyPr>
          <a:lstStyle/>
          <a:p>
            <a:pPr marL="342900" indent="-342900" algn="just">
              <a:buFont typeface="Wingdings" panose="05000000000000000000" pitchFamily="2" charset="2"/>
              <a:buChar char="Ø"/>
            </a:pPr>
            <a:r>
              <a:rPr lang="zh-TW" altLang="en-US" dirty="0">
                <a:latin typeface="微軟正黑體" panose="020B0604030504040204" pitchFamily="34" charset="-120"/>
                <a:ea typeface="微軟正黑體" panose="020B0604030504040204" pitchFamily="34" charset="-120"/>
              </a:rPr>
              <a:t>教育學程選課請於</a:t>
            </a:r>
            <a:r>
              <a:rPr lang="zh-TW" altLang="en-US" b="1" u="sng" dirty="0">
                <a:latin typeface="微軟正黑體" panose="020B0604030504040204" pitchFamily="34" charset="-120"/>
                <a:ea typeface="微軟正黑體" panose="020B0604030504040204" pitchFamily="34" charset="-120"/>
              </a:rPr>
              <a:t>第</a:t>
            </a:r>
            <a:r>
              <a:rPr lang="en-US" altLang="zh-TW" b="1" u="sng" dirty="0">
                <a:latin typeface="微軟正黑體" panose="020B0604030504040204" pitchFamily="34" charset="-120"/>
                <a:ea typeface="微軟正黑體" panose="020B0604030504040204" pitchFamily="34" charset="-120"/>
              </a:rPr>
              <a:t>3</a:t>
            </a:r>
            <a:r>
              <a:rPr lang="zh-TW" altLang="en-US" b="1" u="sng" dirty="0">
                <a:latin typeface="微軟正黑體" panose="020B0604030504040204" pitchFamily="34" charset="-120"/>
                <a:ea typeface="微軟正黑體" panose="020B0604030504040204" pitchFamily="34" charset="-120"/>
              </a:rPr>
              <a:t>階段</a:t>
            </a:r>
            <a:r>
              <a:rPr lang="zh-TW" altLang="en-US" dirty="0">
                <a:latin typeface="微軟正黑體" panose="020B0604030504040204" pitchFamily="34" charset="-120"/>
                <a:ea typeface="微軟正黑體" panose="020B0604030504040204" pitchFamily="34" charset="-120"/>
              </a:rPr>
              <a:t>選課，選課時間以</a:t>
            </a:r>
            <a:r>
              <a:rPr lang="zh-TW" altLang="en-US" dirty="0">
                <a:solidFill>
                  <a:srgbClr val="FF0000"/>
                </a:solidFill>
                <a:latin typeface="微軟正黑體" panose="020B0604030504040204" pitchFamily="34" charset="-120"/>
                <a:ea typeface="微軟正黑體" panose="020B0604030504040204" pitchFamily="34" charset="-120"/>
              </a:rPr>
              <a:t>教務處</a:t>
            </a:r>
            <a:r>
              <a:rPr lang="zh-TW" altLang="en-US" dirty="0">
                <a:latin typeface="微軟正黑體" panose="020B0604030504040204" pitchFamily="34" charset="-120"/>
                <a:ea typeface="微軟正黑體" panose="020B0604030504040204" pitchFamily="34" charset="-120"/>
              </a:rPr>
              <a:t>公告時間為主。</a:t>
            </a:r>
            <a:endParaRPr lang="en-US" altLang="zh-TW" dirty="0">
              <a:latin typeface="微軟正黑體" panose="020B0604030504040204" pitchFamily="34" charset="-120"/>
              <a:ea typeface="微軟正黑體" panose="020B0604030504040204" pitchFamily="34" charset="-120"/>
            </a:endParaRPr>
          </a:p>
          <a:p>
            <a:pPr marL="342900" indent="-342900" algn="just">
              <a:buFont typeface="Wingdings" panose="05000000000000000000" pitchFamily="2" charset="2"/>
              <a:buChar char="Ø"/>
            </a:pPr>
            <a:endParaRPr lang="en-US" altLang="zh-TW" dirty="0">
              <a:latin typeface="微軟正黑體" panose="020B0604030504040204" pitchFamily="34" charset="-120"/>
              <a:ea typeface="微軟正黑體" panose="020B0604030504040204" pitchFamily="34" charset="-120"/>
            </a:endParaRPr>
          </a:p>
          <a:p>
            <a:pPr marL="342900" indent="-342900" algn="just">
              <a:buFont typeface="Wingdings" panose="05000000000000000000" pitchFamily="2" charset="2"/>
              <a:buChar char="Ø"/>
            </a:pPr>
            <a:r>
              <a:rPr lang="zh-TW" altLang="en-US" dirty="0">
                <a:latin typeface="微軟正黑體" panose="020B0604030504040204" pitchFamily="34" charset="-120"/>
                <a:ea typeface="微軟正黑體" panose="020B0604030504040204" pitchFamily="34" charset="-120"/>
              </a:rPr>
              <a:t>學程課程皆已公告，請自行至「課務查詢系統」查詢開課資訊</a:t>
            </a:r>
            <a:endParaRPr lang="en-US" altLang="zh-TW" dirty="0">
              <a:latin typeface="微軟正黑體" panose="020B0604030504040204" pitchFamily="34" charset="-120"/>
              <a:ea typeface="微軟正黑體" panose="020B0604030504040204" pitchFamily="34" charset="-120"/>
            </a:endParaRPr>
          </a:p>
          <a:p>
            <a:pPr marL="800100" lvl="1" indent="-342900" algn="just">
              <a:buFont typeface="Wingdings" panose="05000000000000000000" pitchFamily="2" charset="2"/>
              <a:buChar char="l"/>
            </a:pPr>
            <a:r>
              <a:rPr lang="zh-TW" altLang="en-US" dirty="0">
                <a:latin typeface="微軟正黑體" panose="020B0604030504040204" pitchFamily="34" charset="-120"/>
                <a:ea typeface="微軟正黑體" panose="020B0604030504040204" pitchFamily="34" charset="-120"/>
              </a:rPr>
              <a:t>課務查詢</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選課</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系統</a:t>
            </a:r>
            <a:endParaRPr lang="en-US" altLang="zh-TW" dirty="0">
              <a:latin typeface="微軟正黑體" panose="020B0604030504040204" pitchFamily="34" charset="-120"/>
              <a:ea typeface="微軟正黑體" panose="020B0604030504040204" pitchFamily="34" charset="-120"/>
              <a:sym typeface="Wingdings" panose="05000000000000000000" pitchFamily="2" charset="2"/>
            </a:endParaRPr>
          </a:p>
          <a:p>
            <a:pPr marL="800100" lvl="1" indent="-342900" algn="just">
              <a:buFont typeface="Wingdings" panose="05000000000000000000" pitchFamily="2" charset="2"/>
              <a:buChar char="l"/>
            </a:pPr>
            <a:r>
              <a:rPr lang="zh-TW" altLang="en-US" dirty="0">
                <a:latin typeface="微軟正黑體" panose="020B0604030504040204" pitchFamily="34" charset="-120"/>
                <a:ea typeface="微軟正黑體" panose="020B0604030504040204" pitchFamily="34" charset="-120"/>
              </a:rPr>
              <a:t>路徑：</a:t>
            </a:r>
            <a:r>
              <a:rPr lang="zh-TW" altLang="zh-TW" dirty="0">
                <a:latin typeface="微軟正黑體" pitchFamily="34" charset="-120"/>
                <a:ea typeface="微軟正黑體" pitchFamily="34" charset="-120"/>
              </a:rPr>
              <a:t>本校首頁</a:t>
            </a:r>
            <a:r>
              <a:rPr lang="en-US" altLang="zh-TW" dirty="0">
                <a:latin typeface="微軟正黑體" pitchFamily="34" charset="-120"/>
                <a:ea typeface="微軟正黑體" pitchFamily="34" charset="-120"/>
                <a:sym typeface="Wingdings" panose="05000000000000000000" pitchFamily="2" charset="2"/>
              </a:rPr>
              <a:t></a:t>
            </a:r>
            <a:r>
              <a:rPr lang="zh-TW" altLang="zh-TW" dirty="0">
                <a:latin typeface="微軟正黑體" pitchFamily="34" charset="-120"/>
                <a:ea typeface="微軟正黑體" pitchFamily="34" charset="-120"/>
              </a:rPr>
              <a:t>教職員生單一登入系統</a:t>
            </a:r>
            <a:r>
              <a:rPr lang="en-US" altLang="zh-TW" dirty="0">
                <a:latin typeface="微軟正黑體" pitchFamily="34" charset="-120"/>
                <a:ea typeface="微軟正黑體" pitchFamily="34" charset="-120"/>
                <a:sym typeface="Wingdings" panose="05000000000000000000" pitchFamily="2" charset="2"/>
              </a:rPr>
              <a:t></a:t>
            </a:r>
            <a:r>
              <a:rPr lang="zh-TW" altLang="en-US" dirty="0">
                <a:latin typeface="微軟正黑體" pitchFamily="34" charset="-120"/>
                <a:ea typeface="微軟正黑體" pitchFamily="34" charset="-120"/>
                <a:sym typeface="Wingdings" panose="05000000000000000000" pitchFamily="2" charset="2"/>
              </a:rPr>
              <a:t>常用查詢</a:t>
            </a:r>
            <a:r>
              <a:rPr lang="en-US" altLang="zh-TW" dirty="0">
                <a:latin typeface="微軟正黑體" pitchFamily="34" charset="-120"/>
                <a:ea typeface="微軟正黑體" pitchFamily="34" charset="-120"/>
                <a:sym typeface="Wingdings" panose="05000000000000000000" pitchFamily="2" charset="2"/>
              </a:rPr>
              <a:t></a:t>
            </a:r>
            <a:r>
              <a:rPr lang="zh-TW" altLang="zh-TW" dirty="0">
                <a:latin typeface="微軟正黑體" pitchFamily="34" charset="-120"/>
                <a:ea typeface="微軟正黑體" pitchFamily="34" charset="-120"/>
              </a:rPr>
              <a:t>課務查詢</a:t>
            </a:r>
            <a:r>
              <a:rPr lang="en-US" altLang="zh-TW" dirty="0">
                <a:latin typeface="微軟正黑體" pitchFamily="34" charset="-120"/>
                <a:ea typeface="微軟正黑體" pitchFamily="34" charset="-120"/>
              </a:rPr>
              <a:t>(</a:t>
            </a:r>
            <a:r>
              <a:rPr lang="zh-TW" altLang="zh-TW" dirty="0">
                <a:latin typeface="微軟正黑體" pitchFamily="34" charset="-120"/>
                <a:ea typeface="微軟正黑體" pitchFamily="34" charset="-120"/>
              </a:rPr>
              <a:t>網路選課</a:t>
            </a:r>
            <a:r>
              <a:rPr lang="en-US" altLang="zh-TW" dirty="0">
                <a:latin typeface="微軟正黑體" pitchFamily="34" charset="-120"/>
                <a:ea typeface="微軟正黑體" pitchFamily="34" charset="-120"/>
              </a:rPr>
              <a:t>)</a:t>
            </a:r>
            <a:r>
              <a:rPr lang="zh-TW" altLang="zh-TW" dirty="0">
                <a:latin typeface="微軟正黑體" pitchFamily="34" charset="-120"/>
                <a:ea typeface="微軟正黑體" pitchFamily="34" charset="-120"/>
              </a:rPr>
              <a:t>。</a:t>
            </a:r>
          </a:p>
          <a:p>
            <a:pPr lvl="1" algn="just"/>
            <a:r>
              <a:rPr lang="zh-TW" altLang="en-US" dirty="0">
                <a:latin typeface="微軟正黑體" panose="020B0604030504040204" pitchFamily="34" charset="-120"/>
                <a:ea typeface="微軟正黑體" panose="020B0604030504040204" pitchFamily="34" charset="-120"/>
              </a:rPr>
              <a:t>網址：</a:t>
            </a:r>
            <a:r>
              <a:rPr lang="en-US" altLang="zh-TW" dirty="0">
                <a:latin typeface="微軟正黑體" panose="020B0604030504040204" pitchFamily="34" charset="-120"/>
                <a:ea typeface="微軟正黑體" panose="020B0604030504040204" pitchFamily="34" charset="-120"/>
              </a:rPr>
              <a:t> </a:t>
            </a:r>
            <a:r>
              <a:rPr lang="en-US" altLang="zh-TW" sz="1600" dirty="0">
                <a:latin typeface="微軟正黑體" panose="020B0604030504040204" pitchFamily="34" charset="-120"/>
                <a:ea typeface="微軟正黑體" panose="020B0604030504040204" pitchFamily="34" charset="-120"/>
                <a:hlinkClick r:id="rId2"/>
              </a:rPr>
              <a:t>https://sso.nknu.edu.tw/Staff/CourseEnrollInfo/CourseEnrollInfo.aspx</a:t>
            </a:r>
            <a:endParaRPr lang="en-US" altLang="zh-TW" dirty="0">
              <a:latin typeface="微軟正黑體" panose="020B0604030504040204" pitchFamily="34" charset="-120"/>
              <a:ea typeface="微軟正黑體" panose="020B0604030504040204" pitchFamily="34" charset="-120"/>
            </a:endParaRPr>
          </a:p>
          <a:p>
            <a:pPr marL="342900" indent="-342900" algn="just">
              <a:buFont typeface="Wingdings" panose="05000000000000000000" pitchFamily="2" charset="2"/>
              <a:buChar char="Ø"/>
            </a:pPr>
            <a:r>
              <a:rPr lang="zh-TW" altLang="en-US" dirty="0">
                <a:latin typeface="微軟正黑體" panose="020B0604030504040204" pitchFamily="34" charset="-120"/>
                <a:ea typeface="微軟正黑體" panose="020B0604030504040204" pitchFamily="34" charset="-120"/>
              </a:rPr>
              <a:t>人工加選</a:t>
            </a:r>
            <a:r>
              <a:rPr lang="en-US" altLang="zh-TW" sz="2800" b="1" dirty="0">
                <a:solidFill>
                  <a:srgbClr val="3333FF"/>
                </a:solidFill>
                <a:latin typeface="微軟正黑體" panose="020B0604030504040204" pitchFamily="34" charset="-120"/>
                <a:ea typeface="微軟正黑體" panose="020B0604030504040204" pitchFamily="34" charset="-120"/>
              </a:rPr>
              <a:t>(</a:t>
            </a:r>
            <a:r>
              <a:rPr lang="zh-TW" altLang="en-US" sz="2800" b="1" dirty="0">
                <a:solidFill>
                  <a:srgbClr val="3333FF"/>
                </a:solidFill>
                <a:latin typeface="微軟正黑體" panose="020B0604030504040204" pitchFamily="34" charset="-120"/>
                <a:ea typeface="微軟正黑體" panose="020B0604030504040204" pitchFamily="34" charset="-120"/>
              </a:rPr>
              <a:t>加退選期間</a:t>
            </a:r>
            <a:r>
              <a:rPr lang="en-US" altLang="zh-TW" sz="2800" b="1" dirty="0">
                <a:solidFill>
                  <a:srgbClr val="3333FF"/>
                </a:solidFill>
                <a:latin typeface="微軟正黑體" panose="020B0604030504040204" pitchFamily="34" charset="-120"/>
                <a:ea typeface="微軟正黑體" panose="020B0604030504040204" pitchFamily="34" charset="-120"/>
              </a:rPr>
              <a:t>9/7-</a:t>
            </a:r>
            <a:r>
              <a:rPr lang="en-US" altLang="zh-TW" sz="2800" b="1" dirty="0">
                <a:solidFill>
                  <a:srgbClr val="FF0000"/>
                </a:solidFill>
                <a:latin typeface="微軟正黑體" panose="020B0604030504040204" pitchFamily="34" charset="-120"/>
                <a:ea typeface="微軟正黑體" panose="020B0604030504040204" pitchFamily="34" charset="-120"/>
              </a:rPr>
              <a:t>9/15</a:t>
            </a:r>
            <a:r>
              <a:rPr lang="zh-TW" altLang="en-US" sz="2800" b="1" dirty="0">
                <a:solidFill>
                  <a:srgbClr val="3333FF"/>
                </a:solidFill>
                <a:latin typeface="微軟正黑體" panose="020B0604030504040204" pitchFamily="34" charset="-120"/>
                <a:ea typeface="微軟正黑體" panose="020B0604030504040204" pitchFamily="34" charset="-120"/>
              </a:rPr>
              <a:t>辦理</a:t>
            </a:r>
            <a:r>
              <a:rPr lang="en-US" altLang="zh-TW" sz="2800" b="1" dirty="0">
                <a:solidFill>
                  <a:srgbClr val="3333FF"/>
                </a:solidFill>
                <a:latin typeface="微軟正黑體" panose="020B0604030504040204" pitchFamily="34" charset="-120"/>
                <a:ea typeface="微軟正黑體" panose="020B0604030504040204" pitchFamily="34" charset="-120"/>
              </a:rPr>
              <a:t>)</a:t>
            </a:r>
          </a:p>
          <a:p>
            <a:pPr marL="800100" lvl="1" indent="-342900" algn="just">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因學程課程與系必修衝堂，需至他系</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校</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修課</a:t>
            </a:r>
            <a:endParaRPr lang="en-US" altLang="zh-TW" dirty="0">
              <a:latin typeface="微軟正黑體" panose="020B0604030504040204" pitchFamily="34" charset="-120"/>
              <a:ea typeface="微軟正黑體" panose="020B0604030504040204" pitchFamily="34" charset="-120"/>
            </a:endParaRPr>
          </a:p>
          <a:p>
            <a:pPr marL="800100" lvl="1" indent="-342900" algn="just">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因學程未開課，需至他系</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校</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修課</a:t>
            </a:r>
            <a:endParaRPr lang="en-US" altLang="zh-TW" dirty="0">
              <a:latin typeface="微軟正黑體" panose="020B0604030504040204" pitchFamily="34" charset="-120"/>
              <a:ea typeface="微軟正黑體" panose="020B0604030504040204" pitchFamily="34" charset="-120"/>
            </a:endParaRPr>
          </a:p>
          <a:p>
            <a:pPr marL="800100" lvl="1" indent="-342900" algn="just">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尚未具小教資格，小教學程課程預修</a:t>
            </a:r>
            <a:endParaRPr lang="en-US" altLang="zh-TW" dirty="0">
              <a:latin typeface="微軟正黑體" panose="020B0604030504040204" pitchFamily="34" charset="-120"/>
              <a:ea typeface="微軟正黑體" panose="020B0604030504040204" pitchFamily="34" charset="-120"/>
            </a:endParaRPr>
          </a:p>
          <a:p>
            <a:pPr marL="800100" lvl="1" indent="-342900" algn="just">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超修學分</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需事先繳交報告書，同意後始得辦理</a:t>
            </a:r>
            <a:r>
              <a:rPr lang="en-US" altLang="zh-TW" dirty="0">
                <a:latin typeface="微軟正黑體" panose="020B0604030504040204" pitchFamily="34" charset="-120"/>
                <a:ea typeface="微軟正黑體" panose="020B0604030504040204" pitchFamily="34" charset="-120"/>
              </a:rPr>
              <a:t>)</a:t>
            </a:r>
          </a:p>
          <a:p>
            <a:pPr marL="800100" lvl="1" indent="-342900" algn="just">
              <a:buFont typeface="Arial" panose="020B0604020202020204" pitchFamily="34" charset="0"/>
              <a:buChar char="•"/>
            </a:pPr>
            <a:endParaRPr lang="en-US" altLang="zh-TW" dirty="0">
              <a:latin typeface="微軟正黑體" panose="020B0604030504040204" pitchFamily="34" charset="-120"/>
              <a:ea typeface="微軟正黑體" panose="020B0604030504040204" pitchFamily="34" charset="-120"/>
            </a:endParaRPr>
          </a:p>
          <a:p>
            <a:pPr marL="285750" indent="-285750" algn="just">
              <a:buFont typeface="Wingdings" panose="05000000000000000000" pitchFamily="2" charset="2"/>
              <a:buChar char="Ø"/>
            </a:pPr>
            <a:r>
              <a:rPr lang="zh-TW" altLang="en-US" dirty="0">
                <a:latin typeface="微軟正黑體" panose="020B0604030504040204" pitchFamily="34" charset="-120"/>
                <a:ea typeface="微軟正黑體" panose="020B0604030504040204" pitchFamily="34" charset="-120"/>
              </a:rPr>
              <a:t>每學期修課學分數上限</a:t>
            </a:r>
          </a:p>
          <a:p>
            <a:pPr marL="742950" lvl="1" indent="-285750" algn="just">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中教至多８學分</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選課系統可選課至</a:t>
            </a:r>
            <a:r>
              <a:rPr lang="en-US" altLang="zh-TW" b="1" dirty="0">
                <a:solidFill>
                  <a:srgbClr val="FF0000"/>
                </a:solidFill>
                <a:latin typeface="微軟正黑體" panose="020B0604030504040204" pitchFamily="34" charset="-120"/>
                <a:ea typeface="微軟正黑體" panose="020B0604030504040204" pitchFamily="34" charset="-120"/>
              </a:rPr>
              <a:t>9</a:t>
            </a:r>
            <a:r>
              <a:rPr lang="zh-TW" altLang="en-US" dirty="0">
                <a:latin typeface="微軟正黑體" panose="020B0604030504040204" pitchFamily="34" charset="-120"/>
                <a:ea typeface="微軟正黑體" panose="020B0604030504040204" pitchFamily="34" charset="-120"/>
              </a:rPr>
              <a:t>學分</a:t>
            </a:r>
            <a:r>
              <a:rPr lang="en-US" altLang="zh-TW" dirty="0">
                <a:latin typeface="微軟正黑體" panose="020B0604030504040204" pitchFamily="34" charset="-120"/>
                <a:ea typeface="微軟正黑體" panose="020B0604030504040204" pitchFamily="34" charset="-120"/>
              </a:rPr>
              <a:t>)</a:t>
            </a:r>
          </a:p>
          <a:p>
            <a:pPr marL="742950" lvl="1" indent="-285750" algn="just">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小教至多</a:t>
            </a:r>
            <a:r>
              <a:rPr lang="en-US" altLang="zh-TW" dirty="0">
                <a:latin typeface="微軟正黑體" panose="020B0604030504040204" pitchFamily="34" charset="-120"/>
                <a:ea typeface="微軟正黑體" panose="020B0604030504040204" pitchFamily="34" charset="-120"/>
              </a:rPr>
              <a:t>13</a:t>
            </a:r>
            <a:r>
              <a:rPr lang="zh-TW" altLang="en-US" dirty="0">
                <a:latin typeface="微軟正黑體" panose="020B0604030504040204" pitchFamily="34" charset="-120"/>
                <a:ea typeface="微軟正黑體" panose="020B0604030504040204" pitchFamily="34" charset="-120"/>
              </a:rPr>
              <a:t>學分</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選課系統可選課至</a:t>
            </a:r>
            <a:r>
              <a:rPr lang="en-US" altLang="zh-TW" b="1" dirty="0">
                <a:solidFill>
                  <a:srgbClr val="FF0000"/>
                </a:solidFill>
                <a:latin typeface="微軟正黑體" panose="020B0604030504040204" pitchFamily="34" charset="-120"/>
                <a:ea typeface="微軟正黑體" panose="020B0604030504040204" pitchFamily="34" charset="-120"/>
              </a:rPr>
              <a:t>14</a:t>
            </a:r>
            <a:r>
              <a:rPr lang="zh-TW" altLang="en-US" dirty="0">
                <a:latin typeface="微軟正黑體" panose="020B0604030504040204" pitchFamily="34" charset="-120"/>
                <a:ea typeface="微軟正黑體" panose="020B0604030504040204" pitchFamily="34" charset="-120"/>
              </a:rPr>
              <a:t>學分</a:t>
            </a:r>
            <a:r>
              <a:rPr lang="en-US" altLang="zh-TW" dirty="0">
                <a:latin typeface="微軟正黑體" panose="020B0604030504040204" pitchFamily="34" charset="-120"/>
                <a:ea typeface="微軟正黑體" panose="020B0604030504040204" pitchFamily="34" charset="-120"/>
              </a:rPr>
              <a:t>)</a:t>
            </a:r>
          </a:p>
          <a:p>
            <a:pPr marL="742950" lvl="1" indent="-285750" algn="just">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特教資優至多</a:t>
            </a:r>
            <a:r>
              <a:rPr lang="en-US" altLang="zh-TW" dirty="0">
                <a:latin typeface="微軟正黑體" panose="020B0604030504040204" pitchFamily="34" charset="-120"/>
                <a:ea typeface="微軟正黑體" panose="020B0604030504040204" pitchFamily="34" charset="-120"/>
              </a:rPr>
              <a:t>13</a:t>
            </a:r>
            <a:r>
              <a:rPr lang="zh-TW" altLang="en-US" dirty="0">
                <a:latin typeface="微軟正黑體" panose="020B0604030504040204" pitchFamily="34" charset="-120"/>
                <a:ea typeface="微軟正黑體" panose="020B0604030504040204" pitchFamily="34" charset="-120"/>
              </a:rPr>
              <a:t>學分</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選課系統可選課至</a:t>
            </a:r>
            <a:r>
              <a:rPr lang="en-US" altLang="zh-TW" b="1" dirty="0">
                <a:solidFill>
                  <a:srgbClr val="FF0000"/>
                </a:solidFill>
                <a:latin typeface="微軟正黑體" panose="020B0604030504040204" pitchFamily="34" charset="-120"/>
                <a:ea typeface="微軟正黑體" panose="020B0604030504040204" pitchFamily="34" charset="-120"/>
              </a:rPr>
              <a:t>14</a:t>
            </a:r>
            <a:r>
              <a:rPr lang="zh-TW" altLang="en-US" dirty="0">
                <a:latin typeface="微軟正黑體" panose="020B0604030504040204" pitchFamily="34" charset="-120"/>
                <a:ea typeface="微軟正黑體" panose="020B0604030504040204" pitchFamily="34" charset="-120"/>
              </a:rPr>
              <a:t>學分</a:t>
            </a:r>
            <a:r>
              <a:rPr lang="en-US" altLang="zh-TW" dirty="0">
                <a:latin typeface="微軟正黑體" panose="020B0604030504040204" pitchFamily="34" charset="-120"/>
                <a:ea typeface="微軟正黑體" panose="020B0604030504040204" pitchFamily="34" charset="-120"/>
              </a:rPr>
              <a:t>)</a:t>
            </a:r>
          </a:p>
          <a:p>
            <a:pPr marL="742950" lvl="1" indent="-285750" algn="just">
              <a:buFont typeface="Arial" panose="020B0604020202020204" pitchFamily="34" charset="0"/>
              <a:buChar char="•"/>
            </a:pPr>
            <a:r>
              <a:rPr lang="zh-TW" altLang="en-US" dirty="0">
                <a:solidFill>
                  <a:srgbClr val="FF0000"/>
                </a:solidFill>
                <a:latin typeface="微軟正黑體" panose="020B0604030504040204" pitchFamily="34" charset="-120"/>
                <a:ea typeface="微軟正黑體" panose="020B0604030504040204" pitchFamily="34" charset="-120"/>
              </a:rPr>
              <a:t>學程每學期可選課之學分數仍</a:t>
            </a:r>
            <a:r>
              <a:rPr lang="zh-TW" altLang="en-US" b="1" dirty="0">
                <a:solidFill>
                  <a:srgbClr val="3333FF"/>
                </a:solidFill>
                <a:latin typeface="微軟正黑體" panose="020B0604030504040204" pitchFamily="34" charset="-120"/>
                <a:ea typeface="微軟正黑體" panose="020B0604030504040204" pitchFamily="34" charset="-120"/>
              </a:rPr>
              <a:t>受教務處規定之總學分數上限之限制</a:t>
            </a:r>
            <a:r>
              <a:rPr lang="en-US" altLang="zh-TW" dirty="0">
                <a:solidFill>
                  <a:srgbClr val="FF0000"/>
                </a:solidFill>
                <a:latin typeface="微軟正黑體" panose="020B0604030504040204" pitchFamily="34" charset="-120"/>
                <a:ea typeface="微軟正黑體" panose="020B0604030504040204" pitchFamily="34" charset="-120"/>
              </a:rPr>
              <a:t>(</a:t>
            </a:r>
            <a:r>
              <a:rPr lang="zh-TW" altLang="en-US" dirty="0">
                <a:solidFill>
                  <a:srgbClr val="FF0000"/>
                </a:solidFill>
                <a:latin typeface="微軟正黑體" panose="020B0604030504040204" pitchFamily="34" charset="-120"/>
                <a:ea typeface="微軟正黑體" panose="020B0604030504040204" pitchFamily="34" charset="-120"/>
              </a:rPr>
              <a:t>請自行參考本校學則 </a:t>
            </a:r>
            <a:r>
              <a:rPr lang="en-US" altLang="zh-TW" dirty="0">
                <a:solidFill>
                  <a:srgbClr val="FF0000"/>
                </a:solidFill>
                <a:latin typeface="微軟正黑體" panose="020B0604030504040204" pitchFamily="34" charset="-120"/>
                <a:ea typeface="微軟正黑體" panose="020B0604030504040204" pitchFamily="34" charset="-120"/>
              </a:rPr>
              <a:t>)</a:t>
            </a:r>
          </a:p>
          <a:p>
            <a:pPr marL="800100" lvl="1" indent="-342900" algn="just">
              <a:buFont typeface="Wingdings" panose="05000000000000000000" pitchFamily="2" charset="2"/>
              <a:buChar char="Ø"/>
            </a:pPr>
            <a:endParaRPr lang="en-US" altLang="zh-TW" sz="2000" dirty="0">
              <a:latin typeface="微軟正黑體" panose="020B0604030504040204" pitchFamily="34" charset="-120"/>
              <a:ea typeface="微軟正黑體" panose="020B0604030504040204" pitchFamily="34" charset="-120"/>
            </a:endParaRPr>
          </a:p>
          <a:p>
            <a:pPr marL="800100" lvl="1" indent="-342900" algn="just">
              <a:buFont typeface="Arial" panose="020B0604020202020204" pitchFamily="34" charset="0"/>
              <a:buChar char="•"/>
            </a:pPr>
            <a:endParaRPr lang="en-US" altLang="zh-TW" sz="2000" dirty="0">
              <a:latin typeface="微軟正黑體" panose="020B0604030504040204" pitchFamily="34" charset="-120"/>
              <a:ea typeface="微軟正黑體" panose="020B0604030504040204" pitchFamily="34" charset="-120"/>
            </a:endParaRPr>
          </a:p>
          <a:p>
            <a:pPr marL="742950" lvl="1" indent="-285750" algn="just">
              <a:buFont typeface="Arial" panose="020B0604020202020204" pitchFamily="34" charset="0"/>
              <a:buChar char="•"/>
            </a:pPr>
            <a:endParaRPr lang="en-US" altLang="zh-TW" sz="2000"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endParaRPr lang="en-US" altLang="zh-TW" sz="2000"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pPr>
            <a:endParaRPr lang="zh-TW" altLang="en-US"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01134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3600" b="1"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師資培育與就業輔導處處長</a:t>
            </a:r>
            <a:endParaRPr lang="zh-TW" altLang="en-US" dirty="0">
              <a:solidFill>
                <a:srgbClr val="002060"/>
              </a:solidFill>
            </a:endParaRPr>
          </a:p>
        </p:txBody>
      </p:sp>
      <p:sp>
        <p:nvSpPr>
          <p:cNvPr id="7" name="矩形 6">
            <a:extLst>
              <a:ext uri="{FF2B5EF4-FFF2-40B4-BE49-F238E27FC236}">
                <a16:creationId xmlns:a16="http://schemas.microsoft.com/office/drawing/2014/main" id="{CB89A3BC-D924-4E11-BB15-C6AB87FE0E0A}"/>
              </a:ext>
            </a:extLst>
          </p:cNvPr>
          <p:cNvSpPr/>
          <p:nvPr/>
        </p:nvSpPr>
        <p:spPr>
          <a:xfrm>
            <a:off x="3851920" y="1853332"/>
            <a:ext cx="5040560" cy="3200876"/>
          </a:xfrm>
          <a:prstGeom prst="rect">
            <a:avLst/>
          </a:prstGeom>
        </p:spPr>
        <p:txBody>
          <a:bodyPr wrap="square">
            <a:spAutoFit/>
          </a:bodyPr>
          <a:lstStyle/>
          <a:p>
            <a:pPr>
              <a:defRPr/>
            </a:pPr>
            <a:r>
              <a:rPr lang="zh-TW" altLang="en-US" sz="4000" b="1" dirty="0">
                <a:solidFill>
                  <a:prstClr val="black"/>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Unicode MS" pitchFamily="34" charset="-120"/>
              </a:rPr>
              <a:t>潘倩玉 </a:t>
            </a:r>
            <a:r>
              <a:rPr lang="zh-TW" altLang="en-US" sz="3600" b="1" dirty="0">
                <a:solidFill>
                  <a:prstClr val="black"/>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Unicode MS" pitchFamily="34" charset="-120"/>
              </a:rPr>
              <a:t>特聘教授兼處長</a:t>
            </a:r>
            <a:endParaRPr lang="en-US" altLang="zh-TW" sz="36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Arial Unicode MS" pitchFamily="34" charset="-120"/>
            </a:endParaRPr>
          </a:p>
          <a:p>
            <a:pPr>
              <a:defRPr/>
            </a:pPr>
            <a:endParaRPr lang="en-US" altLang="zh-TW" b="1" dirty="0">
              <a:solidFill>
                <a:srgbClr val="000000"/>
              </a:solidFill>
              <a:latin typeface="+mj-ea"/>
              <a:ea typeface="+mj-ea"/>
              <a:cs typeface="Arial Unicode MS" pitchFamily="34" charset="-120"/>
            </a:endParaRPr>
          </a:p>
          <a:p>
            <a:pPr marL="285750" indent="-285750">
              <a:buFontTx/>
              <a:buBlip>
                <a:blip r:embed="rId2"/>
              </a:buBlip>
              <a:defRPr/>
            </a:pPr>
            <a:r>
              <a:rPr lang="zh-TW" altLang="en-US" b="1" dirty="0">
                <a:latin typeface="微軟正黑體" pitchFamily="34" charset="-120"/>
                <a:ea typeface="微軟正黑體" pitchFamily="34" charset="-120"/>
              </a:rPr>
              <a:t>潘倩玉</a:t>
            </a:r>
            <a:endParaRPr lang="en-US" altLang="zh-TW" b="1" dirty="0">
              <a:latin typeface="微軟正黑體" pitchFamily="34" charset="-120"/>
              <a:ea typeface="微軟正黑體" pitchFamily="34" charset="-120"/>
            </a:endParaRPr>
          </a:p>
          <a:p>
            <a:pPr marL="285750" indent="-285750">
              <a:buFontTx/>
              <a:buBlip>
                <a:blip r:embed="rId2"/>
              </a:buBlip>
              <a:defRPr/>
            </a:pPr>
            <a:r>
              <a:rPr lang="zh-TW" altLang="en-US" b="1" dirty="0">
                <a:latin typeface="微軟正黑體" pitchFamily="34" charset="-120"/>
                <a:ea typeface="微軟正黑體" pitchFamily="34" charset="-120"/>
              </a:rPr>
              <a:t>教授兼</a:t>
            </a:r>
            <a:r>
              <a:rPr lang="en-US" altLang="zh-TW" b="1" dirty="0">
                <a:latin typeface="微軟正黑體" pitchFamily="34" charset="-120"/>
                <a:ea typeface="微軟正黑體" pitchFamily="34" charset="-120"/>
              </a:rPr>
              <a:t>/</a:t>
            </a:r>
            <a:r>
              <a:rPr lang="zh-TW" altLang="en-US" b="1" dirty="0">
                <a:latin typeface="微軟正黑體" pitchFamily="34" charset="-120"/>
                <a:ea typeface="微軟正黑體" pitchFamily="34" charset="-120"/>
              </a:rPr>
              <a:t>師資培育與就業輔導處處長</a:t>
            </a:r>
            <a:endParaRPr lang="en-US" altLang="zh-TW" b="1" dirty="0">
              <a:latin typeface="微軟正黑體" pitchFamily="34" charset="-120"/>
              <a:ea typeface="微軟正黑體" pitchFamily="34" charset="-120"/>
            </a:endParaRPr>
          </a:p>
          <a:p>
            <a:pPr>
              <a:defRPr/>
            </a:pPr>
            <a:endParaRPr lang="en-US" altLang="zh-TW" b="1" dirty="0">
              <a:latin typeface="微軟正黑體" pitchFamily="34" charset="-120"/>
              <a:ea typeface="微軟正黑體" pitchFamily="34" charset="-120"/>
            </a:endParaRPr>
          </a:p>
          <a:p>
            <a:pPr marL="285750" indent="-285750">
              <a:buFontTx/>
              <a:buBlip>
                <a:blip r:embed="rId2"/>
              </a:buBlip>
              <a:defRPr/>
            </a:pPr>
            <a:r>
              <a:rPr lang="zh-TW" altLang="en-US" b="1" dirty="0">
                <a:latin typeface="微軟正黑體" pitchFamily="34" charset="-120"/>
                <a:ea typeface="微軟正黑體" pitchFamily="34" charset="-120"/>
              </a:rPr>
              <a:t>最高學歷：</a:t>
            </a:r>
            <a:endParaRPr lang="en-US" altLang="zh-TW" b="1" dirty="0">
              <a:latin typeface="微軟正黑體" pitchFamily="34" charset="-120"/>
              <a:ea typeface="微軟正黑體" pitchFamily="34" charset="-120"/>
            </a:endParaRPr>
          </a:p>
          <a:p>
            <a:pPr>
              <a:defRPr/>
            </a:pPr>
            <a:r>
              <a:rPr lang="zh-TW" altLang="en-US" b="1" dirty="0">
                <a:latin typeface="微軟正黑體" pitchFamily="34" charset="-120"/>
                <a:ea typeface="微軟正黑體" pitchFamily="34" charset="-120"/>
              </a:rPr>
              <a:t>     美國印第安那大學運動學系哲學博士</a:t>
            </a:r>
            <a:endParaRPr lang="en-US" altLang="zh-TW" b="1" dirty="0">
              <a:latin typeface="微軟正黑體" pitchFamily="34" charset="-120"/>
              <a:ea typeface="微軟正黑體" pitchFamily="34" charset="-120"/>
            </a:endParaRPr>
          </a:p>
          <a:p>
            <a:pPr>
              <a:defRPr/>
            </a:pPr>
            <a:endParaRPr lang="en-US" altLang="zh-TW" b="1" dirty="0">
              <a:latin typeface="微軟正黑體" pitchFamily="34" charset="-120"/>
              <a:ea typeface="微軟正黑體" pitchFamily="34" charset="-120"/>
            </a:endParaRPr>
          </a:p>
          <a:p>
            <a:pPr marL="285750" indent="-285750">
              <a:buFontTx/>
              <a:buBlip>
                <a:blip r:embed="rId2"/>
              </a:buBlip>
              <a:defRPr/>
            </a:pPr>
            <a:r>
              <a:rPr lang="zh-TW" altLang="en-US" b="1" dirty="0">
                <a:latin typeface="微軟正黑體" pitchFamily="34" charset="-120"/>
                <a:ea typeface="微軟正黑體" pitchFamily="34" charset="-120"/>
              </a:rPr>
              <a:t>專長：</a:t>
            </a:r>
            <a:endParaRPr lang="en-US" altLang="zh-TW" b="1" dirty="0">
              <a:latin typeface="微軟正黑體" pitchFamily="34" charset="-120"/>
              <a:ea typeface="微軟正黑體" pitchFamily="34" charset="-120"/>
            </a:endParaRPr>
          </a:p>
          <a:p>
            <a:pPr>
              <a:defRPr/>
            </a:pPr>
            <a:r>
              <a:rPr lang="zh-TW" altLang="en-US" b="1" dirty="0">
                <a:latin typeface="微軟正黑體" pitchFamily="34" charset="-120"/>
                <a:ea typeface="微軟正黑體" pitchFamily="34" charset="-120"/>
              </a:rPr>
              <a:t>     適應體育、游泳、舞蹈</a:t>
            </a:r>
            <a:endParaRPr lang="en-US" altLang="zh-TW" dirty="0">
              <a:solidFill>
                <a:prstClr val="black"/>
              </a:solidFill>
              <a:latin typeface="微軟正黑體" pitchFamily="34" charset="-120"/>
              <a:ea typeface="微軟正黑體" pitchFamily="34" charset="-120"/>
              <a:cs typeface="Arial Unicode MS" pitchFamily="34" charset="-120"/>
            </a:endParaRPr>
          </a:p>
        </p:txBody>
      </p:sp>
      <p:pic>
        <p:nvPicPr>
          <p:cNvPr id="3" name="圖片 2">
            <a:extLst>
              <a:ext uri="{FF2B5EF4-FFF2-40B4-BE49-F238E27FC236}">
                <a16:creationId xmlns:a16="http://schemas.microsoft.com/office/drawing/2014/main" id="{FC9D9204-5361-4CCD-97EF-1065802B4C16}"/>
              </a:ext>
            </a:extLst>
          </p:cNvPr>
          <p:cNvPicPr>
            <a:picLocks noChangeAspect="1"/>
          </p:cNvPicPr>
          <p:nvPr/>
        </p:nvPicPr>
        <p:blipFill>
          <a:blip r:embed="rId3"/>
          <a:stretch>
            <a:fillRect/>
          </a:stretch>
        </p:blipFill>
        <p:spPr>
          <a:xfrm>
            <a:off x="611560" y="1700808"/>
            <a:ext cx="2831323" cy="3780000"/>
          </a:xfrm>
          <a:prstGeom prst="rect">
            <a:avLst/>
          </a:prstGeom>
        </p:spPr>
      </p:pic>
    </p:spTree>
    <p:extLst>
      <p:ext uri="{BB962C8B-B14F-4D97-AF65-F5344CB8AC3E}">
        <p14:creationId xmlns:p14="http://schemas.microsoft.com/office/powerpoint/2010/main" val="758613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78A8DC55-71E8-4A22-AD90-D811B522DB58}"/>
              </a:ext>
            </a:extLst>
          </p:cNvPr>
          <p:cNvSpPr>
            <a:spLocks noGrp="1"/>
          </p:cNvSpPr>
          <p:nvPr>
            <p:ph type="title"/>
          </p:nvPr>
        </p:nvSpPr>
        <p:spPr/>
        <p:txBody>
          <a:bodyPr>
            <a:normAutofit/>
          </a:bodyPr>
          <a:lstStyle/>
          <a:p>
            <a:r>
              <a:rPr lang="zh-TW" altLang="en-US" dirty="0">
                <a:latin typeface="微軟正黑體" panose="020B0604030504040204" pitchFamily="34" charset="-120"/>
                <a:ea typeface="微軟正黑體" panose="020B0604030504040204" pitchFamily="34" charset="-120"/>
              </a:rPr>
              <a:t>每學期修課學分數上限</a:t>
            </a:r>
            <a:endParaRPr lang="zh-TW" altLang="en-US" dirty="0"/>
          </a:p>
        </p:txBody>
      </p:sp>
      <p:sp>
        <p:nvSpPr>
          <p:cNvPr id="4" name="內容版面配置區 3">
            <a:extLst>
              <a:ext uri="{FF2B5EF4-FFF2-40B4-BE49-F238E27FC236}">
                <a16:creationId xmlns:a16="http://schemas.microsoft.com/office/drawing/2014/main" id="{49F90180-8B29-46F1-855B-B3C3D5BCE2EB}"/>
              </a:ext>
            </a:extLst>
          </p:cNvPr>
          <p:cNvSpPr>
            <a:spLocks noGrp="1"/>
          </p:cNvSpPr>
          <p:nvPr>
            <p:ph idx="1"/>
          </p:nvPr>
        </p:nvSpPr>
        <p:spPr>
          <a:xfrm>
            <a:off x="179512" y="1600200"/>
            <a:ext cx="8507288" cy="4525963"/>
          </a:xfrm>
        </p:spPr>
        <p:txBody>
          <a:bodyPr/>
          <a:lstStyle/>
          <a:p>
            <a:pPr lvl="1" algn="just">
              <a:lnSpc>
                <a:spcPct val="150000"/>
              </a:lnSpc>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中教至多８學分</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選課系統可選課至</a:t>
            </a:r>
            <a:r>
              <a:rPr lang="en-US" altLang="zh-TW" b="1" dirty="0">
                <a:solidFill>
                  <a:srgbClr val="FF0000"/>
                </a:solidFill>
                <a:latin typeface="微軟正黑體" panose="020B0604030504040204" pitchFamily="34" charset="-120"/>
                <a:ea typeface="微軟正黑體" panose="020B0604030504040204" pitchFamily="34" charset="-120"/>
              </a:rPr>
              <a:t>9</a:t>
            </a:r>
            <a:r>
              <a:rPr lang="zh-TW" altLang="en-US" b="1" dirty="0">
                <a:latin typeface="微軟正黑體" panose="020B0604030504040204" pitchFamily="34" charset="-120"/>
                <a:ea typeface="微軟正黑體" panose="020B0604030504040204" pitchFamily="34" charset="-120"/>
              </a:rPr>
              <a:t>學分</a:t>
            </a:r>
            <a:r>
              <a:rPr lang="en-US" altLang="zh-TW" b="1" dirty="0">
                <a:latin typeface="微軟正黑體" panose="020B0604030504040204" pitchFamily="34" charset="-120"/>
                <a:ea typeface="微軟正黑體" panose="020B0604030504040204" pitchFamily="34" charset="-120"/>
              </a:rPr>
              <a:t>)</a:t>
            </a:r>
          </a:p>
          <a:p>
            <a:pPr lvl="1" algn="just">
              <a:lnSpc>
                <a:spcPct val="150000"/>
              </a:lnSpc>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小教至多</a:t>
            </a:r>
            <a:r>
              <a:rPr lang="en-US" altLang="zh-TW" b="1" dirty="0">
                <a:latin typeface="微軟正黑體" panose="020B0604030504040204" pitchFamily="34" charset="-120"/>
                <a:ea typeface="微軟正黑體" panose="020B0604030504040204" pitchFamily="34" charset="-120"/>
              </a:rPr>
              <a:t>13</a:t>
            </a:r>
            <a:r>
              <a:rPr lang="zh-TW" altLang="en-US" b="1" dirty="0">
                <a:latin typeface="微軟正黑體" panose="020B0604030504040204" pitchFamily="34" charset="-120"/>
                <a:ea typeface="微軟正黑體" panose="020B0604030504040204" pitchFamily="34" charset="-120"/>
              </a:rPr>
              <a:t>學分</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選課系統可選課至</a:t>
            </a:r>
            <a:r>
              <a:rPr lang="en-US" altLang="zh-TW" b="1" dirty="0">
                <a:solidFill>
                  <a:srgbClr val="FF0000"/>
                </a:solidFill>
                <a:latin typeface="微軟正黑體" panose="020B0604030504040204" pitchFamily="34" charset="-120"/>
                <a:ea typeface="微軟正黑體" panose="020B0604030504040204" pitchFamily="34" charset="-120"/>
              </a:rPr>
              <a:t>14</a:t>
            </a:r>
            <a:r>
              <a:rPr lang="zh-TW" altLang="en-US" b="1" dirty="0">
                <a:latin typeface="微軟正黑體" panose="020B0604030504040204" pitchFamily="34" charset="-120"/>
                <a:ea typeface="微軟正黑體" panose="020B0604030504040204" pitchFamily="34" charset="-120"/>
              </a:rPr>
              <a:t>學分</a:t>
            </a:r>
            <a:r>
              <a:rPr lang="en-US" altLang="zh-TW" b="1" dirty="0">
                <a:latin typeface="微軟正黑體" panose="020B0604030504040204" pitchFamily="34" charset="-120"/>
                <a:ea typeface="微軟正黑體" panose="020B0604030504040204" pitchFamily="34" charset="-120"/>
              </a:rPr>
              <a:t>)</a:t>
            </a:r>
          </a:p>
          <a:p>
            <a:pPr lvl="1" algn="just">
              <a:lnSpc>
                <a:spcPct val="150000"/>
              </a:lnSpc>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特教資優至多</a:t>
            </a:r>
            <a:r>
              <a:rPr lang="en-US" altLang="zh-TW" b="1" dirty="0">
                <a:latin typeface="微軟正黑體" panose="020B0604030504040204" pitchFamily="34" charset="-120"/>
                <a:ea typeface="微軟正黑體" panose="020B0604030504040204" pitchFamily="34" charset="-120"/>
              </a:rPr>
              <a:t>13</a:t>
            </a:r>
            <a:r>
              <a:rPr lang="zh-TW" altLang="en-US" b="1" dirty="0">
                <a:latin typeface="微軟正黑體" panose="020B0604030504040204" pitchFamily="34" charset="-120"/>
                <a:ea typeface="微軟正黑體" panose="020B0604030504040204" pitchFamily="34" charset="-120"/>
              </a:rPr>
              <a:t>學分</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選課系統可選課至</a:t>
            </a:r>
            <a:r>
              <a:rPr lang="en-US" altLang="zh-TW" b="1" dirty="0">
                <a:solidFill>
                  <a:srgbClr val="FF0000"/>
                </a:solidFill>
                <a:latin typeface="微軟正黑體" panose="020B0604030504040204" pitchFamily="34" charset="-120"/>
                <a:ea typeface="微軟正黑體" panose="020B0604030504040204" pitchFamily="34" charset="-120"/>
              </a:rPr>
              <a:t>14</a:t>
            </a:r>
            <a:r>
              <a:rPr lang="zh-TW" altLang="en-US" b="1" dirty="0">
                <a:latin typeface="微軟正黑體" panose="020B0604030504040204" pitchFamily="34" charset="-120"/>
                <a:ea typeface="微軟正黑體" panose="020B0604030504040204" pitchFamily="34" charset="-120"/>
              </a:rPr>
              <a:t>學分</a:t>
            </a:r>
            <a:r>
              <a:rPr lang="en-US" altLang="zh-TW" b="1" dirty="0">
                <a:latin typeface="微軟正黑體" panose="020B0604030504040204" pitchFamily="34" charset="-120"/>
                <a:ea typeface="微軟正黑體" panose="020B0604030504040204" pitchFamily="34" charset="-120"/>
              </a:rPr>
              <a:t>)</a:t>
            </a:r>
          </a:p>
          <a:p>
            <a:pPr lvl="1" algn="just">
              <a:lnSpc>
                <a:spcPct val="150000"/>
              </a:lnSpc>
              <a:buFont typeface="Arial" panose="020B0604020202020204" pitchFamily="34" charset="0"/>
              <a:buChar char="•"/>
            </a:pPr>
            <a:r>
              <a:rPr lang="zh-TW" altLang="en-US" b="1" dirty="0">
                <a:solidFill>
                  <a:srgbClr val="FF0000"/>
                </a:solidFill>
                <a:latin typeface="微軟正黑體" panose="020B0604030504040204" pitchFamily="34" charset="-120"/>
                <a:ea typeface="微軟正黑體" panose="020B0604030504040204" pitchFamily="34" charset="-120"/>
              </a:rPr>
              <a:t>學程每學期可選課之學分數仍</a:t>
            </a:r>
            <a:r>
              <a:rPr lang="zh-TW" altLang="en-US" b="1" dirty="0">
                <a:solidFill>
                  <a:srgbClr val="3333FF"/>
                </a:solidFill>
                <a:latin typeface="微軟正黑體" panose="020B0604030504040204" pitchFamily="34" charset="-120"/>
                <a:ea typeface="微軟正黑體" panose="020B0604030504040204" pitchFamily="34" charset="-120"/>
              </a:rPr>
              <a:t>受教務處規定之總學分數上限之限制</a:t>
            </a:r>
            <a:r>
              <a:rPr lang="en-US" altLang="zh-TW" b="1" dirty="0">
                <a:solidFill>
                  <a:srgbClr val="FF0000"/>
                </a:solidFill>
                <a:latin typeface="微軟正黑體" panose="020B0604030504040204" pitchFamily="34" charset="-120"/>
                <a:ea typeface="微軟正黑體" panose="020B0604030504040204" pitchFamily="34" charset="-120"/>
              </a:rPr>
              <a:t>(</a:t>
            </a:r>
            <a:r>
              <a:rPr lang="zh-TW" altLang="en-US" b="1" dirty="0">
                <a:solidFill>
                  <a:srgbClr val="FF0000"/>
                </a:solidFill>
                <a:latin typeface="微軟正黑體" panose="020B0604030504040204" pitchFamily="34" charset="-120"/>
                <a:ea typeface="微軟正黑體" panose="020B0604030504040204" pitchFamily="34" charset="-120"/>
              </a:rPr>
              <a:t>請自行參考本校學則 </a:t>
            </a:r>
            <a:r>
              <a:rPr lang="en-US" altLang="zh-TW" b="1" dirty="0">
                <a:solidFill>
                  <a:srgbClr val="FF0000"/>
                </a:solidFill>
                <a:latin typeface="微軟正黑體" panose="020B0604030504040204" pitchFamily="34" charset="-120"/>
                <a:ea typeface="微軟正黑體" panose="020B0604030504040204" pitchFamily="34" charset="-120"/>
              </a:rPr>
              <a:t>)</a:t>
            </a:r>
          </a:p>
          <a:p>
            <a:endParaRPr lang="zh-TW" altLang="en-US" dirty="0"/>
          </a:p>
        </p:txBody>
      </p:sp>
    </p:spTree>
    <p:extLst>
      <p:ext uri="{BB962C8B-B14F-4D97-AF65-F5344CB8AC3E}">
        <p14:creationId xmlns:p14="http://schemas.microsoft.com/office/powerpoint/2010/main" val="4822013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p:cNvSpPr txBox="1">
            <a:spLocks/>
          </p:cNvSpPr>
          <p:nvPr/>
        </p:nvSpPr>
        <p:spPr bwMode="auto">
          <a:xfrm>
            <a:off x="-468313" y="765175"/>
            <a:ext cx="9359901"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r" defTabSz="457200" rtl="0" eaLnBrk="0" fontAlgn="base" hangingPunct="0">
              <a:spcBef>
                <a:spcPct val="0"/>
              </a:spcBef>
              <a:spcAft>
                <a:spcPct val="0"/>
              </a:spcAft>
              <a:defRPr sz="54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ea typeface="微軟正黑體" panose="020B0604030504040204" pitchFamily="34" charset="-12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ea typeface="微軟正黑體" panose="020B0604030504040204" pitchFamily="34" charset="-12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ea typeface="微軟正黑體" panose="020B0604030504040204" pitchFamily="34" charset="-12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ea typeface="微軟正黑體" panose="020B0604030504040204" pitchFamily="34" charset="-12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zh-TW" altLang="en-US" b="1" dirty="0">
                <a:solidFill>
                  <a:schemeClr val="tx1"/>
                </a:solidFill>
                <a:latin typeface="華康隸書體W3(P)" pitchFamily="66" charset="-120"/>
                <a:ea typeface="華康隸書體W3(P)" pitchFamily="66" charset="-120"/>
              </a:rPr>
              <a:t>修課注意事項</a:t>
            </a:r>
            <a:endParaRPr lang="en-US" altLang="zh-TW" b="1" dirty="0">
              <a:solidFill>
                <a:schemeClr val="tx1"/>
              </a:solidFill>
              <a:latin typeface="華康隸書體W3(P)" pitchFamily="66" charset="-120"/>
              <a:ea typeface="華康隸書體W3(P)" pitchFamily="66" charset="-120"/>
            </a:endParaRPr>
          </a:p>
        </p:txBody>
      </p:sp>
      <p:sp>
        <p:nvSpPr>
          <p:cNvPr id="6" name="標題 9"/>
          <p:cNvSpPr>
            <a:spLocks noGrp="1"/>
          </p:cNvSpPr>
          <p:nvPr>
            <p:ph type="title"/>
          </p:nvPr>
        </p:nvSpPr>
        <p:spPr>
          <a:xfrm>
            <a:off x="323850" y="3357563"/>
            <a:ext cx="8424863" cy="1800225"/>
          </a:xfrm>
        </p:spPr>
        <p:txBody>
          <a:bodyPr>
            <a:normAutofit fontScale="90000"/>
          </a:bodyPr>
          <a:lstStyle/>
          <a:p>
            <a:pPr>
              <a:defRPr/>
            </a:pPr>
            <a:r>
              <a:rPr lang="zh-TW" altLang="en-US" sz="3600" dirty="0">
                <a:solidFill>
                  <a:schemeClr val="tx1"/>
                </a:solidFill>
                <a:latin typeface="華康隸書體W3(P)" pitchFamily="66" charset="-120"/>
                <a:ea typeface="華康隸書體W3(P)" pitchFamily="66" charset="-120"/>
              </a:rPr>
              <a:t>因部分課程授課老師會於每學期第一節課，宣達本學期課程須知及進行課題分組，倘若未參與分組的同學，授課老師會請課程組通知學生辦理退選，且不同意加選，故</a:t>
            </a:r>
            <a:r>
              <a:rPr lang="zh-TW" altLang="en-US" sz="3600" dirty="0">
                <a:solidFill>
                  <a:srgbClr val="FF0000"/>
                </a:solidFill>
                <a:latin typeface="華康隸書體W3(P)" pitchFamily="66" charset="-120"/>
                <a:ea typeface="華康隸書體W3(P)" pitchFamily="66" charset="-120"/>
              </a:rPr>
              <a:t>請同學們勿缺席第一節課，以免損及自身學習機會。</a:t>
            </a:r>
            <a:br>
              <a:rPr lang="en-US" altLang="zh-TW" sz="3200" dirty="0">
                <a:solidFill>
                  <a:srgbClr val="FF0000"/>
                </a:solidFill>
                <a:latin typeface="標楷體" pitchFamily="65" charset="-120"/>
                <a:ea typeface="標楷體" pitchFamily="65" charset="-120"/>
              </a:rPr>
            </a:br>
            <a:endParaRPr lang="zh-TW" altLang="en-US" sz="3200" dirty="0"/>
          </a:p>
        </p:txBody>
      </p:sp>
    </p:spTree>
    <p:extLst>
      <p:ext uri="{BB962C8B-B14F-4D97-AF65-F5344CB8AC3E}">
        <p14:creationId xmlns:p14="http://schemas.microsoft.com/office/powerpoint/2010/main" val="22703943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2"/>
          <p:cNvSpPr txBox="1">
            <a:spLocks/>
          </p:cNvSpPr>
          <p:nvPr/>
        </p:nvSpPr>
        <p:spPr>
          <a:xfrm>
            <a:off x="2412241" y="2780928"/>
            <a:ext cx="6731757" cy="962823"/>
          </a:xfrm>
          <a:prstGeom prst="rect">
            <a:avLst/>
          </a:prstGeom>
        </p:spPr>
        <p:txBody>
          <a:bodyPr anchor="ctr">
            <a:noAutofit/>
          </a:bodyPr>
          <a:lst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0"/>
              </a:spcAft>
              <a:buNone/>
            </a:pPr>
            <a:r>
              <a:rPr lang="zh-TW" altLang="en-US" sz="9000" b="1" dirty="0">
                <a:solidFill>
                  <a:srgbClr val="0000FF"/>
                </a:solidFill>
                <a:latin typeface="Microsoft JhengHei" charset="-120"/>
                <a:ea typeface="Microsoft JhengHei" charset="-120"/>
                <a:cs typeface="Microsoft JhengHei" charset="-120"/>
              </a:rPr>
              <a:t>事</a:t>
            </a:r>
            <a:endParaRPr lang="en-US" altLang="zh-TW" sz="9000" b="1" dirty="0">
              <a:solidFill>
                <a:srgbClr val="0000FF"/>
              </a:solidFill>
              <a:latin typeface="Microsoft JhengHei" charset="-120"/>
              <a:ea typeface="Microsoft JhengHei" charset="-120"/>
              <a:cs typeface="Microsoft JhengHei" charset="-120"/>
            </a:endParaRPr>
          </a:p>
          <a:p>
            <a:pPr marL="0" indent="0">
              <a:buNone/>
            </a:pPr>
            <a:r>
              <a:rPr lang="zh-TW" altLang="en-US" sz="7000" b="1" dirty="0">
                <a:latin typeface="Microsoft JhengHei" charset="-120"/>
                <a:ea typeface="Microsoft JhengHei" charset="-120"/>
                <a:cs typeface="Microsoft JhengHei" charset="-120"/>
              </a:rPr>
              <a:t>其他修業規定</a:t>
            </a:r>
          </a:p>
        </p:txBody>
      </p:sp>
      <p:sp>
        <p:nvSpPr>
          <p:cNvPr id="3" name="投影片編號版面配置區 2"/>
          <p:cNvSpPr>
            <a:spLocks noGrp="1"/>
          </p:cNvSpPr>
          <p:nvPr>
            <p:ph type="sldNum" sz="quarter" idx="12"/>
          </p:nvPr>
        </p:nvSpPr>
        <p:spPr/>
        <p:txBody>
          <a:bodyPr/>
          <a:lstStyle/>
          <a:p>
            <a:pPr defTabSz="514350">
              <a:defRPr/>
            </a:pPr>
            <a:fld id="{7B83EF40-B5B1-4485-A470-E02D46259FD4}" type="slidenum">
              <a:rPr lang="zh-TW" altLang="en-US" sz="675">
                <a:solidFill>
                  <a:srgbClr val="898989"/>
                </a:solidFill>
              </a:rPr>
              <a:pPr defTabSz="514350">
                <a:defRPr/>
              </a:pPr>
              <a:t>32</a:t>
            </a:fld>
            <a:endParaRPr lang="zh-TW" altLang="en-US" sz="675">
              <a:solidFill>
                <a:srgbClr val="898989"/>
              </a:solidFill>
            </a:endParaRPr>
          </a:p>
        </p:txBody>
      </p:sp>
    </p:spTree>
    <p:extLst>
      <p:ext uri="{BB962C8B-B14F-4D97-AF65-F5344CB8AC3E}">
        <p14:creationId xmlns:p14="http://schemas.microsoft.com/office/powerpoint/2010/main" val="42499257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資料庫圖表 2">
            <a:extLst>
              <a:ext uri="{FF2B5EF4-FFF2-40B4-BE49-F238E27FC236}">
                <a16:creationId xmlns:a16="http://schemas.microsoft.com/office/drawing/2014/main" id="{0CAE4E53-2A5C-463B-904B-6499A26BA6B0}"/>
              </a:ext>
            </a:extLst>
          </p:cNvPr>
          <p:cNvGraphicFramePr/>
          <p:nvPr>
            <p:extLst>
              <p:ext uri="{D42A27DB-BD31-4B8C-83A1-F6EECF244321}">
                <p14:modId xmlns:p14="http://schemas.microsoft.com/office/powerpoint/2010/main" val="2036273016"/>
              </p:ext>
            </p:extLst>
          </p:nvPr>
        </p:nvGraphicFramePr>
        <p:xfrm>
          <a:off x="1115616" y="1124744"/>
          <a:ext cx="7344816" cy="4176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標題 1">
            <a:extLst>
              <a:ext uri="{FF2B5EF4-FFF2-40B4-BE49-F238E27FC236}">
                <a16:creationId xmlns:a16="http://schemas.microsoft.com/office/drawing/2014/main" id="{6DAEEF6C-1D30-4B80-B758-79228C65F58D}"/>
              </a:ext>
            </a:extLst>
          </p:cNvPr>
          <p:cNvSpPr>
            <a:spLocks noGrp="1"/>
          </p:cNvSpPr>
          <p:nvPr>
            <p:ph type="title"/>
          </p:nvPr>
        </p:nvSpPr>
        <p:spPr>
          <a:xfrm>
            <a:off x="457200" y="116632"/>
            <a:ext cx="8229600" cy="1143000"/>
          </a:xfrm>
        </p:spPr>
        <p:txBody>
          <a:bodyPr>
            <a:normAutofit/>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中教特別注意事項</a:t>
            </a:r>
          </a:p>
        </p:txBody>
      </p:sp>
    </p:spTree>
    <p:extLst>
      <p:ext uri="{BB962C8B-B14F-4D97-AF65-F5344CB8AC3E}">
        <p14:creationId xmlns:p14="http://schemas.microsoft.com/office/powerpoint/2010/main" val="36410049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557808"/>
            <a:ext cx="8229600" cy="1143000"/>
          </a:xfrm>
        </p:spPr>
        <p:txBody>
          <a:bodyPr>
            <a:noAutofit/>
          </a:bodyPr>
          <a:lstStyle/>
          <a:p>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中教</a:t>
            </a:r>
            <a:r>
              <a:rPr lang="en-US" altLang="zh-TW"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非專門課程培育系所 </a:t>
            </a:r>
            <a:r>
              <a:rPr lang="en-US" altLang="zh-TW"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以輔系及雙主修報考教育學程</a:t>
            </a:r>
            <a:r>
              <a:rPr lang="en-US" altLang="zh-TW"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之</a:t>
            </a:r>
            <a:r>
              <a:rPr lang="zh-TW" altLang="en-US" sz="3600" b="1" u="sng" dirty="0">
                <a:solidFill>
                  <a:schemeClr val="accent6">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大學部學生</a:t>
            </a:r>
            <a:r>
              <a:rPr lang="en-US" altLang="zh-TW"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br>
              <a:rPr lang="en-US" altLang="zh-TW"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altLang="en-US" sz="36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特別注意事項</a:t>
            </a:r>
            <a:endParaRPr lang="zh-TW" altLang="en-US" sz="3600" dirty="0"/>
          </a:p>
        </p:txBody>
      </p:sp>
      <p:sp>
        <p:nvSpPr>
          <p:cNvPr id="3" name="矩形 2"/>
          <p:cNvSpPr/>
          <p:nvPr/>
        </p:nvSpPr>
        <p:spPr>
          <a:xfrm>
            <a:off x="444020" y="2204864"/>
            <a:ext cx="8304444" cy="3385542"/>
          </a:xfrm>
          <a:prstGeom prst="rect">
            <a:avLst/>
          </a:prstGeom>
        </p:spPr>
        <p:txBody>
          <a:bodyPr wrap="square">
            <a:spAutoFit/>
          </a:bodyPr>
          <a:lstStyle/>
          <a:p>
            <a:pPr marL="342900" indent="-342900" algn="just">
              <a:buFont typeface="Wingdings" panose="05000000000000000000" pitchFamily="2" charset="2"/>
              <a:buChar char="Ø"/>
            </a:pPr>
            <a:r>
              <a:rPr lang="zh-TW" altLang="en-US" b="1" dirty="0">
                <a:latin typeface="微軟正黑體" panose="020B0604030504040204" pitchFamily="34" charset="-120"/>
                <a:ea typeface="微軟正黑體" panose="020B0604030504040204" pitchFamily="34" charset="-120"/>
              </a:rPr>
              <a:t>依本校培育中等學校各學科</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領域</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主修專長、群科</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師資職 前教育專門課程科目及學分一覽表實施要點第二點規定：擬任中等學校各任教學科</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領域</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主修專長、群科</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教師，須修畢本學分一覽表各任教科別 </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領域</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主修專長、群科</a:t>
            </a:r>
            <a:r>
              <a:rPr lang="en-US" altLang="zh-TW" b="1" dirty="0">
                <a:latin typeface="微軟正黑體" panose="020B0604030504040204" pitchFamily="34" charset="-120"/>
                <a:ea typeface="微軟正黑體" panose="020B0604030504040204" pitchFamily="34" charset="-120"/>
              </a:rPr>
              <a:t>)</a:t>
            </a:r>
            <a:r>
              <a:rPr lang="zh-TW" altLang="en-US" b="1" dirty="0">
                <a:latin typeface="微軟正黑體" panose="020B0604030504040204" pitchFamily="34" charset="-120"/>
                <a:ea typeface="微軟正黑體" panose="020B0604030504040204" pitchFamily="34" charset="-120"/>
              </a:rPr>
              <a:t>規定之至少學分數。</a:t>
            </a:r>
            <a:r>
              <a:rPr lang="zh-TW" altLang="en-US" b="1" dirty="0">
                <a:solidFill>
                  <a:srgbClr val="FF0000"/>
                </a:solidFill>
                <a:latin typeface="微軟正黑體" panose="020B0604030504040204" pitchFamily="34" charset="-120"/>
                <a:ea typeface="微軟正黑體" panose="020B0604030504040204" pitchFamily="34" charset="-120"/>
              </a:rPr>
              <a:t>如欲以該學科（領域、群科）分發實習者， 另需具備教育部發布之中等學校各任教學科領域群科師資職前教育專門課程科目及學分對照表實施要點所列相關學系所、</a:t>
            </a:r>
            <a:r>
              <a:rPr lang="zh-TW" altLang="en-US" b="1" u="sng" dirty="0">
                <a:solidFill>
                  <a:srgbClr val="FF0000"/>
                </a:solidFill>
                <a:latin typeface="微軟正黑體" panose="020B0604030504040204" pitchFamily="34" charset="-120"/>
                <a:ea typeface="微軟正黑體" panose="020B0604030504040204" pitchFamily="34" charset="-120"/>
              </a:rPr>
              <a:t>輔系或雙主修資格</a:t>
            </a:r>
            <a:r>
              <a:rPr lang="zh-TW" altLang="en-US" b="1" dirty="0">
                <a:solidFill>
                  <a:srgbClr val="FF0000"/>
                </a:solidFill>
                <a:latin typeface="微軟正黑體" panose="020B0604030504040204" pitchFamily="34" charset="-120"/>
                <a:ea typeface="微軟正黑體" panose="020B0604030504040204" pitchFamily="34" charset="-120"/>
              </a:rPr>
              <a:t>。 </a:t>
            </a:r>
            <a:endParaRPr lang="en-US" altLang="zh-TW" b="1" dirty="0">
              <a:latin typeface="微軟正黑體" panose="020B0604030504040204" pitchFamily="34" charset="-120"/>
              <a:ea typeface="微軟正黑體" panose="020B0604030504040204" pitchFamily="34" charset="-120"/>
            </a:endParaRPr>
          </a:p>
          <a:p>
            <a:pPr marL="342900" indent="-342900" algn="just">
              <a:buFont typeface="Wingdings" panose="05000000000000000000" pitchFamily="2" charset="2"/>
              <a:buChar char="Ø"/>
            </a:pPr>
            <a:endParaRPr lang="en-US" altLang="zh-TW" b="1" dirty="0">
              <a:solidFill>
                <a:srgbClr val="3333FF"/>
              </a:solidFill>
              <a:latin typeface="微軟正黑體" panose="020B0604030504040204" pitchFamily="34" charset="-120"/>
              <a:ea typeface="微軟正黑體" panose="020B0604030504040204" pitchFamily="34" charset="-120"/>
            </a:endParaRPr>
          </a:p>
          <a:p>
            <a:pPr marL="342900" lvl="1" indent="-342900" algn="just">
              <a:buFont typeface="Wingdings" panose="05000000000000000000" pitchFamily="2" charset="2"/>
              <a:buChar char="Ø"/>
            </a:pPr>
            <a:r>
              <a:rPr lang="zh-TW" altLang="zh-TW" sz="2400" b="1" dirty="0">
                <a:latin typeface="微軟正黑體" panose="020B0604030504040204" pitchFamily="34" charset="-120"/>
                <a:ea typeface="微軟正黑體" panose="020B0604030504040204" pitchFamily="34" charset="-120"/>
              </a:rPr>
              <a:t>大學部學生以輔系或雙主修資格取得教育學程修習資格者，應於</a:t>
            </a:r>
            <a:r>
              <a:rPr lang="zh-TW" altLang="zh-TW" sz="2400" b="1" u="sng" dirty="0">
                <a:solidFill>
                  <a:srgbClr val="3333FF"/>
                </a:solidFill>
                <a:latin typeface="微軟正黑體" panose="020B0604030504040204" pitchFamily="34" charset="-120"/>
                <a:ea typeface="微軟正黑體" panose="020B0604030504040204" pitchFamily="34" charset="-120"/>
              </a:rPr>
              <a:t>修業年限內完備輔系或雙主修學分，始得核發修畢師資職前教育證明書。</a:t>
            </a:r>
          </a:p>
          <a:p>
            <a:pPr algn="just"/>
            <a:endParaRPr lang="en-US" altLang="zh-TW" sz="1600"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1335431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548680"/>
            <a:ext cx="8229600" cy="1143000"/>
          </a:xfrm>
        </p:spPr>
        <p:txBody>
          <a:bodyPr>
            <a:normAutofit fontScale="90000"/>
          </a:bodyPr>
          <a:lstStyle/>
          <a:p>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中教</a:t>
            </a:r>
            <a:r>
              <a:rPr lang="en-US" altLang="zh-TW"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非專門課程培育系所</a:t>
            </a:r>
            <a:r>
              <a:rPr lang="en-US" altLang="zh-TW"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以前一學位系所報考教育學程</a:t>
            </a:r>
            <a:r>
              <a:rPr lang="en-US" altLang="zh-TW"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之</a:t>
            </a:r>
            <a:r>
              <a:rPr lang="zh-TW" altLang="en-US" sz="4000" b="1" u="sng" dirty="0">
                <a:solidFill>
                  <a:schemeClr val="accent6">
                    <a:lumMod val="7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研究生</a:t>
            </a:r>
            <a:r>
              <a:rPr lang="en-US" altLang="zh-TW"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br>
              <a:rPr lang="en-US" altLang="zh-TW"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特別注意事項</a:t>
            </a:r>
          </a:p>
        </p:txBody>
      </p:sp>
      <p:sp>
        <p:nvSpPr>
          <p:cNvPr id="3" name="矩形 2"/>
          <p:cNvSpPr/>
          <p:nvPr/>
        </p:nvSpPr>
        <p:spPr>
          <a:xfrm>
            <a:off x="251520" y="1916832"/>
            <a:ext cx="8784976" cy="5262979"/>
          </a:xfrm>
          <a:prstGeom prst="rect">
            <a:avLst/>
          </a:prstGeom>
        </p:spPr>
        <p:txBody>
          <a:bodyPr wrap="square">
            <a:spAutoFit/>
          </a:bodyPr>
          <a:lstStyle/>
          <a:p>
            <a:pPr marL="342900" indent="-342900">
              <a:buFont typeface="Wingdings" panose="05000000000000000000" pitchFamily="2" charset="2"/>
              <a:buChar char="Ø"/>
            </a:pPr>
            <a:r>
              <a:rPr lang="zh-TW" altLang="en-US" sz="1600" b="1" dirty="0">
                <a:latin typeface="微軟正黑體" panose="020B0604030504040204" pitchFamily="34" charset="-120"/>
                <a:ea typeface="微軟正黑體" panose="020B0604030504040204" pitchFamily="34" charset="-120"/>
              </a:rPr>
              <a:t>依教育部</a:t>
            </a:r>
            <a:r>
              <a:rPr lang="en-US" altLang="zh-TW" sz="1600" b="1" dirty="0">
                <a:latin typeface="微軟正黑體" panose="020B0604030504040204" pitchFamily="34" charset="-120"/>
                <a:ea typeface="微軟正黑體" panose="020B0604030504040204" pitchFamily="34" charset="-120"/>
              </a:rPr>
              <a:t>108 </a:t>
            </a:r>
            <a:r>
              <a:rPr lang="zh-TW" altLang="en-US" sz="1600" b="1" dirty="0">
                <a:latin typeface="微軟正黑體" panose="020B0604030504040204" pitchFamily="34" charset="-120"/>
                <a:ea typeface="微軟正黑體" panose="020B0604030504040204" pitchFamily="34" charset="-120"/>
              </a:rPr>
              <a:t>年</a:t>
            </a:r>
            <a:r>
              <a:rPr lang="en-US" altLang="zh-TW" sz="1600" b="1" dirty="0">
                <a:latin typeface="微軟正黑體" panose="020B0604030504040204" pitchFamily="34" charset="-120"/>
                <a:ea typeface="微軟正黑體" panose="020B0604030504040204" pitchFamily="34" charset="-120"/>
              </a:rPr>
              <a:t>10 </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15 </a:t>
            </a:r>
            <a:r>
              <a:rPr lang="zh-TW" altLang="en-US" sz="1600" b="1" dirty="0">
                <a:latin typeface="微軟正黑體" panose="020B0604030504040204" pitchFamily="34" charset="-120"/>
                <a:ea typeface="微軟正黑體" panose="020B0604030504040204" pitchFamily="34" charset="-120"/>
              </a:rPr>
              <a:t>日臺教師</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二</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字第</a:t>
            </a:r>
            <a:r>
              <a:rPr lang="en-US" altLang="zh-TW" sz="1600" b="1" dirty="0">
                <a:latin typeface="微軟正黑體" panose="020B0604030504040204" pitchFamily="34" charset="-120"/>
                <a:ea typeface="微軟正黑體" panose="020B0604030504040204" pitchFamily="34" charset="-120"/>
              </a:rPr>
              <a:t>1080134532 </a:t>
            </a:r>
            <a:r>
              <a:rPr lang="zh-TW" altLang="en-US" sz="1600" b="1" dirty="0">
                <a:latin typeface="微軟正黑體" panose="020B0604030504040204" pitchFamily="34" charset="-120"/>
                <a:ea typeface="微軟正黑體" panose="020B0604030504040204" pitchFamily="34" charset="-120"/>
              </a:rPr>
              <a:t>號函，各校</a:t>
            </a:r>
            <a:r>
              <a:rPr lang="zh-TW" altLang="en-US" sz="1600" b="1" u="sng" dirty="0">
                <a:solidFill>
                  <a:srgbClr val="FF0000"/>
                </a:solidFill>
                <a:latin typeface="微軟正黑體" panose="020B0604030504040204" pitchFamily="34" charset="-120"/>
                <a:ea typeface="微軟正黑體" panose="020B0604030504040204" pitchFamily="34" charset="-120"/>
              </a:rPr>
              <a:t>非專門課程培育系所</a:t>
            </a:r>
            <a:r>
              <a:rPr lang="zh-TW" altLang="en-US" sz="1600" b="1" dirty="0">
                <a:solidFill>
                  <a:srgbClr val="FF0000"/>
                </a:solidFill>
                <a:latin typeface="微軟正黑體" panose="020B0604030504040204" pitchFamily="34" charset="-120"/>
                <a:ea typeface="微軟正黑體" panose="020B0604030504040204" pitchFamily="34" charset="-120"/>
              </a:rPr>
              <a:t>之</a:t>
            </a:r>
            <a:r>
              <a:rPr lang="zh-TW" altLang="en-US" sz="1600" b="1" u="sng" dirty="0">
                <a:solidFill>
                  <a:srgbClr val="FF0000"/>
                </a:solidFill>
                <a:latin typeface="微軟正黑體" panose="020B0604030504040204" pitchFamily="34" charset="-120"/>
                <a:ea typeface="微軟正黑體" panose="020B0604030504040204" pitchFamily="34" charset="-120"/>
              </a:rPr>
              <a:t>研究所師資生</a:t>
            </a:r>
            <a:r>
              <a:rPr lang="zh-TW" altLang="en-US" sz="1600" b="1" dirty="0">
                <a:latin typeface="微軟正黑體" panose="020B0604030504040204" pitchFamily="34" charset="-120"/>
                <a:ea typeface="微軟正黑體" panose="020B0604030504040204" pitchFamily="34" charset="-120"/>
              </a:rPr>
              <a:t>，考量研究所受限於學制不同，無法取得大學部修習輔系、雙主修資格，研究所師資生</a:t>
            </a:r>
            <a:r>
              <a:rPr lang="zh-TW" altLang="en-US" sz="1600" b="1" dirty="0">
                <a:solidFill>
                  <a:srgbClr val="FF0000"/>
                </a:solidFill>
                <a:latin typeface="微軟正黑體" panose="020B0604030504040204" pitchFamily="34" charset="-120"/>
                <a:ea typeface="微軟正黑體" panose="020B0604030504040204" pitchFamily="34" charset="-120"/>
              </a:rPr>
              <a:t>得具足</a:t>
            </a:r>
            <a:r>
              <a:rPr lang="zh-TW" altLang="en-US" sz="1600" b="1" u="sng" dirty="0">
                <a:solidFill>
                  <a:srgbClr val="FF0000"/>
                </a:solidFill>
                <a:latin typeface="微軟正黑體" panose="020B0604030504040204" pitchFamily="34" charset="-120"/>
                <a:ea typeface="微軟正黑體" panose="020B0604030504040204" pitchFamily="34" charset="-120"/>
              </a:rPr>
              <a:t>擬任教學科相關學系輔系應修之課程及學分，並由學校認定後開具相關證明</a:t>
            </a:r>
            <a:r>
              <a:rPr lang="zh-TW" altLang="en-US" sz="1600" b="1" dirty="0">
                <a:latin typeface="微軟正黑體" panose="020B0604030504040204" pitchFamily="34" charset="-120"/>
                <a:ea typeface="微軟正黑體" panose="020B0604030504040204" pitchFamily="34" charset="-120"/>
              </a:rPr>
              <a:t>後，得視為具備專門課程培育系所之資格。</a:t>
            </a:r>
            <a:endParaRPr lang="en-US" altLang="zh-TW" sz="1600" b="1" dirty="0">
              <a:latin typeface="微軟正黑體" panose="020B0604030504040204" pitchFamily="34" charset="-120"/>
              <a:ea typeface="微軟正黑體" panose="020B0604030504040204" pitchFamily="34" charset="-120"/>
            </a:endParaRPr>
          </a:p>
          <a:p>
            <a:pPr marL="342900" indent="-342900">
              <a:buFont typeface="Wingdings" panose="05000000000000000000" pitchFamily="2" charset="2"/>
              <a:buChar char="Ø"/>
            </a:pPr>
            <a:endParaRPr lang="en-US" altLang="zh-TW" sz="1600" b="1" dirty="0">
              <a:latin typeface="微軟正黑體" panose="020B0604030504040204" pitchFamily="34" charset="-120"/>
              <a:ea typeface="微軟正黑體" panose="020B0604030504040204" pitchFamily="34" charset="-120"/>
            </a:endParaRPr>
          </a:p>
          <a:p>
            <a:pPr marL="800100" lvl="1" indent="-342900">
              <a:buFont typeface="Wingdings" panose="05000000000000000000" pitchFamily="2" charset="2"/>
              <a:buChar char="l"/>
            </a:pPr>
            <a:r>
              <a:rPr lang="zh-TW" altLang="en-US" sz="1600" b="1" dirty="0">
                <a:latin typeface="微軟正黑體" panose="020B0604030504040204" pitchFamily="34" charset="-120"/>
                <a:ea typeface="微軟正黑體" panose="020B0604030504040204" pitchFamily="34" charset="-120"/>
              </a:rPr>
              <a:t>若前一學位</a:t>
            </a:r>
            <a:r>
              <a:rPr lang="zh-TW" altLang="en-US" sz="1600" b="1" dirty="0">
                <a:solidFill>
                  <a:srgbClr val="FF0000"/>
                </a:solidFill>
                <a:latin typeface="微軟正黑體" panose="020B0604030504040204" pitchFamily="34" charset="-120"/>
                <a:ea typeface="微軟正黑體" panose="020B0604030504040204" pitchFamily="34" charset="-120"/>
              </a:rPr>
              <a:t>非</a:t>
            </a:r>
            <a:r>
              <a:rPr lang="zh-TW" altLang="en-US" sz="1600" b="1" dirty="0">
                <a:latin typeface="微軟正黑體" panose="020B0604030504040204" pitchFamily="34" charset="-120"/>
                <a:ea typeface="微軟正黑體" panose="020B0604030504040204" pitchFamily="34" charset="-120"/>
              </a:rPr>
              <a:t>於本校畢業，須經本校專門課程培育師培系所審核是否具足雙主修</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輔系學分數，並審核「</a:t>
            </a:r>
            <a:r>
              <a:rPr lang="zh-TW" altLang="en-US" sz="1600" b="1" dirty="0">
                <a:latin typeface="微軟正黑體" panose="020B0604030504040204" pitchFamily="34" charset="-120"/>
                <a:ea typeface="微軟正黑體" panose="020B0604030504040204" pitchFamily="34" charset="-120"/>
                <a:hlinkClick r:id="rId3"/>
              </a:rPr>
              <a:t>國立高雄師範大學碩、博師資生修習輔系</a:t>
            </a:r>
            <a:r>
              <a:rPr lang="en-US" altLang="zh-TW" sz="1600" b="1" dirty="0">
                <a:latin typeface="微軟正黑體" panose="020B0604030504040204" pitchFamily="34" charset="-120"/>
                <a:ea typeface="微軟正黑體" panose="020B0604030504040204" pitchFamily="34" charset="-120"/>
                <a:hlinkClick r:id="rId3"/>
              </a:rPr>
              <a:t>/</a:t>
            </a:r>
            <a:r>
              <a:rPr lang="zh-TW" altLang="en-US" sz="1600" b="1" dirty="0">
                <a:latin typeface="微軟正黑體" panose="020B0604030504040204" pitchFamily="34" charset="-120"/>
                <a:ea typeface="微軟正黑體" panose="020B0604030504040204" pitchFamily="34" charset="-120"/>
                <a:hlinkClick r:id="rId3"/>
              </a:rPr>
              <a:t>雙主修課程學分審核申請表</a:t>
            </a:r>
            <a:r>
              <a:rPr lang="zh-TW" altLang="en-US" sz="1600" b="1" dirty="0">
                <a:latin typeface="微軟正黑體" panose="020B0604030504040204" pitchFamily="34" charset="-120"/>
                <a:ea typeface="微軟正黑體" panose="020B0604030504040204" pitchFamily="34" charset="-120"/>
              </a:rPr>
              <a:t>」通過後，始得核發「修畢師資職前教育證明書」，請依規定辦理。</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註：表單置於課程組網站</a:t>
            </a:r>
            <a:r>
              <a:rPr lang="en-US" altLang="zh-TW" sz="1600" b="1" dirty="0">
                <a:latin typeface="微軟正黑體" panose="020B0604030504040204" pitchFamily="34" charset="-120"/>
                <a:ea typeface="微軟正黑體" panose="020B0604030504040204" pitchFamily="34" charset="-120"/>
              </a:rPr>
              <a:t>&gt;</a:t>
            </a:r>
            <a:r>
              <a:rPr lang="zh-TW" altLang="en-US" sz="1600" b="1" dirty="0">
                <a:latin typeface="微軟正黑體" panose="020B0604030504040204" pitchFamily="34" charset="-120"/>
                <a:ea typeface="微軟正黑體" panose="020B0604030504040204" pitchFamily="34" charset="-120"/>
              </a:rPr>
              <a:t>表單下載</a:t>
            </a:r>
            <a:r>
              <a:rPr lang="en-US" altLang="zh-TW" sz="1600" b="1" dirty="0">
                <a:latin typeface="微軟正黑體" panose="020B0604030504040204" pitchFamily="34" charset="-120"/>
                <a:ea typeface="微軟正黑體" panose="020B0604030504040204" pitchFamily="34" charset="-120"/>
              </a:rPr>
              <a:t>)</a:t>
            </a:r>
          </a:p>
          <a:p>
            <a:pPr marL="800100" lvl="1" indent="-342900">
              <a:buFont typeface="Wingdings" panose="05000000000000000000" pitchFamily="2" charset="2"/>
              <a:buChar char="l"/>
            </a:pPr>
            <a:endParaRPr lang="en-US" altLang="zh-TW" sz="1600" b="1" dirty="0">
              <a:latin typeface="微軟正黑體" panose="020B0604030504040204" pitchFamily="34" charset="-120"/>
              <a:ea typeface="微軟正黑體" panose="020B0604030504040204" pitchFamily="34" charset="-120"/>
            </a:endParaRPr>
          </a:p>
          <a:p>
            <a:pPr marL="800100" lvl="1" indent="-342900">
              <a:buFont typeface="Wingdings" panose="05000000000000000000" pitchFamily="2" charset="2"/>
              <a:buChar char="l"/>
            </a:pPr>
            <a:r>
              <a:rPr lang="zh-TW" altLang="en-US" sz="1600" b="1" dirty="0">
                <a:latin typeface="微軟正黑體" panose="020B0604030504040204" pitchFamily="34" charset="-120"/>
                <a:ea typeface="微軟正黑體" panose="020B0604030504040204" pitchFamily="34" charset="-120"/>
              </a:rPr>
              <a:t>舉例：學生就讀本校教育研究所，以前一學位之應用英語學系報考「中等學校語文領域</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英語文」，則須具足英語學系輔系或雙主修學分數後，始得核發修畢師資職前教育證明書</a:t>
            </a:r>
            <a:endParaRPr lang="en-US" altLang="zh-TW" sz="1600" b="1" dirty="0">
              <a:latin typeface="微軟正黑體" panose="020B0604030504040204" pitchFamily="34" charset="-120"/>
              <a:ea typeface="微軟正黑體" panose="020B0604030504040204" pitchFamily="34" charset="-120"/>
            </a:endParaRPr>
          </a:p>
          <a:p>
            <a:pPr marL="800100" lvl="1" indent="-342900">
              <a:buFont typeface="Wingdings" panose="05000000000000000000" pitchFamily="2" charset="2"/>
              <a:buChar char="l"/>
            </a:pPr>
            <a:endParaRPr lang="en-US" altLang="zh-TW" sz="1600" b="1" dirty="0">
              <a:latin typeface="微軟正黑體" panose="020B0604030504040204" pitchFamily="34" charset="-120"/>
              <a:ea typeface="微軟正黑體" panose="020B0604030504040204" pitchFamily="34" charset="-120"/>
            </a:endParaRPr>
          </a:p>
          <a:p>
            <a:pPr marL="800100" lvl="1" indent="-342900">
              <a:buFont typeface="Wingdings" panose="05000000000000000000" pitchFamily="2" charset="2"/>
              <a:buChar char="l"/>
            </a:pPr>
            <a:r>
              <a:rPr lang="zh-TW" altLang="en-US" sz="1600" b="1" dirty="0">
                <a:latin typeface="微軟正黑體" panose="020B0604030504040204" pitchFamily="34" charset="-120"/>
                <a:ea typeface="微軟正黑體" panose="020B0604030504040204" pitchFamily="34" charset="-120"/>
              </a:rPr>
              <a:t>輔系科目及學分表請參照本校「教務處燕巢教務組」網站</a:t>
            </a:r>
            <a:endParaRPr lang="en-US" altLang="zh-TW" sz="1600" b="1" dirty="0">
              <a:latin typeface="微軟正黑體" panose="020B0604030504040204" pitchFamily="34" charset="-120"/>
              <a:ea typeface="微軟正黑體" panose="020B0604030504040204" pitchFamily="34" charset="-120"/>
            </a:endParaRPr>
          </a:p>
          <a:p>
            <a:pPr marL="342900" indent="-342900">
              <a:buFont typeface="Wingdings" panose="05000000000000000000" pitchFamily="2" charset="2"/>
              <a:buChar char="Ø"/>
            </a:pPr>
            <a:endParaRPr lang="en-US" altLang="zh-TW" sz="1600" b="1" dirty="0">
              <a:latin typeface="微軟正黑體" panose="020B0604030504040204" pitchFamily="34" charset="-120"/>
              <a:ea typeface="微軟正黑體" panose="020B0604030504040204" pitchFamily="34" charset="-120"/>
            </a:endParaRPr>
          </a:p>
          <a:p>
            <a:pPr marL="342900" indent="-342900">
              <a:buFont typeface="Wingdings" panose="05000000000000000000" pitchFamily="2" charset="2"/>
              <a:buChar char="Ø"/>
            </a:pPr>
            <a:r>
              <a:rPr lang="zh-TW" altLang="en-US" sz="1600" b="1" dirty="0">
                <a:latin typeface="微軟正黑體" panose="020B0604030504040204" pitchFamily="34" charset="-120"/>
                <a:ea typeface="微軟正黑體" panose="020B0604030504040204" pitchFamily="34" charset="-120"/>
              </a:rPr>
              <a:t>依教育部</a:t>
            </a:r>
            <a:r>
              <a:rPr lang="en-US" altLang="zh-TW" sz="1600" b="1" dirty="0">
                <a:latin typeface="微軟正黑體" panose="020B0604030504040204" pitchFamily="34" charset="-120"/>
                <a:ea typeface="微軟正黑體" panose="020B0604030504040204" pitchFamily="34" charset="-120"/>
              </a:rPr>
              <a:t>109</a:t>
            </a:r>
            <a:r>
              <a:rPr lang="zh-TW" altLang="en-US" sz="1600" b="1" dirty="0">
                <a:latin typeface="微軟正黑體" panose="020B0604030504040204" pitchFamily="34" charset="-120"/>
                <a:ea typeface="微軟正黑體" panose="020B0604030504040204" pitchFamily="34" charset="-120"/>
              </a:rPr>
              <a:t>年</a:t>
            </a:r>
            <a:r>
              <a:rPr lang="en-US" altLang="zh-TW" sz="1600" b="1" dirty="0">
                <a:latin typeface="微軟正黑體" panose="020B0604030504040204" pitchFamily="34" charset="-120"/>
                <a:ea typeface="微軟正黑體" panose="020B0604030504040204" pitchFamily="34" charset="-120"/>
              </a:rPr>
              <a:t>6</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4</a:t>
            </a:r>
            <a:r>
              <a:rPr lang="zh-TW" altLang="en-US" sz="1600" b="1" dirty="0">
                <a:latin typeface="微軟正黑體" panose="020B0604030504040204" pitchFamily="34" charset="-120"/>
                <a:ea typeface="微軟正黑體" panose="020B0604030504040204" pitchFamily="34" charset="-120"/>
              </a:rPr>
              <a:t>日臺教師</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二</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字第</a:t>
            </a:r>
            <a:r>
              <a:rPr lang="en-US" altLang="zh-TW" sz="1600" b="1" dirty="0">
                <a:latin typeface="微軟正黑體" panose="020B0604030504040204" pitchFamily="34" charset="-120"/>
                <a:ea typeface="微軟正黑體" panose="020B0604030504040204" pitchFamily="34" charset="-120"/>
              </a:rPr>
              <a:t>1090072978</a:t>
            </a:r>
            <a:r>
              <a:rPr lang="zh-TW" altLang="en-US" sz="1600" b="1" dirty="0">
                <a:latin typeface="微軟正黑體" panose="020B0604030504040204" pitchFamily="34" charset="-120"/>
                <a:ea typeface="微軟正黑體" panose="020B0604030504040204" pitchFamily="34" charset="-120"/>
              </a:rPr>
              <a:t>號函，</a:t>
            </a:r>
            <a:r>
              <a:rPr lang="zh-TW" altLang="en-US" sz="1600" b="1" dirty="0">
                <a:solidFill>
                  <a:srgbClr val="FF0000"/>
                </a:solidFill>
                <a:latin typeface="微軟正黑體" panose="020B0604030504040204" pitchFamily="34" charset="-120"/>
                <a:ea typeface="微軟正黑體" panose="020B0604030504040204" pitchFamily="34" charset="-120"/>
              </a:rPr>
              <a:t>具備本校學位證書且畢業學系屬本校專門課程適合培育系所</a:t>
            </a:r>
            <a:r>
              <a:rPr lang="zh-TW" altLang="en-US" sz="1600" b="1" dirty="0">
                <a:latin typeface="微軟正黑體" panose="020B0604030504040204" pitchFamily="34" charset="-120"/>
                <a:ea typeface="微軟正黑體" panose="020B0604030504040204" pitchFamily="34" charset="-120"/>
              </a:rPr>
              <a:t>，後續於本校研究所取得師資生資格者，已符合本校適合培育系所條件，毋須再行認定。</a:t>
            </a:r>
            <a:endParaRPr lang="en-US" altLang="zh-TW" sz="1600" b="1" dirty="0">
              <a:latin typeface="微軟正黑體" panose="020B0604030504040204" pitchFamily="34" charset="-120"/>
              <a:ea typeface="微軟正黑體" panose="020B0604030504040204" pitchFamily="34" charset="-120"/>
            </a:endParaRPr>
          </a:p>
          <a:p>
            <a:pPr marL="342900" indent="-342900">
              <a:buFont typeface="Wingdings" panose="05000000000000000000" pitchFamily="2" charset="2"/>
              <a:buChar char="Ø"/>
            </a:pPr>
            <a:endParaRPr lang="en-US" altLang="zh-TW" sz="1600" dirty="0">
              <a:latin typeface="微軟正黑體" panose="020B0604030504040204" pitchFamily="34" charset="-120"/>
              <a:ea typeface="微軟正黑體" panose="020B0604030504040204" pitchFamily="34" charset="-120"/>
            </a:endParaRPr>
          </a:p>
          <a:p>
            <a:pPr marL="800100" lvl="1" indent="-342900">
              <a:buFont typeface="Arial" panose="020B0604020202020204" pitchFamily="34" charset="0"/>
              <a:buChar char="•"/>
            </a:pPr>
            <a:endParaRPr lang="zh-TW" altLang="en-US" sz="1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5648161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83479" y="4293096"/>
            <a:ext cx="4425025" cy="1296144"/>
          </a:xfrm>
        </p:spPr>
        <p:txBody>
          <a:bodyPr>
            <a:noAutofit/>
          </a:bodyPr>
          <a:lstStyle/>
          <a:p>
            <a:pPr algn="l"/>
            <a:r>
              <a:rPr lang="zh-TW" altLang="en-US" sz="1600" b="1" dirty="0">
                <a:solidFill>
                  <a:srgbClr val="FF0000"/>
                </a:solidFill>
                <a:latin typeface="微軟正黑體" pitchFamily="34" charset="-120"/>
                <a:ea typeface="微軟正黑體" pitchFamily="34" charset="-120"/>
              </a:rPr>
              <a:t>此表須由學生自行下載及填列，並自行送交至學系核章；待全數核章完畢，最後於學分審查時才繳交予課程組，繳交前請務必自行保管好。</a:t>
            </a:r>
            <a:r>
              <a:rPr lang="en-US" altLang="zh-TW" sz="1600" b="1" dirty="0">
                <a:solidFill>
                  <a:srgbClr val="FF0000"/>
                </a:solidFill>
                <a:latin typeface="微軟正黑體" pitchFamily="34" charset="-120"/>
                <a:ea typeface="微軟正黑體" pitchFamily="34" charset="-120"/>
              </a:rPr>
              <a:t>【</a:t>
            </a:r>
            <a:r>
              <a:rPr lang="zh-TW" altLang="en-US" sz="1600" b="1" dirty="0">
                <a:solidFill>
                  <a:srgbClr val="3333FF"/>
                </a:solidFill>
                <a:latin typeface="微軟正黑體" pitchFamily="34" charset="-120"/>
                <a:ea typeface="微軟正黑體" pitchFamily="34" charset="-120"/>
              </a:rPr>
              <a:t>請於</a:t>
            </a:r>
            <a:r>
              <a:rPr lang="zh-TW" altLang="en-US" sz="1600" b="1" u="sng" dirty="0">
                <a:solidFill>
                  <a:srgbClr val="FF0000"/>
                </a:solidFill>
                <a:latin typeface="微軟正黑體" pitchFamily="34" charset="-120"/>
                <a:ea typeface="微軟正黑體" pitchFamily="34" charset="-120"/>
              </a:rPr>
              <a:t>修教程第一學期起</a:t>
            </a:r>
            <a:r>
              <a:rPr lang="zh-TW" altLang="en-US" sz="1600" b="1" dirty="0">
                <a:solidFill>
                  <a:srgbClr val="3333FF"/>
                </a:solidFill>
                <a:latin typeface="微軟正黑體" pitchFamily="34" charset="-120"/>
                <a:ea typeface="微軟正黑體" pitchFamily="34" charset="-120"/>
              </a:rPr>
              <a:t>即開始檢視大學時期學分，提早填列此表，送至學系審查。</a:t>
            </a:r>
            <a:r>
              <a:rPr lang="en-US" altLang="zh-TW" sz="1600" b="1" dirty="0">
                <a:solidFill>
                  <a:srgbClr val="FF0000"/>
                </a:solidFill>
                <a:latin typeface="標楷體"/>
                <a:ea typeface="標楷體"/>
              </a:rPr>
              <a:t>】</a:t>
            </a:r>
            <a:endParaRPr lang="zh-TW" altLang="en-US" sz="1600" b="1" dirty="0">
              <a:solidFill>
                <a:srgbClr val="3333FF"/>
              </a:solidFill>
              <a:latin typeface="微軟正黑體" pitchFamily="34" charset="-120"/>
              <a:ea typeface="微軟正黑體" pitchFamily="34" charset="-12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275" y="234950"/>
            <a:ext cx="4438650" cy="6392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6090" y="535092"/>
            <a:ext cx="4400550" cy="3562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矩形 3"/>
          <p:cNvSpPr/>
          <p:nvPr/>
        </p:nvSpPr>
        <p:spPr>
          <a:xfrm>
            <a:off x="155275" y="138831"/>
            <a:ext cx="8801365" cy="40711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zh-TW" altLang="en-US" sz="2400" b="1" dirty="0">
                <a:latin typeface="微軟正黑體" pitchFamily="34" charset="-120"/>
                <a:ea typeface="微軟正黑體" pitchFamily="34" charset="-120"/>
              </a:rPr>
              <a:t>碩、博師資生修習輔系</a:t>
            </a:r>
            <a:r>
              <a:rPr lang="en-US" altLang="zh-TW" sz="2400" b="1" dirty="0">
                <a:latin typeface="微軟正黑體" pitchFamily="34" charset="-120"/>
                <a:ea typeface="微軟正黑體" pitchFamily="34" charset="-120"/>
              </a:rPr>
              <a:t>/</a:t>
            </a:r>
            <a:r>
              <a:rPr lang="zh-TW" altLang="en-US" sz="2400" b="1" dirty="0">
                <a:latin typeface="微軟正黑體" pitchFamily="34" charset="-120"/>
                <a:ea typeface="微軟正黑體" pitchFamily="34" charset="-120"/>
              </a:rPr>
              <a:t>雙主修課程學分審核申請表</a:t>
            </a:r>
          </a:p>
        </p:txBody>
      </p:sp>
    </p:spTree>
    <p:extLst>
      <p:ext uri="{BB962C8B-B14F-4D97-AF65-F5344CB8AC3E}">
        <p14:creationId xmlns:p14="http://schemas.microsoft.com/office/powerpoint/2010/main" val="33092085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2"/>
          <p:cNvSpPr txBox="1">
            <a:spLocks/>
          </p:cNvSpPr>
          <p:nvPr/>
        </p:nvSpPr>
        <p:spPr>
          <a:xfrm>
            <a:off x="2412241" y="2780928"/>
            <a:ext cx="6731757" cy="962823"/>
          </a:xfrm>
          <a:prstGeom prst="rect">
            <a:avLst/>
          </a:prstGeom>
        </p:spPr>
        <p:txBody>
          <a:bodyPr anchor="ctr">
            <a:noAutofit/>
          </a:bodyPr>
          <a:lst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0"/>
              </a:spcAft>
              <a:buNone/>
            </a:pPr>
            <a:r>
              <a:rPr lang="zh-TW" altLang="en-US" sz="9000" b="1" dirty="0">
                <a:solidFill>
                  <a:srgbClr val="0000FF"/>
                </a:solidFill>
                <a:latin typeface="Microsoft JhengHei" charset="-120"/>
                <a:ea typeface="Microsoft JhengHei" charset="-120"/>
                <a:cs typeface="Microsoft JhengHei" charset="-120"/>
              </a:rPr>
              <a:t>事</a:t>
            </a:r>
            <a:endParaRPr lang="en-US" altLang="zh-TW" sz="9000" b="1" dirty="0">
              <a:solidFill>
                <a:srgbClr val="0000FF"/>
              </a:solidFill>
              <a:latin typeface="Microsoft JhengHei" charset="-120"/>
              <a:ea typeface="Microsoft JhengHei" charset="-120"/>
              <a:cs typeface="Microsoft JhengHei" charset="-120"/>
            </a:endParaRPr>
          </a:p>
          <a:p>
            <a:pPr marL="0" indent="0">
              <a:buNone/>
            </a:pPr>
            <a:r>
              <a:rPr lang="zh-TW" altLang="en-US" sz="7000" b="1" dirty="0">
                <a:latin typeface="Microsoft JhengHei" charset="-120"/>
                <a:ea typeface="Microsoft JhengHei" charset="-120"/>
                <a:cs typeface="Microsoft JhengHei" charset="-120"/>
              </a:rPr>
              <a:t>雙專長</a:t>
            </a:r>
          </a:p>
        </p:txBody>
      </p:sp>
      <p:sp>
        <p:nvSpPr>
          <p:cNvPr id="3" name="投影片編號版面配置區 2"/>
          <p:cNvSpPr>
            <a:spLocks noGrp="1"/>
          </p:cNvSpPr>
          <p:nvPr>
            <p:ph type="sldNum" sz="quarter" idx="12"/>
          </p:nvPr>
        </p:nvSpPr>
        <p:spPr/>
        <p:txBody>
          <a:bodyPr/>
          <a:lstStyle/>
          <a:p>
            <a:pPr defTabSz="514350">
              <a:defRPr/>
            </a:pPr>
            <a:fld id="{7B83EF40-B5B1-4485-A470-E02D46259FD4}" type="slidenum">
              <a:rPr lang="zh-TW" altLang="en-US" sz="675">
                <a:solidFill>
                  <a:srgbClr val="898989"/>
                </a:solidFill>
              </a:rPr>
              <a:pPr defTabSz="514350">
                <a:defRPr/>
              </a:pPr>
              <a:t>37</a:t>
            </a:fld>
            <a:endParaRPr lang="zh-TW" altLang="en-US" sz="675">
              <a:solidFill>
                <a:srgbClr val="898989"/>
              </a:solidFill>
            </a:endParaRPr>
          </a:p>
        </p:txBody>
      </p:sp>
    </p:spTree>
    <p:extLst>
      <p:ext uri="{BB962C8B-B14F-4D97-AF65-F5344CB8AC3E}">
        <p14:creationId xmlns:p14="http://schemas.microsoft.com/office/powerpoint/2010/main" val="29051704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txBox="1">
            <a:spLocks/>
          </p:cNvSpPr>
          <p:nvPr/>
        </p:nvSpPr>
        <p:spPr bwMode="auto">
          <a:xfrm>
            <a:off x="-144082" y="-99392"/>
            <a:ext cx="9359900"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r" defTabSz="457200" rtl="0" eaLnBrk="0" fontAlgn="base" hangingPunct="0">
              <a:spcBef>
                <a:spcPct val="0"/>
              </a:spcBef>
              <a:spcAft>
                <a:spcPct val="0"/>
              </a:spcAft>
              <a:defRPr sz="54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ea typeface="微軟正黑體" panose="020B0604030504040204" pitchFamily="34" charset="-12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ea typeface="微軟正黑體" panose="020B0604030504040204" pitchFamily="34" charset="-12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ea typeface="微軟正黑體" panose="020B0604030504040204" pitchFamily="34" charset="-12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ea typeface="微軟正黑體" panose="020B0604030504040204" pitchFamily="34" charset="-12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zh-TW" altLang="en-US" sz="36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中教語文專長之語言認證注意事項</a:t>
            </a:r>
            <a:endParaRPr lang="en-US" altLang="zh-TW" sz="3600"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6" name="矩形 5"/>
          <p:cNvSpPr/>
          <p:nvPr/>
        </p:nvSpPr>
        <p:spPr>
          <a:xfrm>
            <a:off x="156113" y="908671"/>
            <a:ext cx="8713787" cy="5724644"/>
          </a:xfrm>
          <a:prstGeom prst="rect">
            <a:avLst/>
          </a:prstGeom>
        </p:spPr>
        <p:txBody>
          <a:bodyPr>
            <a:spAutoFit/>
          </a:bodyPr>
          <a:lstStyle/>
          <a:p>
            <a:pPr marL="285750" indent="-285750">
              <a:buFont typeface="Arial" panose="020B0604020202020204" pitchFamily="34" charset="0"/>
              <a:buChar char="•"/>
              <a:defRPr/>
            </a:pPr>
            <a:r>
              <a:rPr lang="zh-TW" altLang="en-US" b="1" dirty="0">
                <a:solidFill>
                  <a:srgbClr val="FF0000"/>
                </a:solidFill>
                <a:latin typeface="微軟正黑體" panose="020B0604030504040204" pitchFamily="34" charset="-120"/>
                <a:ea typeface="微軟正黑體" panose="020B0604030504040204" pitchFamily="34" charset="-120"/>
              </a:rPr>
              <a:t>中等學校語文領域英語文專長</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defRPr/>
            </a:pPr>
            <a:r>
              <a:rPr lang="zh-TW" altLang="en-US" b="1" dirty="0">
                <a:solidFill>
                  <a:srgbClr val="FF0000"/>
                </a:solidFill>
                <a:latin typeface="微軟正黑體" panose="020B0604030504040204" pitchFamily="34" charset="-120"/>
                <a:ea typeface="微軟正黑體" panose="020B0604030504040204" pitchFamily="34" charset="-120"/>
              </a:rPr>
              <a:t>中等學校語文領域本土語文閩南語文專長</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defRPr/>
            </a:pPr>
            <a:r>
              <a:rPr lang="zh-TW" altLang="en-US" b="1" dirty="0">
                <a:solidFill>
                  <a:srgbClr val="FF0000"/>
                </a:solidFill>
                <a:latin typeface="微軟正黑體" panose="020B0604030504040204" pitchFamily="34" charset="-120"/>
                <a:ea typeface="微軟正黑體" panose="020B0604030504040204" pitchFamily="34" charset="-120"/>
              </a:rPr>
              <a:t>中等學校語文領域本土語文客語文專長</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defRPr/>
            </a:pPr>
            <a:r>
              <a:rPr lang="zh-TW" altLang="en-US" b="1" dirty="0">
                <a:solidFill>
                  <a:srgbClr val="FF0000"/>
                </a:solidFill>
                <a:latin typeface="微軟正黑體" panose="020B0604030504040204" pitchFamily="34" charset="-120"/>
                <a:ea typeface="微軟正黑體" panose="020B0604030504040204" pitchFamily="34" charset="-120"/>
              </a:rPr>
              <a:t>國民小學教師加註語文領域本土語文閩南語文專長 </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defRPr/>
            </a:pPr>
            <a:r>
              <a:rPr lang="zh-TW" altLang="en-US" b="1" dirty="0">
                <a:solidFill>
                  <a:srgbClr val="FF0000"/>
                </a:solidFill>
                <a:latin typeface="微軟正黑體" panose="020B0604030504040204" pitchFamily="34" charset="-120"/>
                <a:ea typeface="微軟正黑體" panose="020B0604030504040204" pitchFamily="34" charset="-120"/>
              </a:rPr>
              <a:t>國民小學教師加註語文領域本土語文客語文專長 </a:t>
            </a:r>
            <a:endParaRPr lang="en-US" altLang="zh-TW"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defRPr/>
            </a:pPr>
            <a:r>
              <a:rPr lang="zh-TW" altLang="en-US" sz="1600" dirty="0">
                <a:latin typeface="微軟正黑體" panose="020B0604030504040204" pitchFamily="34" charset="-120"/>
                <a:ea typeface="微軟正黑體" panose="020B0604030504040204" pitchFamily="34" charset="-120"/>
              </a:rPr>
              <a:t>修習上述專門課程者，應取得認證語文類別之</a:t>
            </a:r>
            <a:r>
              <a:rPr lang="zh-TW" altLang="en-US" sz="1600" b="1" dirty="0">
                <a:solidFill>
                  <a:srgbClr val="3333FF"/>
                </a:solidFill>
                <a:latin typeface="微軟正黑體" pitchFamily="34" charset="-120"/>
                <a:ea typeface="微軟正黑體" pitchFamily="34" charset="-120"/>
              </a:rPr>
              <a:t>中高級以上能力證明</a:t>
            </a:r>
            <a:r>
              <a:rPr lang="zh-TW" altLang="en-US" sz="1600" dirty="0">
                <a:latin typeface="微軟正黑體" panose="020B0604030504040204" pitchFamily="34" charset="-120"/>
                <a:ea typeface="微軟正黑體" panose="020B0604030504040204" pitchFamily="34" charset="-120"/>
              </a:rPr>
              <a:t>，包括</a:t>
            </a:r>
            <a:r>
              <a:rPr lang="en-US" altLang="zh-TW" sz="1600" dirty="0">
                <a:latin typeface="微軟正黑體" pitchFamily="34" charset="-120"/>
                <a:ea typeface="微軟正黑體" pitchFamily="34" charset="-120"/>
              </a:rPr>
              <a:t>(</a:t>
            </a:r>
            <a:r>
              <a:rPr lang="zh-TW" altLang="en-US" sz="1600" dirty="0">
                <a:latin typeface="微軟正黑體" panose="020B0604030504040204" pitchFamily="34" charset="-120"/>
                <a:ea typeface="微軟正黑體" panose="020B0604030504040204" pitchFamily="34" charset="-120"/>
              </a:rPr>
              <a:t>一</a:t>
            </a:r>
            <a:r>
              <a:rPr lang="en-US" altLang="zh-TW" sz="1600" dirty="0">
                <a:latin typeface="微軟正黑體" pitchFamily="34" charset="-120"/>
                <a:ea typeface="微軟正黑體" pitchFamily="34" charset="-120"/>
              </a:rPr>
              <a:t>)</a:t>
            </a:r>
            <a:r>
              <a:rPr lang="zh-TW" altLang="en-US" sz="1600" dirty="0">
                <a:latin typeface="微軟正黑體" panose="020B0604030504040204" pitchFamily="34" charset="-120"/>
                <a:ea typeface="微軟正黑體" panose="020B0604030504040204" pitchFamily="34" charset="-120"/>
              </a:rPr>
              <a:t>中央教育主管機關核發之中高級以上能力證明，或</a:t>
            </a:r>
            <a:r>
              <a:rPr lang="en-US" altLang="zh-TW" sz="1600" dirty="0">
                <a:latin typeface="微軟正黑體" pitchFamily="34" charset="-120"/>
                <a:ea typeface="微軟正黑體" pitchFamily="34" charset="-120"/>
              </a:rPr>
              <a:t>(</a:t>
            </a:r>
            <a:r>
              <a:rPr lang="zh-TW" altLang="en-US" sz="1600" dirty="0">
                <a:latin typeface="微軟正黑體" panose="020B0604030504040204" pitchFamily="34" charset="-120"/>
                <a:ea typeface="微軟正黑體" panose="020B0604030504040204" pitchFamily="34" charset="-120"/>
              </a:rPr>
              <a:t>二</a:t>
            </a:r>
            <a:r>
              <a:rPr lang="en-US" altLang="zh-TW" sz="1600" dirty="0">
                <a:latin typeface="微軟正黑體" pitchFamily="34" charset="-120"/>
                <a:ea typeface="微軟正黑體" pitchFamily="34" charset="-120"/>
              </a:rPr>
              <a:t>)</a:t>
            </a:r>
            <a:r>
              <a:rPr lang="zh-TW" altLang="en-US" sz="1600" dirty="0">
                <a:latin typeface="微軟正黑體" panose="020B0604030504040204" pitchFamily="34" charset="-120"/>
                <a:ea typeface="微軟正黑體" panose="020B0604030504040204" pitchFamily="34" charset="-120"/>
              </a:rPr>
              <a:t>其他符合相當於歐洲語言學習、教學、評量共同參考架構</a:t>
            </a:r>
            <a:r>
              <a:rPr lang="en-US" altLang="zh-TW" sz="1600" dirty="0">
                <a:latin typeface="微軟正黑體" pitchFamily="34" charset="-120"/>
                <a:ea typeface="微軟正黑體" pitchFamily="34" charset="-120"/>
              </a:rPr>
              <a:t>(Common European Framework of Reference for Languages: Learning, teaching, assessment</a:t>
            </a:r>
            <a:r>
              <a:rPr lang="zh-TW" altLang="en-US" sz="1600" dirty="0">
                <a:latin typeface="微軟正黑體" panose="020B0604030504040204" pitchFamily="34" charset="-120"/>
                <a:ea typeface="微軟正黑體" panose="020B0604030504040204" pitchFamily="34" charset="-120"/>
              </a:rPr>
              <a:t>，簡稱</a:t>
            </a:r>
            <a:r>
              <a:rPr lang="en-US" altLang="zh-TW" sz="1600" b="1" dirty="0">
                <a:solidFill>
                  <a:srgbClr val="3333FF"/>
                </a:solidFill>
                <a:latin typeface="微軟正黑體" pitchFamily="34" charset="-120"/>
                <a:ea typeface="微軟正黑體" pitchFamily="34" charset="-120"/>
              </a:rPr>
              <a:t>CEF)B2</a:t>
            </a:r>
            <a:r>
              <a:rPr lang="zh-TW" altLang="en-US" sz="1600" b="1" dirty="0">
                <a:solidFill>
                  <a:srgbClr val="3333FF"/>
                </a:solidFill>
                <a:latin typeface="微軟正黑體" pitchFamily="34" charset="-120"/>
                <a:ea typeface="微軟正黑體" pitchFamily="34" charset="-120"/>
              </a:rPr>
              <a:t>級</a:t>
            </a:r>
            <a:r>
              <a:rPr lang="en-US" altLang="zh-TW" sz="1600" b="1" dirty="0">
                <a:solidFill>
                  <a:srgbClr val="3333FF"/>
                </a:solidFill>
                <a:latin typeface="微軟正黑體" pitchFamily="34" charset="-120"/>
                <a:ea typeface="微軟正黑體" pitchFamily="34" charset="-120"/>
              </a:rPr>
              <a:t>(</a:t>
            </a:r>
            <a:r>
              <a:rPr lang="zh-TW" altLang="en-US" sz="1600" b="1" dirty="0">
                <a:solidFill>
                  <a:srgbClr val="3333FF"/>
                </a:solidFill>
                <a:latin typeface="微軟正黑體" pitchFamily="34" charset="-120"/>
                <a:ea typeface="微軟正黑體" pitchFamily="34" charset="-120"/>
              </a:rPr>
              <a:t>含</a:t>
            </a:r>
            <a:r>
              <a:rPr lang="en-US" altLang="zh-TW" sz="1600" b="1" dirty="0">
                <a:solidFill>
                  <a:srgbClr val="3333FF"/>
                </a:solidFill>
                <a:latin typeface="微軟正黑體" pitchFamily="34" charset="-120"/>
                <a:ea typeface="微軟正黑體" pitchFamily="34" charset="-120"/>
              </a:rPr>
              <a:t>)</a:t>
            </a:r>
            <a:r>
              <a:rPr lang="zh-TW" altLang="en-US" sz="1600" b="1" dirty="0">
                <a:solidFill>
                  <a:srgbClr val="3333FF"/>
                </a:solidFill>
                <a:latin typeface="微軟正黑體" pitchFamily="34" charset="-120"/>
                <a:ea typeface="微軟正黑體" pitchFamily="34" charset="-120"/>
              </a:rPr>
              <a:t>以上</a:t>
            </a:r>
            <a:r>
              <a:rPr lang="zh-TW" altLang="en-US" sz="1600" dirty="0">
                <a:latin typeface="微軟正黑體" panose="020B0604030504040204" pitchFamily="34" charset="-120"/>
                <a:ea typeface="微軟正黑體" panose="020B0604030504040204" pitchFamily="34" charset="-120"/>
              </a:rPr>
              <a:t>語言認證考試有效合格證書，</a:t>
            </a:r>
            <a:r>
              <a:rPr lang="zh-TW" altLang="en-US" sz="1600" b="1" dirty="0">
                <a:solidFill>
                  <a:srgbClr val="3333FF"/>
                </a:solidFill>
                <a:latin typeface="微軟正黑體" pitchFamily="34" charset="-120"/>
                <a:ea typeface="微軟正黑體" pitchFamily="34" charset="-120"/>
              </a:rPr>
              <a:t>須包含聽、說、讀、寫</a:t>
            </a:r>
            <a:r>
              <a:rPr lang="en-US" altLang="zh-TW" sz="1600" b="1" dirty="0">
                <a:solidFill>
                  <a:srgbClr val="3333FF"/>
                </a:solidFill>
                <a:latin typeface="微軟正黑體" pitchFamily="34" charset="-120"/>
                <a:ea typeface="微軟正黑體" pitchFamily="34" charset="-120"/>
              </a:rPr>
              <a:t>4 </a:t>
            </a:r>
            <a:r>
              <a:rPr lang="zh-TW" altLang="en-US" sz="1600" b="1" dirty="0">
                <a:solidFill>
                  <a:srgbClr val="3333FF"/>
                </a:solidFill>
                <a:latin typeface="微軟正黑體" pitchFamily="34" charset="-120"/>
                <a:ea typeface="微軟正黑體" pitchFamily="34" charset="-120"/>
              </a:rPr>
              <a:t>項檢測</a:t>
            </a:r>
            <a:r>
              <a:rPr lang="zh-TW" altLang="en-US" sz="1600" dirty="0">
                <a:latin typeface="微軟正黑體" pitchFamily="34" charset="-120"/>
                <a:ea typeface="微軟正黑體" pitchFamily="34" charset="-120"/>
              </a:rPr>
              <a:t>，始得核發修畢師資職前教育證明書</a:t>
            </a:r>
            <a:r>
              <a:rPr lang="en-US" altLang="zh-TW" sz="1600" dirty="0">
                <a:latin typeface="微軟正黑體" pitchFamily="34" charset="-120"/>
                <a:ea typeface="微軟正黑體" pitchFamily="34" charset="-120"/>
              </a:rPr>
              <a:t>(</a:t>
            </a:r>
            <a:r>
              <a:rPr lang="zh-TW" altLang="en-US" sz="1600" dirty="0">
                <a:latin typeface="微軟正黑體" panose="020B0604030504040204" pitchFamily="34" charset="-120"/>
                <a:ea typeface="微軟正黑體" panose="020B0604030504040204" pitchFamily="34" charset="-120"/>
              </a:rPr>
              <a:t>或任教專門課程認定證明書</a:t>
            </a:r>
            <a:r>
              <a:rPr lang="en-US" altLang="zh-TW" sz="1600" dirty="0">
                <a:latin typeface="微軟正黑體" pitchFamily="34" charset="-120"/>
                <a:ea typeface="微軟正黑體" pitchFamily="34" charset="-120"/>
              </a:rPr>
              <a:t>)</a:t>
            </a:r>
            <a:r>
              <a:rPr lang="zh-TW" altLang="en-US" sz="1600" dirty="0">
                <a:latin typeface="微軟正黑體" panose="020B0604030504040204" pitchFamily="34" charset="-120"/>
                <a:ea typeface="微軟正黑體" panose="020B0604030504040204" pitchFamily="34" charset="-120"/>
              </a:rPr>
              <a:t>。</a:t>
            </a:r>
            <a:endParaRPr lang="en-US" altLang="zh-TW" sz="1600" dirty="0">
              <a:latin typeface="微軟正黑體" panose="020B0604030504040204" pitchFamily="34" charset="-120"/>
              <a:ea typeface="微軟正黑體" panose="020B0604030504040204" pitchFamily="34" charset="-120"/>
            </a:endParaRPr>
          </a:p>
          <a:p>
            <a:pPr algn="just">
              <a:defRPr/>
            </a:pPr>
            <a:endParaRPr lang="en-US" altLang="zh-TW" sz="1600"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defRPr/>
            </a:pPr>
            <a:r>
              <a:rPr lang="zh-TW" altLang="en-US" b="1" dirty="0">
                <a:solidFill>
                  <a:srgbClr val="FF0000"/>
                </a:solidFill>
                <a:latin typeface="微軟正黑體" panose="020B0604030504040204" pitchFamily="34" charset="-120"/>
                <a:ea typeface="微軟正黑體" panose="020B0604030504040204" pitchFamily="34" charset="-120"/>
              </a:rPr>
              <a:t>國民小學教師加註語文領域新住民語文印尼語</a:t>
            </a:r>
            <a:r>
              <a:rPr lang="en-US" altLang="zh-TW" b="1" dirty="0">
                <a:solidFill>
                  <a:srgbClr val="FF0000"/>
                </a:solidFill>
                <a:latin typeface="微軟正黑體" panose="020B0604030504040204" pitchFamily="34" charset="-120"/>
                <a:ea typeface="微軟正黑體" panose="020B0604030504040204" pitchFamily="34" charset="-120"/>
              </a:rPr>
              <a:t>/</a:t>
            </a:r>
            <a:r>
              <a:rPr lang="zh-TW" altLang="en-US" b="1" dirty="0">
                <a:solidFill>
                  <a:srgbClr val="FF0000"/>
                </a:solidFill>
                <a:latin typeface="微軟正黑體" panose="020B0604030504040204" pitchFamily="34" charset="-120"/>
                <a:ea typeface="微軟正黑體" panose="020B0604030504040204" pitchFamily="34" charset="-120"/>
              </a:rPr>
              <a:t>越南語</a:t>
            </a:r>
            <a:r>
              <a:rPr lang="en-US" altLang="zh-TW" b="1" dirty="0">
                <a:solidFill>
                  <a:srgbClr val="FF0000"/>
                </a:solidFill>
                <a:latin typeface="微軟正黑體" panose="020B0604030504040204" pitchFamily="34" charset="-120"/>
                <a:ea typeface="微軟正黑體" panose="020B0604030504040204" pitchFamily="34" charset="-120"/>
              </a:rPr>
              <a:t>/</a:t>
            </a:r>
            <a:r>
              <a:rPr lang="zh-TW" altLang="en-US" b="1" dirty="0">
                <a:solidFill>
                  <a:srgbClr val="FF0000"/>
                </a:solidFill>
                <a:latin typeface="微軟正黑體" panose="020B0604030504040204" pitchFamily="34" charset="-120"/>
                <a:ea typeface="微軟正黑體" panose="020B0604030504040204" pitchFamily="34" charset="-120"/>
              </a:rPr>
              <a:t>泰國語專長</a:t>
            </a:r>
            <a:endParaRPr lang="en-US" altLang="zh-TW" b="1" dirty="0">
              <a:solidFill>
                <a:srgbClr val="FF0000"/>
              </a:solidFill>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defRPr/>
            </a:pPr>
            <a:r>
              <a:rPr lang="zh-TW" altLang="en-US" dirty="0">
                <a:latin typeface="微軟正黑體" panose="020B0604030504040204" pitchFamily="34" charset="-120"/>
                <a:ea typeface="微軟正黑體" panose="020B0604030504040204" pitchFamily="34" charset="-120"/>
              </a:rPr>
              <a:t>修習上述專門課程者，應取得認證語文類別之中級以上能力證明：</a:t>
            </a:r>
            <a:endParaRPr lang="en-US" altLang="zh-TW" dirty="0">
              <a:latin typeface="微軟正黑體" panose="020B0604030504040204" pitchFamily="34" charset="-120"/>
              <a:ea typeface="微軟正黑體" panose="020B0604030504040204" pitchFamily="34" charset="-120"/>
            </a:endParaRPr>
          </a:p>
          <a:p>
            <a:r>
              <a:rPr lang="zh-TW" altLang="en-US" sz="1600" dirty="0">
                <a:latin typeface="微軟正黑體" pitchFamily="34" charset="-120"/>
                <a:ea typeface="微軟正黑體" pitchFamily="34" charset="-120"/>
              </a:rPr>
              <a:t>     </a:t>
            </a:r>
            <a:r>
              <a:rPr lang="en-US" altLang="zh-TW" sz="1600" dirty="0">
                <a:latin typeface="微軟正黑體" pitchFamily="34" charset="-120"/>
                <a:ea typeface="微軟正黑體" pitchFamily="34" charset="-120"/>
              </a:rPr>
              <a:t>(1)</a:t>
            </a:r>
            <a:r>
              <a:rPr lang="zh-TW" altLang="en-US" sz="1600" dirty="0">
                <a:latin typeface="微軟正黑體" pitchFamily="34" charset="-120"/>
                <a:ea typeface="微軟正黑體" pitchFamily="34" charset="-120"/>
              </a:rPr>
              <a:t>越南語：應取得國際越南語認證</a:t>
            </a:r>
            <a:r>
              <a:rPr lang="en-US" altLang="zh-TW" sz="1600" dirty="0" err="1">
                <a:latin typeface="微軟正黑體" pitchFamily="34" charset="-120"/>
                <a:ea typeface="微軟正黑體" pitchFamily="34" charset="-120"/>
              </a:rPr>
              <a:t>iVPT</a:t>
            </a:r>
            <a:r>
              <a:rPr lang="en-US" altLang="zh-TW" sz="1600" dirty="0">
                <a:latin typeface="微軟正黑體" pitchFamily="34" charset="-120"/>
                <a:ea typeface="微軟正黑體" pitchFamily="34" charset="-120"/>
              </a:rPr>
              <a:t>/</a:t>
            </a:r>
            <a:r>
              <a:rPr lang="zh-TW" altLang="en-US" sz="1600" b="1" dirty="0">
                <a:solidFill>
                  <a:srgbClr val="3333FF"/>
                </a:solidFill>
                <a:latin typeface="微軟正黑體" pitchFamily="34" charset="-120"/>
                <a:ea typeface="微軟正黑體" pitchFamily="34" charset="-120"/>
              </a:rPr>
              <a:t>中級能力</a:t>
            </a:r>
            <a:r>
              <a:rPr lang="en-US" altLang="zh-TW" sz="1600" b="1" dirty="0">
                <a:solidFill>
                  <a:srgbClr val="3333FF"/>
                </a:solidFill>
                <a:latin typeface="微軟正黑體" pitchFamily="34" charset="-120"/>
                <a:ea typeface="微軟正黑體" pitchFamily="34" charset="-120"/>
              </a:rPr>
              <a:t>(B1)</a:t>
            </a:r>
            <a:r>
              <a:rPr lang="zh-TW" altLang="en-US" sz="1600" b="1" dirty="0">
                <a:solidFill>
                  <a:srgbClr val="3333FF"/>
                </a:solidFill>
                <a:latin typeface="微軟正黑體" pitchFamily="34" charset="-120"/>
                <a:ea typeface="微軟正黑體" pitchFamily="34" charset="-120"/>
              </a:rPr>
              <a:t>或以上之認證</a:t>
            </a:r>
            <a:r>
              <a:rPr lang="zh-TW" altLang="en-US" sz="1600" dirty="0">
                <a:latin typeface="微軟正黑體" pitchFamily="34" charset="-120"/>
                <a:ea typeface="微軟正黑體" pitchFamily="34" charset="-120"/>
              </a:rPr>
              <a:t>。</a:t>
            </a:r>
          </a:p>
          <a:p>
            <a:r>
              <a:rPr lang="zh-TW" altLang="en-US" sz="1600" dirty="0">
                <a:latin typeface="微軟正黑體" pitchFamily="34" charset="-120"/>
                <a:ea typeface="微軟正黑體" pitchFamily="34" charset="-120"/>
              </a:rPr>
              <a:t>     </a:t>
            </a:r>
            <a:r>
              <a:rPr lang="en-US" altLang="zh-TW" sz="1600" dirty="0">
                <a:latin typeface="微軟正黑體" pitchFamily="34" charset="-120"/>
                <a:ea typeface="微軟正黑體" pitchFamily="34" charset="-120"/>
              </a:rPr>
              <a:t>(2)</a:t>
            </a:r>
            <a:r>
              <a:rPr lang="zh-TW" altLang="en-US" sz="1600" dirty="0">
                <a:latin typeface="微軟正黑體" pitchFamily="34" charset="-120"/>
                <a:ea typeface="微軟正黑體" pitchFamily="34" charset="-120"/>
              </a:rPr>
              <a:t>印尼語：應取得印尼語文能力檢定</a:t>
            </a:r>
            <a:r>
              <a:rPr lang="en-US" altLang="zh-TW" sz="1600" dirty="0">
                <a:latin typeface="微軟正黑體" pitchFamily="34" charset="-120"/>
                <a:ea typeface="微軟正黑體" pitchFamily="34" charset="-120"/>
              </a:rPr>
              <a:t>UBI-PA/</a:t>
            </a:r>
            <a:r>
              <a:rPr lang="zh-TW" altLang="en-US" sz="1600" b="1" dirty="0">
                <a:solidFill>
                  <a:srgbClr val="3333FF"/>
                </a:solidFill>
                <a:latin typeface="微軟正黑體" pitchFamily="34" charset="-120"/>
                <a:ea typeface="微軟正黑體" pitchFamily="34" charset="-120"/>
              </a:rPr>
              <a:t>中級能力</a:t>
            </a:r>
            <a:r>
              <a:rPr lang="en-US" altLang="zh-TW" sz="1600" b="1" dirty="0">
                <a:solidFill>
                  <a:srgbClr val="3333FF"/>
                </a:solidFill>
                <a:latin typeface="微軟正黑體" pitchFamily="34" charset="-120"/>
                <a:ea typeface="微軟正黑體" pitchFamily="34" charset="-120"/>
              </a:rPr>
              <a:t>(B1)</a:t>
            </a:r>
            <a:r>
              <a:rPr lang="zh-TW" altLang="en-US" sz="1600" b="1" dirty="0">
                <a:solidFill>
                  <a:srgbClr val="3333FF"/>
                </a:solidFill>
                <a:latin typeface="微軟正黑體" pitchFamily="34" charset="-120"/>
                <a:ea typeface="微軟正黑體" pitchFamily="34" charset="-120"/>
              </a:rPr>
              <a:t>或以上之認證</a:t>
            </a:r>
            <a:r>
              <a:rPr lang="zh-TW" altLang="en-US" sz="1600" dirty="0">
                <a:latin typeface="微軟正黑體" pitchFamily="34" charset="-120"/>
                <a:ea typeface="微軟正黑體" pitchFamily="34" charset="-120"/>
              </a:rPr>
              <a:t>。</a:t>
            </a:r>
          </a:p>
          <a:p>
            <a:r>
              <a:rPr lang="zh-TW" altLang="en-US" sz="1600" dirty="0">
                <a:latin typeface="微軟正黑體" pitchFamily="34" charset="-120"/>
                <a:ea typeface="微軟正黑體" pitchFamily="34" charset="-120"/>
              </a:rPr>
              <a:t>     </a:t>
            </a:r>
            <a:r>
              <a:rPr lang="en-US" altLang="zh-TW" sz="1600" dirty="0">
                <a:latin typeface="微軟正黑體" pitchFamily="34" charset="-120"/>
                <a:ea typeface="微軟正黑體" pitchFamily="34" charset="-120"/>
              </a:rPr>
              <a:t>(3)</a:t>
            </a:r>
            <a:r>
              <a:rPr lang="zh-TW" altLang="en-US" sz="1600" dirty="0">
                <a:latin typeface="微軟正黑體" pitchFamily="34" charset="-120"/>
                <a:ea typeface="微軟正黑體" pitchFamily="34" charset="-120"/>
              </a:rPr>
              <a:t>泰國語：應取得泰語能力檢定</a:t>
            </a:r>
            <a:r>
              <a:rPr lang="en-US" altLang="zh-TW" sz="1600" dirty="0">
                <a:latin typeface="微軟正黑體" pitchFamily="34" charset="-120"/>
                <a:ea typeface="微軟正黑體" pitchFamily="34" charset="-120"/>
              </a:rPr>
              <a:t>CU-TFL/</a:t>
            </a:r>
            <a:r>
              <a:rPr lang="zh-TW" altLang="en-US" sz="1600" b="1" dirty="0">
                <a:solidFill>
                  <a:srgbClr val="3333FF"/>
                </a:solidFill>
                <a:latin typeface="微軟正黑體" pitchFamily="34" charset="-120"/>
                <a:ea typeface="微軟正黑體" pitchFamily="34" charset="-120"/>
              </a:rPr>
              <a:t>中級能力</a:t>
            </a:r>
            <a:r>
              <a:rPr lang="en-US" altLang="zh-TW" sz="1600" b="1" dirty="0">
                <a:solidFill>
                  <a:srgbClr val="3333FF"/>
                </a:solidFill>
                <a:latin typeface="微軟正黑體" pitchFamily="34" charset="-120"/>
                <a:ea typeface="微軟正黑體" pitchFamily="34" charset="-120"/>
              </a:rPr>
              <a:t>(B1)</a:t>
            </a:r>
            <a:r>
              <a:rPr lang="zh-TW" altLang="en-US" sz="1600" b="1" dirty="0">
                <a:solidFill>
                  <a:srgbClr val="3333FF"/>
                </a:solidFill>
                <a:latin typeface="微軟正黑體" pitchFamily="34" charset="-120"/>
                <a:ea typeface="微軟正黑體" pitchFamily="34" charset="-120"/>
              </a:rPr>
              <a:t>或以上之認證</a:t>
            </a:r>
            <a:r>
              <a:rPr lang="zh-TW" altLang="en-US" sz="1600" dirty="0">
                <a:latin typeface="微軟正黑體" pitchFamily="34" charset="-120"/>
                <a:ea typeface="微軟正黑體" pitchFamily="34" charset="-120"/>
              </a:rPr>
              <a:t>。</a:t>
            </a:r>
            <a:endParaRPr lang="en-US" altLang="zh-TW" sz="1600" dirty="0">
              <a:latin typeface="微軟正黑體" pitchFamily="34" charset="-120"/>
              <a:ea typeface="微軟正黑體" pitchFamily="34" charset="-120"/>
            </a:endParaRPr>
          </a:p>
          <a:p>
            <a:endParaRPr lang="en-US" altLang="zh-TW" sz="1600" dirty="0">
              <a:solidFill>
                <a:srgbClr val="0000FF"/>
              </a:solidFill>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defRPr/>
            </a:pPr>
            <a:r>
              <a:rPr lang="zh-TW" altLang="en-US" sz="1600" b="1" dirty="0">
                <a:solidFill>
                  <a:srgbClr val="0000FF"/>
                </a:solidFill>
                <a:latin typeface="微軟正黑體" panose="020B0604030504040204" pitchFamily="34" charset="-120"/>
                <a:ea typeface="微軟正黑體" panose="020B0604030504040204" pitchFamily="34" charset="-120"/>
              </a:rPr>
              <a:t>請詳閱各領域專長專門課程學分表備註說明，以免修畢總學分數後仍無法取得學分證明書。</a:t>
            </a:r>
            <a:r>
              <a:rPr lang="zh-TW" altLang="en-US" sz="1600" b="1" dirty="0">
                <a:latin typeface="微軟正黑體" panose="020B0604030504040204" pitchFamily="34" charset="-120"/>
                <a:ea typeface="微軟正黑體" panose="020B0604030504040204" pitchFamily="34" charset="-120"/>
              </a:rPr>
              <a:t>路徑：課程組網站</a:t>
            </a:r>
            <a:r>
              <a:rPr lang="en-US" altLang="zh-TW" sz="1600" b="1" dirty="0">
                <a:latin typeface="微軟正黑體" panose="020B0604030504040204" pitchFamily="34" charset="-120"/>
                <a:ea typeface="微軟正黑體" panose="020B0604030504040204" pitchFamily="34" charset="-120"/>
              </a:rPr>
              <a:t>&gt;</a:t>
            </a:r>
            <a:r>
              <a:rPr lang="zh-TW" altLang="en-US" sz="1600" b="1" dirty="0">
                <a:latin typeface="微軟正黑體" panose="020B0604030504040204" pitchFamily="34" charset="-120"/>
                <a:ea typeface="微軟正黑體" panose="020B0604030504040204" pitchFamily="34" charset="-120"/>
              </a:rPr>
              <a:t>師資職前課程</a:t>
            </a:r>
            <a:r>
              <a:rPr lang="en-US" altLang="zh-TW" sz="1600" b="1" dirty="0">
                <a:latin typeface="微軟正黑體" panose="020B0604030504040204" pitchFamily="34" charset="-120"/>
                <a:ea typeface="微軟正黑體" panose="020B0604030504040204" pitchFamily="34" charset="-120"/>
              </a:rPr>
              <a:t>&gt;</a:t>
            </a:r>
            <a:r>
              <a:rPr lang="zh-TW" altLang="en-US" sz="1600" b="1" dirty="0">
                <a:latin typeface="微軟正黑體" panose="020B0604030504040204" pitchFamily="34" charset="-120"/>
                <a:ea typeface="微軟正黑體" panose="020B0604030504040204" pitchFamily="34" charset="-120"/>
              </a:rPr>
              <a:t>中等學校專門課程</a:t>
            </a:r>
            <a:r>
              <a:rPr lang="en-US" altLang="zh-TW" sz="1600" b="1" dirty="0">
                <a:latin typeface="微軟正黑體" panose="020B0604030504040204" pitchFamily="34" charset="-120"/>
                <a:ea typeface="微軟正黑體" panose="020B0604030504040204" pitchFamily="34" charset="-120"/>
              </a:rPr>
              <a:t>/</a:t>
            </a:r>
            <a:r>
              <a:rPr lang="zh-TW" altLang="en-US" sz="1600" b="1" dirty="0">
                <a:latin typeface="微軟正黑體" panose="020B0604030504040204" pitchFamily="34" charset="-120"/>
                <a:ea typeface="微軟正黑體" panose="020B0604030504040204" pitchFamily="34" charset="-120"/>
              </a:rPr>
              <a:t>國民小學加註專長課程</a:t>
            </a:r>
            <a:endParaRPr lang="en-US" altLang="zh-TW" sz="1600" b="1" dirty="0">
              <a:latin typeface="微軟正黑體" panose="020B0604030504040204" pitchFamily="34" charset="-120"/>
              <a:ea typeface="微軟正黑體" panose="020B0604030504040204" pitchFamily="34" charset="-120"/>
            </a:endParaRPr>
          </a:p>
          <a:p>
            <a:pPr marL="285750" indent="-285750" algn="just">
              <a:buFont typeface="Arial" panose="020B0604020202020204" pitchFamily="34" charset="0"/>
              <a:buChar char="•"/>
              <a:defRPr/>
            </a:pPr>
            <a:r>
              <a:rPr lang="en-US" altLang="zh-TW" sz="1600" b="1" dirty="0">
                <a:solidFill>
                  <a:srgbClr val="3333FF"/>
                </a:solidFill>
                <a:latin typeface="微軟正黑體" panose="020B0604030504040204" pitchFamily="34" charset="-120"/>
                <a:ea typeface="微軟正黑體" panose="020B0604030504040204" pitchFamily="34" charset="-120"/>
              </a:rPr>
              <a:t>https://tecs.nknu.edu.tw/Page.aspx?PN=134&amp;SN=157&amp;Kind=s1</a:t>
            </a:r>
          </a:p>
          <a:p>
            <a:pPr marL="285750" indent="-285750">
              <a:buFont typeface="Wingdings" panose="05000000000000000000" pitchFamily="2" charset="2"/>
              <a:buChar char="u"/>
              <a:defRPr/>
            </a:pPr>
            <a:endParaRPr lang="en-US" altLang="zh-TW" sz="1600" dirty="0">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defRPr/>
            </a:pPr>
            <a:endParaRPr lang="en-US" altLang="zh-TW" sz="1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6847601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548" y="2060848"/>
            <a:ext cx="8388932" cy="2520280"/>
          </a:xfrm>
        </p:spPr>
        <p:txBody>
          <a:bodyPr>
            <a:noAutofit/>
          </a:bodyPr>
          <a:lstStyle/>
          <a:p>
            <a:pPr lvl="0" algn="l"/>
            <a:br>
              <a:rPr lang="en-US" altLang="zh-TW" sz="3200" dirty="0">
                <a:latin typeface="微軟正黑體" panose="020B0604030504040204" pitchFamily="34" charset="-120"/>
                <a:ea typeface="微軟正黑體" panose="020B0604030504040204" pitchFamily="34" charset="-120"/>
              </a:rPr>
            </a:br>
            <a:r>
              <a:rPr lang="zh-TW" altLang="zh-TW" sz="2800" dirty="0">
                <a:latin typeface="微軟正黑體" pitchFamily="34" charset="-120"/>
                <a:ea typeface="微軟正黑體" pitchFamily="34" charset="-120"/>
                <a:cs typeface="Nirmala UI" pitchFamily="34" charset="0"/>
              </a:rPr>
              <a:t>建議</a:t>
            </a:r>
            <a:r>
              <a:rPr lang="zh-TW" altLang="en-US" sz="2800" dirty="0">
                <a:latin typeface="微軟正黑體" pitchFamily="34" charset="-120"/>
                <a:ea typeface="微軟正黑體" pitchFamily="34" charset="-120"/>
                <a:cs typeface="Nirmala UI" pitchFamily="34" charset="0"/>
              </a:rPr>
              <a:t>：</a:t>
            </a:r>
            <a:br>
              <a:rPr lang="en-US" altLang="zh-TW" sz="2800" dirty="0">
                <a:latin typeface="微軟正黑體" pitchFamily="34" charset="-120"/>
                <a:ea typeface="微軟正黑體" pitchFamily="34" charset="-120"/>
                <a:cs typeface="Nirmala UI" pitchFamily="34" charset="0"/>
              </a:rPr>
            </a:br>
            <a:r>
              <a:rPr lang="en-US" altLang="zh-TW" sz="2800" dirty="0">
                <a:latin typeface="微軟正黑體" pitchFamily="34" charset="-120"/>
                <a:ea typeface="微軟正黑體" pitchFamily="34" charset="-120"/>
                <a:cs typeface="Nirmala UI" pitchFamily="34" charset="0"/>
              </a:rPr>
              <a:t>◆</a:t>
            </a:r>
            <a:r>
              <a:rPr lang="zh-TW" altLang="en-US" sz="2800" dirty="0">
                <a:latin typeface="微軟正黑體" pitchFamily="34" charset="-120"/>
                <a:ea typeface="微軟正黑體" pitchFamily="34" charset="-120"/>
                <a:cs typeface="Nirmala UI" pitchFamily="34" charset="0"/>
              </a:rPr>
              <a:t>中等閩南語文專長</a:t>
            </a:r>
            <a:r>
              <a:rPr lang="zh-TW" altLang="zh-TW" sz="2800" dirty="0">
                <a:latin typeface="微軟正黑體" pitchFamily="34" charset="-120"/>
                <a:ea typeface="微軟正黑體" pitchFamily="34" charset="-120"/>
                <a:cs typeface="Nirmala UI" pitchFamily="34" charset="0"/>
              </a:rPr>
              <a:t>師資生</a:t>
            </a:r>
            <a:br>
              <a:rPr lang="en-US" altLang="zh-TW" sz="2800" dirty="0">
                <a:latin typeface="微軟正黑體" pitchFamily="34" charset="-120"/>
                <a:ea typeface="微軟正黑體" pitchFamily="34" charset="-120"/>
                <a:cs typeface="Nirmala UI" pitchFamily="34" charset="0"/>
              </a:rPr>
            </a:br>
            <a:r>
              <a:rPr lang="en-US" altLang="zh-TW" sz="2800" dirty="0">
                <a:latin typeface="微軟正黑體" pitchFamily="34" charset="-120"/>
                <a:ea typeface="微軟正黑體" pitchFamily="34" charset="-120"/>
                <a:cs typeface="Nirmala UI" pitchFamily="34" charset="0"/>
              </a:rPr>
              <a:t>◆</a:t>
            </a:r>
            <a:r>
              <a:rPr lang="zh-TW" altLang="en-US" sz="2800" dirty="0">
                <a:latin typeface="微軟正黑體" pitchFamily="34" charset="-120"/>
                <a:ea typeface="微軟正黑體" pitchFamily="34" charset="-120"/>
                <a:cs typeface="Nirmala UI" pitchFamily="34" charset="0"/>
              </a:rPr>
              <a:t>中等</a:t>
            </a:r>
            <a:r>
              <a:rPr lang="zh-TW" altLang="zh-TW" sz="2800" dirty="0">
                <a:latin typeface="微軟正黑體" pitchFamily="34" charset="-120"/>
                <a:ea typeface="微軟正黑體" pitchFamily="34" charset="-120"/>
                <a:cs typeface="Nirmala UI" pitchFamily="34" charset="0"/>
              </a:rPr>
              <a:t>客家語文專長師資生</a:t>
            </a:r>
            <a:br>
              <a:rPr lang="en-US" altLang="zh-TW" sz="2800" dirty="0">
                <a:latin typeface="微軟正黑體" pitchFamily="34" charset="-120"/>
                <a:ea typeface="微軟正黑體" pitchFamily="34" charset="-120"/>
                <a:cs typeface="Nirmala UI" pitchFamily="34" charset="0"/>
              </a:rPr>
            </a:br>
            <a:br>
              <a:rPr lang="en-US" altLang="zh-TW" sz="2800" dirty="0">
                <a:latin typeface="微軟正黑體" pitchFamily="34" charset="-120"/>
                <a:ea typeface="微軟正黑體" pitchFamily="34" charset="-120"/>
                <a:cs typeface="Nirmala UI" pitchFamily="34" charset="0"/>
              </a:rPr>
            </a:br>
            <a:r>
              <a:rPr lang="zh-TW" altLang="zh-TW" sz="2800" dirty="0">
                <a:latin typeface="微軟正黑體" pitchFamily="34" charset="-120"/>
                <a:ea typeface="微軟正黑體" pitchFamily="34" charset="-120"/>
                <a:cs typeface="Nirmala UI" pitchFamily="34" charset="0"/>
              </a:rPr>
              <a:t>選讀</a:t>
            </a:r>
            <a:r>
              <a:rPr lang="zh-TW" altLang="zh-TW" sz="2800" dirty="0">
                <a:solidFill>
                  <a:srgbClr val="FF0000"/>
                </a:solidFill>
                <a:latin typeface="微軟正黑體" pitchFamily="34" charset="-120"/>
                <a:ea typeface="微軟正黑體" pitchFamily="34" charset="-120"/>
                <a:cs typeface="Nirmala UI" pitchFamily="34" charset="0"/>
              </a:rPr>
              <a:t>雙專長</a:t>
            </a:r>
            <a:r>
              <a:rPr lang="zh-TW" altLang="zh-TW" sz="2800" dirty="0">
                <a:latin typeface="微軟正黑體" pitchFamily="34" charset="-120"/>
                <a:ea typeface="微軟正黑體" pitchFamily="34" charset="-120"/>
                <a:cs typeface="Nirmala UI" pitchFamily="34" charset="0"/>
              </a:rPr>
              <a:t>中等學校師資培育專門科目</a:t>
            </a:r>
            <a:r>
              <a:rPr lang="zh-TW" altLang="en-US" sz="2800" dirty="0">
                <a:latin typeface="微軟正黑體" pitchFamily="34" charset="-120"/>
                <a:ea typeface="微軟正黑體" pitchFamily="34" charset="-120"/>
                <a:cs typeface="Nirmala UI" pitchFamily="34" charset="0"/>
              </a:rPr>
              <a:t>，即加修另一中教科目，取得雙證，以</a:t>
            </a:r>
            <a:r>
              <a:rPr lang="zh-TW" altLang="en-US" sz="2800" dirty="0">
                <a:latin typeface="微軟正黑體" panose="020B0604030504040204" pitchFamily="34" charset="-120"/>
                <a:ea typeface="微軟正黑體" panose="020B0604030504040204" pitchFamily="34" charset="-120"/>
              </a:rPr>
              <a:t>為因應教師甄試端之需求。</a:t>
            </a:r>
            <a:br>
              <a:rPr lang="en-US" altLang="zh-TW" sz="2800" dirty="0">
                <a:latin typeface="微軟正黑體" pitchFamily="34" charset="-120"/>
                <a:ea typeface="微軟正黑體" pitchFamily="34" charset="-120"/>
              </a:rPr>
            </a:br>
            <a:br>
              <a:rPr lang="zh-TW" altLang="zh-TW" sz="3200" dirty="0">
                <a:latin typeface="微軟正黑體" pitchFamily="34" charset="-120"/>
                <a:ea typeface="微軟正黑體" pitchFamily="34" charset="-120"/>
              </a:rPr>
            </a:br>
            <a:endParaRPr lang="zh-TW" altLang="en-US" sz="3200" dirty="0">
              <a:latin typeface="微軟正黑體" pitchFamily="34" charset="-120"/>
              <a:ea typeface="微軟正黑體" pitchFamily="34" charset="-120"/>
            </a:endParaRPr>
          </a:p>
        </p:txBody>
      </p:sp>
      <p:sp>
        <p:nvSpPr>
          <p:cNvPr id="3" name="矩形 2"/>
          <p:cNvSpPr/>
          <p:nvPr/>
        </p:nvSpPr>
        <p:spPr>
          <a:xfrm>
            <a:off x="1907704" y="764704"/>
            <a:ext cx="5688632" cy="707886"/>
          </a:xfrm>
          <a:prstGeom prst="rect">
            <a:avLst/>
          </a:prstGeom>
        </p:spPr>
        <p:txBody>
          <a:bodyPr wrap="square">
            <a:spAutoFit/>
          </a:bodyPr>
          <a:lstStyle/>
          <a:p>
            <a:pPr algn="ctr"/>
            <a:r>
              <a:rPr lang="zh-TW" altLang="zh-TW" sz="4000" b="1" dirty="0">
                <a:effectLst>
                  <a:outerShdw blurRad="38100" dist="38100" dir="2700000" algn="tl">
                    <a:srgbClr val="000000">
                      <a:alpha val="43137"/>
                    </a:srgbClr>
                  </a:outerShdw>
                </a:effectLst>
                <a:latin typeface="微軟正黑體" pitchFamily="34" charset="-120"/>
                <a:ea typeface="微軟正黑體" pitchFamily="34" charset="-120"/>
              </a:rPr>
              <a:t>雙專長培育規劃</a:t>
            </a:r>
            <a:endParaRPr lang="zh-TW" altLang="en-US" sz="4000" b="1" dirty="0">
              <a:effectLst>
                <a:outerShdw blurRad="38100" dist="38100" dir="2700000" algn="tl">
                  <a:srgbClr val="000000">
                    <a:alpha val="43137"/>
                  </a:srgbClr>
                </a:outerShdw>
              </a:effectLst>
              <a:latin typeface="微軟正黑體" pitchFamily="34" charset="-120"/>
              <a:ea typeface="微軟正黑體" pitchFamily="34" charset="-120"/>
            </a:endParaRPr>
          </a:p>
        </p:txBody>
      </p:sp>
    </p:spTree>
    <p:extLst>
      <p:ext uri="{BB962C8B-B14F-4D97-AF65-F5344CB8AC3E}">
        <p14:creationId xmlns:p14="http://schemas.microsoft.com/office/powerpoint/2010/main" val="1753849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52110"/>
            <a:ext cx="8229600" cy="862013"/>
          </a:xfrm>
        </p:spPr>
        <p:txBody>
          <a:bodyPr/>
          <a:lstStyle/>
          <a:p>
            <a:r>
              <a:rPr lang="zh-TW" altLang="en-US" b="1" dirty="0">
                <a:solidFill>
                  <a:srgbClr val="00206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專任師資</a:t>
            </a:r>
            <a:endParaRPr lang="zh-TW" altLang="en-US" dirty="0">
              <a:solidFill>
                <a:srgbClr val="002060"/>
              </a:solidFill>
            </a:endParaRPr>
          </a:p>
        </p:txBody>
      </p:sp>
      <p:pic>
        <p:nvPicPr>
          <p:cNvPr id="7" name="Picture 3" descr="D:\師培中心網站\photo\DSC_0005.JPG">
            <a:extLst>
              <a:ext uri="{FF2B5EF4-FFF2-40B4-BE49-F238E27FC236}">
                <a16:creationId xmlns:a16="http://schemas.microsoft.com/office/drawing/2014/main" id="{A3DD9579-4D68-424D-8EC6-92DC131F4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7562" y="842203"/>
            <a:ext cx="1716087"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
            <a:extLst>
              <a:ext uri="{FF2B5EF4-FFF2-40B4-BE49-F238E27FC236}">
                <a16:creationId xmlns:a16="http://schemas.microsoft.com/office/drawing/2014/main" id="{1988716C-8386-4A32-A600-1BC295153270}"/>
              </a:ext>
            </a:extLst>
          </p:cNvPr>
          <p:cNvSpPr>
            <a:spLocks noChangeArrowheads="1"/>
          </p:cNvSpPr>
          <p:nvPr/>
        </p:nvSpPr>
        <p:spPr bwMode="auto">
          <a:xfrm>
            <a:off x="2693167" y="2705955"/>
            <a:ext cx="56181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Verdana" panose="020B0604030504040204" pitchFamily="34" charset="0"/>
                <a:ea typeface="新細明體" panose="02020500000000000000" pitchFamily="18" charset="-120"/>
              </a:defRPr>
            </a:lvl1pPr>
            <a:lvl2pPr marL="742950" indent="-285750">
              <a:defRPr kumimoji="1">
                <a:solidFill>
                  <a:schemeClr val="tx1"/>
                </a:solidFill>
                <a:latin typeface="Verdana" panose="020B0604030504040204" pitchFamily="34" charset="0"/>
                <a:ea typeface="新細明體" panose="02020500000000000000" pitchFamily="18" charset="-120"/>
              </a:defRPr>
            </a:lvl2pPr>
            <a:lvl3pPr marL="1143000" indent="-228600">
              <a:defRPr kumimoji="1">
                <a:solidFill>
                  <a:schemeClr val="tx1"/>
                </a:solidFill>
                <a:latin typeface="Verdana" panose="020B0604030504040204" pitchFamily="34" charset="0"/>
                <a:ea typeface="新細明體" panose="02020500000000000000" pitchFamily="18" charset="-120"/>
              </a:defRPr>
            </a:lvl3pPr>
            <a:lvl4pPr marL="1600200" indent="-228600">
              <a:defRPr kumimoji="1">
                <a:solidFill>
                  <a:schemeClr val="tx1"/>
                </a:solidFill>
                <a:latin typeface="Verdana" panose="020B0604030504040204" pitchFamily="34" charset="0"/>
                <a:ea typeface="新細明體" panose="02020500000000000000" pitchFamily="18" charset="-120"/>
              </a:defRPr>
            </a:lvl4pPr>
            <a:lvl5pPr marL="2057400" indent="-228600">
              <a:defRPr kumimoji="1">
                <a:solidFill>
                  <a:schemeClr val="tx1"/>
                </a:solidFill>
                <a:latin typeface="Verdan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9pPr>
          </a:lstStyle>
          <a:p>
            <a:pPr fontAlgn="base">
              <a:spcBef>
                <a:spcPct val="0"/>
              </a:spcBef>
              <a:spcAft>
                <a:spcPct val="0"/>
              </a:spcAft>
            </a:pPr>
            <a:r>
              <a:rPr lang="zh-TW" altLang="en-US" sz="20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凃金堂  教授 </a:t>
            </a:r>
            <a:endParaRPr lang="en-US" altLang="zh-TW" sz="20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fontAlgn="base">
              <a:spcBef>
                <a:spcPct val="0"/>
              </a:spcBef>
              <a:spcAft>
                <a:spcPct val="0"/>
              </a:spcAft>
            </a:pPr>
            <a:r>
              <a:rPr lang="zh-TW" altLang="zh-TW" sz="2000" dirty="0">
                <a:solidFill>
                  <a:srgbClr val="000000"/>
                </a:solidFill>
                <a:latin typeface="微軟正黑體" panose="020B0604030504040204" pitchFamily="34" charset="-120"/>
                <a:ea typeface="微軟正黑體" panose="020B0604030504040204" pitchFamily="34" charset="-120"/>
              </a:rPr>
              <a:t>學術專長：</a:t>
            </a:r>
            <a:r>
              <a:rPr lang="zh-TW" altLang="en-US" sz="2000" dirty="0">
                <a:solidFill>
                  <a:srgbClr val="000000"/>
                </a:solidFill>
                <a:latin typeface="微軟正黑體" panose="020B0604030504040204" pitchFamily="34" charset="-120"/>
                <a:ea typeface="微軟正黑體" panose="020B0604030504040204" pitchFamily="34" charset="-120"/>
              </a:rPr>
              <a:t>測驗與評量、教育統計、教育心理學</a:t>
            </a:r>
            <a:endParaRPr lang="en-US" altLang="zh-TW" sz="2000" dirty="0">
              <a:solidFill>
                <a:srgbClr val="000000"/>
              </a:solidFill>
              <a:latin typeface="微軟正黑體" panose="020B0604030504040204" pitchFamily="34" charset="-120"/>
              <a:ea typeface="微軟正黑體" panose="020B0604030504040204" pitchFamily="34" charset="-120"/>
            </a:endParaRPr>
          </a:p>
          <a:p>
            <a:pPr fontAlgn="base">
              <a:spcBef>
                <a:spcPct val="0"/>
              </a:spcBef>
              <a:spcAft>
                <a:spcPct val="0"/>
              </a:spcAft>
            </a:pPr>
            <a:r>
              <a:rPr lang="zh-TW" altLang="en-US" sz="2000" dirty="0">
                <a:solidFill>
                  <a:srgbClr val="000000"/>
                </a:solidFill>
                <a:latin typeface="微軟正黑體" panose="020B0604030504040204" pitchFamily="34" charset="-120"/>
                <a:ea typeface="微軟正黑體" panose="020B0604030504040204" pitchFamily="34" charset="-120"/>
              </a:rPr>
              <a:t>聯絡分機</a:t>
            </a:r>
            <a:r>
              <a:rPr lang="zh-TW" altLang="zh-TW" sz="2000" dirty="0">
                <a:solidFill>
                  <a:srgbClr val="000000"/>
                </a:solidFill>
                <a:latin typeface="微軟正黑體" panose="020B0604030504040204" pitchFamily="34" charset="-120"/>
                <a:ea typeface="微軟正黑體" panose="020B0604030504040204" pitchFamily="34" charset="-120"/>
              </a:rPr>
              <a:t>：</a:t>
            </a:r>
            <a:r>
              <a:rPr lang="en-US" altLang="zh-TW" sz="2000" dirty="0">
                <a:solidFill>
                  <a:srgbClr val="000000"/>
                </a:solidFill>
                <a:latin typeface="微軟正黑體" panose="020B0604030504040204" pitchFamily="34" charset="-120"/>
                <a:ea typeface="微軟正黑體" panose="020B0604030504040204" pitchFamily="34" charset="-120"/>
              </a:rPr>
              <a:t>2181</a:t>
            </a:r>
            <a:endParaRPr lang="zh-TW" altLang="zh-TW" sz="2000" dirty="0">
              <a:solidFill>
                <a:srgbClr val="000000"/>
              </a:solidFill>
              <a:latin typeface="微軟正黑體" panose="020B0604030504040204" pitchFamily="34" charset="-120"/>
              <a:ea typeface="微軟正黑體" panose="020B0604030504040204" pitchFamily="34" charset="-120"/>
            </a:endParaRPr>
          </a:p>
          <a:p>
            <a:pPr fontAlgn="base">
              <a:spcBef>
                <a:spcPct val="0"/>
              </a:spcBef>
              <a:spcAft>
                <a:spcPct val="0"/>
              </a:spcAft>
            </a:pPr>
            <a:r>
              <a:rPr lang="zh-TW" altLang="en-US" sz="2000" dirty="0">
                <a:solidFill>
                  <a:srgbClr val="000000"/>
                </a:solidFill>
                <a:latin typeface="微軟正黑體" panose="020B0604030504040204" pitchFamily="34" charset="-120"/>
                <a:ea typeface="微軟正黑體" panose="020B0604030504040204" pitchFamily="34" charset="-120"/>
              </a:rPr>
              <a:t>信        箱</a:t>
            </a:r>
            <a:r>
              <a:rPr lang="zh-TW" altLang="zh-TW" sz="2000" dirty="0">
                <a:solidFill>
                  <a:srgbClr val="000000"/>
                </a:solidFill>
                <a:latin typeface="微軟正黑體" panose="020B0604030504040204" pitchFamily="34" charset="-120"/>
                <a:ea typeface="微軟正黑體" panose="020B0604030504040204" pitchFamily="34" charset="-120"/>
              </a:rPr>
              <a:t>：</a:t>
            </a:r>
            <a:r>
              <a:rPr lang="en-US" altLang="zh-TW" sz="2000" dirty="0">
                <a:solidFill>
                  <a:srgbClr val="333333"/>
                </a:solidFill>
                <a:latin typeface="微軟正黑體" panose="020B0604030504040204" pitchFamily="34" charset="-120"/>
                <a:ea typeface="微軟正黑體" panose="020B0604030504040204" pitchFamily="34" charset="-120"/>
              </a:rPr>
              <a:t>tang@mail.nknu.edu.tw</a:t>
            </a:r>
            <a:r>
              <a:rPr lang="zh-TW" altLang="en-US" sz="2000" dirty="0">
                <a:solidFill>
                  <a:srgbClr val="000000"/>
                </a:solidFill>
                <a:latin typeface="微軟正黑體" panose="020B0604030504040204" pitchFamily="34" charset="-120"/>
                <a:ea typeface="微軟正黑體" panose="020B0604030504040204" pitchFamily="34" charset="-120"/>
              </a:rPr>
              <a:t> </a:t>
            </a:r>
          </a:p>
        </p:txBody>
      </p:sp>
      <p:pic>
        <p:nvPicPr>
          <p:cNvPr id="9" name="Picture 2" descr="D:\師培中心網站\photo\DSC_0003.JPG">
            <a:extLst>
              <a:ext uri="{FF2B5EF4-FFF2-40B4-BE49-F238E27FC236}">
                <a16:creationId xmlns:a16="http://schemas.microsoft.com/office/drawing/2014/main" id="{75D30334-3B50-4637-B0D9-A9ABB0831D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662" y="2618961"/>
            <a:ext cx="1728787"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矩形 5">
            <a:extLst>
              <a:ext uri="{FF2B5EF4-FFF2-40B4-BE49-F238E27FC236}">
                <a16:creationId xmlns:a16="http://schemas.microsoft.com/office/drawing/2014/main" id="{648A94E1-D439-4C27-80A7-304E8AEF1332}"/>
              </a:ext>
            </a:extLst>
          </p:cNvPr>
          <p:cNvSpPr>
            <a:spLocks noChangeArrowheads="1"/>
          </p:cNvSpPr>
          <p:nvPr/>
        </p:nvSpPr>
        <p:spPr bwMode="auto">
          <a:xfrm>
            <a:off x="2693167" y="914123"/>
            <a:ext cx="5251276"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Verdana" panose="020B0604030504040204" pitchFamily="34" charset="0"/>
                <a:ea typeface="新細明體" panose="02020500000000000000" pitchFamily="18" charset="-120"/>
              </a:defRPr>
            </a:lvl1pPr>
            <a:lvl2pPr marL="742950" indent="-285750">
              <a:defRPr kumimoji="1">
                <a:solidFill>
                  <a:schemeClr val="tx1"/>
                </a:solidFill>
                <a:latin typeface="Verdana" panose="020B0604030504040204" pitchFamily="34" charset="0"/>
                <a:ea typeface="新細明體" panose="02020500000000000000" pitchFamily="18" charset="-120"/>
              </a:defRPr>
            </a:lvl2pPr>
            <a:lvl3pPr marL="1143000" indent="-228600">
              <a:defRPr kumimoji="1">
                <a:solidFill>
                  <a:schemeClr val="tx1"/>
                </a:solidFill>
                <a:latin typeface="Verdana" panose="020B0604030504040204" pitchFamily="34" charset="0"/>
                <a:ea typeface="新細明體" panose="02020500000000000000" pitchFamily="18" charset="-120"/>
              </a:defRPr>
            </a:lvl3pPr>
            <a:lvl4pPr marL="1600200" indent="-228600">
              <a:defRPr kumimoji="1">
                <a:solidFill>
                  <a:schemeClr val="tx1"/>
                </a:solidFill>
                <a:latin typeface="Verdana" panose="020B0604030504040204" pitchFamily="34" charset="0"/>
                <a:ea typeface="新細明體" panose="02020500000000000000" pitchFamily="18" charset="-120"/>
              </a:defRPr>
            </a:lvl4pPr>
            <a:lvl5pPr marL="2057400" indent="-228600">
              <a:defRPr kumimoji="1">
                <a:solidFill>
                  <a:schemeClr val="tx1"/>
                </a:solidFill>
                <a:latin typeface="Verdan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9pPr>
          </a:lstStyle>
          <a:p>
            <a:pPr fontAlgn="base">
              <a:spcBef>
                <a:spcPct val="0"/>
              </a:spcBef>
              <a:spcAft>
                <a:spcPct val="0"/>
              </a:spcAft>
            </a:pPr>
            <a:r>
              <a:rPr lang="zh-TW" altLang="en-US" sz="20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吳明隆  教授 </a:t>
            </a:r>
            <a:endParaRPr lang="en-US" altLang="zh-TW" sz="20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fontAlgn="base">
              <a:spcBef>
                <a:spcPct val="0"/>
              </a:spcBef>
              <a:spcAft>
                <a:spcPct val="0"/>
              </a:spcAft>
            </a:pPr>
            <a:r>
              <a:rPr lang="zh-TW" altLang="zh-TW" sz="2000" dirty="0">
                <a:solidFill>
                  <a:srgbClr val="000000"/>
                </a:solidFill>
                <a:latin typeface="微軟正黑體" panose="020B0604030504040204" pitchFamily="34" charset="-120"/>
                <a:ea typeface="微軟正黑體" panose="020B0604030504040204" pitchFamily="34" charset="-120"/>
              </a:rPr>
              <a:t>學術專長：</a:t>
            </a:r>
            <a:r>
              <a:rPr lang="zh-TW" altLang="en-US" sz="2000" dirty="0">
                <a:solidFill>
                  <a:srgbClr val="000000"/>
                </a:solidFill>
                <a:latin typeface="微軟正黑體" panose="020B0604030504040204" pitchFamily="34" charset="-120"/>
                <a:ea typeface="微軟正黑體" panose="020B0604030504040204" pitchFamily="34" charset="-120"/>
              </a:rPr>
              <a:t>測驗統計、班級經營、資訊教育</a:t>
            </a:r>
            <a:endParaRPr lang="en-US" altLang="zh-TW" sz="2000" dirty="0">
              <a:solidFill>
                <a:srgbClr val="000000"/>
              </a:solidFill>
              <a:latin typeface="微軟正黑體" panose="020B0604030504040204" pitchFamily="34" charset="-120"/>
              <a:ea typeface="微軟正黑體" panose="020B0604030504040204" pitchFamily="34" charset="-120"/>
            </a:endParaRPr>
          </a:p>
          <a:p>
            <a:pPr fontAlgn="base">
              <a:spcBef>
                <a:spcPct val="0"/>
              </a:spcBef>
              <a:spcAft>
                <a:spcPct val="0"/>
              </a:spcAft>
            </a:pPr>
            <a:r>
              <a:rPr lang="zh-TW" altLang="en-US" sz="2000" dirty="0">
                <a:solidFill>
                  <a:srgbClr val="000000"/>
                </a:solidFill>
                <a:latin typeface="微軟正黑體" panose="020B0604030504040204" pitchFamily="34" charset="-120"/>
                <a:ea typeface="微軟正黑體" panose="020B0604030504040204" pitchFamily="34" charset="-120"/>
              </a:rPr>
              <a:t>聯絡分機</a:t>
            </a:r>
            <a:r>
              <a:rPr lang="zh-TW" altLang="zh-TW" sz="2000" dirty="0">
                <a:solidFill>
                  <a:srgbClr val="000000"/>
                </a:solidFill>
                <a:latin typeface="微軟正黑體" panose="020B0604030504040204" pitchFamily="34" charset="-120"/>
                <a:ea typeface="微軟正黑體" panose="020B0604030504040204" pitchFamily="34" charset="-120"/>
              </a:rPr>
              <a:t>：</a:t>
            </a:r>
            <a:r>
              <a:rPr lang="en-US" altLang="zh-TW" sz="2000" dirty="0">
                <a:solidFill>
                  <a:srgbClr val="000000"/>
                </a:solidFill>
                <a:latin typeface="微軟正黑體" panose="020B0604030504040204" pitchFamily="34" charset="-120"/>
                <a:ea typeface="微軟正黑體" panose="020B0604030504040204" pitchFamily="34" charset="-120"/>
              </a:rPr>
              <a:t>2183</a:t>
            </a:r>
            <a:r>
              <a:rPr lang="zh-TW" altLang="en-US" sz="2000" dirty="0">
                <a:solidFill>
                  <a:srgbClr val="000000"/>
                </a:solidFill>
                <a:latin typeface="微軟正黑體" panose="020B0604030504040204" pitchFamily="34" charset="-120"/>
                <a:ea typeface="微軟正黑體" panose="020B0604030504040204" pitchFamily="34" charset="-120"/>
              </a:rPr>
              <a:t> </a:t>
            </a:r>
            <a:endParaRPr lang="en-US" altLang="zh-TW" sz="2000" dirty="0">
              <a:solidFill>
                <a:srgbClr val="000000"/>
              </a:solidFill>
              <a:latin typeface="微軟正黑體" panose="020B0604030504040204" pitchFamily="34" charset="-120"/>
              <a:ea typeface="微軟正黑體" panose="020B0604030504040204" pitchFamily="34" charset="-120"/>
            </a:endParaRPr>
          </a:p>
          <a:p>
            <a:pPr fontAlgn="base">
              <a:spcBef>
                <a:spcPct val="0"/>
              </a:spcBef>
              <a:spcAft>
                <a:spcPct val="0"/>
              </a:spcAft>
            </a:pPr>
            <a:r>
              <a:rPr lang="zh-TW" altLang="en-US" sz="2000" dirty="0">
                <a:solidFill>
                  <a:srgbClr val="000000"/>
                </a:solidFill>
                <a:latin typeface="微軟正黑體" panose="020B0604030504040204" pitchFamily="34" charset="-120"/>
                <a:ea typeface="微軟正黑體" panose="020B0604030504040204" pitchFamily="34" charset="-120"/>
              </a:rPr>
              <a:t>信        箱</a:t>
            </a:r>
            <a:r>
              <a:rPr lang="zh-TW" altLang="zh-TW" sz="2000" dirty="0">
                <a:solidFill>
                  <a:srgbClr val="000000"/>
                </a:solidFill>
                <a:latin typeface="微軟正黑體" panose="020B0604030504040204" pitchFamily="34" charset="-120"/>
                <a:ea typeface="微軟正黑體" panose="020B0604030504040204" pitchFamily="34" charset="-120"/>
              </a:rPr>
              <a:t>：</a:t>
            </a:r>
            <a:r>
              <a:rPr lang="en-US" altLang="zh-TW" sz="2000" dirty="0">
                <a:solidFill>
                  <a:srgbClr val="000000"/>
                </a:solidFill>
                <a:latin typeface="微軟正黑體" panose="020B0604030504040204" pitchFamily="34" charset="-120"/>
                <a:ea typeface="微軟正黑體" panose="020B0604030504040204" pitchFamily="34" charset="-120"/>
              </a:rPr>
              <a:t>t2673@mail.nknu.edu</a:t>
            </a:r>
            <a:r>
              <a:rPr lang="en-US" altLang="zh-TW" dirty="0">
                <a:solidFill>
                  <a:srgbClr val="000000"/>
                </a:solidFill>
                <a:latin typeface="微軟正黑體" panose="020B0604030504040204" pitchFamily="34" charset="-120"/>
                <a:ea typeface="微軟正黑體" panose="020B0604030504040204" pitchFamily="34" charset="-120"/>
              </a:rPr>
              <a:t>.tw</a:t>
            </a:r>
            <a:r>
              <a:rPr lang="zh-TW" altLang="en-US" dirty="0">
                <a:solidFill>
                  <a:srgbClr val="000000"/>
                </a:solidFill>
                <a:latin typeface="微軟正黑體" panose="020B0604030504040204" pitchFamily="34" charset="-120"/>
                <a:ea typeface="微軟正黑體" panose="020B0604030504040204" pitchFamily="34" charset="-120"/>
              </a:rPr>
              <a:t> </a:t>
            </a:r>
          </a:p>
        </p:txBody>
      </p:sp>
      <p:sp>
        <p:nvSpPr>
          <p:cNvPr id="11" name="矩形 5">
            <a:extLst>
              <a:ext uri="{FF2B5EF4-FFF2-40B4-BE49-F238E27FC236}">
                <a16:creationId xmlns:a16="http://schemas.microsoft.com/office/drawing/2014/main" id="{D02C7755-3A90-4A43-9950-FC1CC492C9C9}"/>
              </a:ext>
            </a:extLst>
          </p:cNvPr>
          <p:cNvSpPr>
            <a:spLocks noChangeArrowheads="1"/>
          </p:cNvSpPr>
          <p:nvPr/>
        </p:nvSpPr>
        <p:spPr bwMode="auto">
          <a:xfrm>
            <a:off x="2710652" y="4524829"/>
            <a:ext cx="611505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Verdana" panose="020B0604030504040204" pitchFamily="34" charset="0"/>
                <a:ea typeface="新細明體" panose="02020500000000000000" pitchFamily="18" charset="-120"/>
              </a:defRPr>
            </a:lvl1pPr>
            <a:lvl2pPr marL="742950" indent="-285750">
              <a:defRPr kumimoji="1">
                <a:solidFill>
                  <a:schemeClr val="tx1"/>
                </a:solidFill>
                <a:latin typeface="Verdana" panose="020B0604030504040204" pitchFamily="34" charset="0"/>
                <a:ea typeface="新細明體" panose="02020500000000000000" pitchFamily="18" charset="-120"/>
              </a:defRPr>
            </a:lvl2pPr>
            <a:lvl3pPr marL="1143000" indent="-228600">
              <a:defRPr kumimoji="1">
                <a:solidFill>
                  <a:schemeClr val="tx1"/>
                </a:solidFill>
                <a:latin typeface="Verdana" panose="020B0604030504040204" pitchFamily="34" charset="0"/>
                <a:ea typeface="新細明體" panose="02020500000000000000" pitchFamily="18" charset="-120"/>
              </a:defRPr>
            </a:lvl3pPr>
            <a:lvl4pPr marL="1600200" indent="-228600">
              <a:defRPr kumimoji="1">
                <a:solidFill>
                  <a:schemeClr val="tx1"/>
                </a:solidFill>
                <a:latin typeface="Verdana" panose="020B0604030504040204" pitchFamily="34" charset="0"/>
                <a:ea typeface="新細明體" panose="02020500000000000000" pitchFamily="18" charset="-120"/>
              </a:defRPr>
            </a:lvl4pPr>
            <a:lvl5pPr marL="2057400" indent="-228600">
              <a:defRPr kumimoji="1">
                <a:solidFill>
                  <a:schemeClr val="tx1"/>
                </a:solidFill>
                <a:latin typeface="Verdan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9pPr>
          </a:lstStyle>
          <a:p>
            <a:pPr fontAlgn="base">
              <a:spcBef>
                <a:spcPct val="0"/>
              </a:spcBef>
              <a:spcAft>
                <a:spcPct val="0"/>
              </a:spcAft>
            </a:pPr>
            <a:r>
              <a:rPr lang="zh-TW" altLang="en-US" sz="20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蘇素美  教授 </a:t>
            </a:r>
            <a:endParaRPr lang="en-US" altLang="zh-TW" sz="2000" b="1" dirty="0">
              <a:solidFill>
                <a:srgbClr val="FF0000"/>
              </a:solidFill>
              <a:latin typeface="微軟正黑體" panose="020B0604030504040204" pitchFamily="34" charset="-120"/>
              <a:ea typeface="微軟正黑體" panose="020B0604030504040204" pitchFamily="34" charset="-120"/>
            </a:endParaRPr>
          </a:p>
          <a:p>
            <a:pPr fontAlgn="base">
              <a:spcBef>
                <a:spcPct val="0"/>
              </a:spcBef>
              <a:spcAft>
                <a:spcPct val="0"/>
              </a:spcAft>
            </a:pPr>
            <a:r>
              <a:rPr lang="zh-TW" altLang="zh-TW" sz="2000" dirty="0">
                <a:solidFill>
                  <a:srgbClr val="000000"/>
                </a:solidFill>
                <a:latin typeface="微軟正黑體" panose="020B0604030504040204" pitchFamily="34" charset="-120"/>
                <a:ea typeface="微軟正黑體" panose="020B0604030504040204" pitchFamily="34" charset="-120"/>
              </a:rPr>
              <a:t>學術專長：</a:t>
            </a:r>
            <a:r>
              <a:rPr lang="zh-TW" altLang="en-US" sz="2000" dirty="0">
                <a:solidFill>
                  <a:srgbClr val="000000"/>
                </a:solidFill>
                <a:latin typeface="微軟正黑體" panose="020B0604030504040204" pitchFamily="34" charset="-120"/>
                <a:ea typeface="微軟正黑體" panose="020B0604030504040204" pitchFamily="34" charset="-120"/>
              </a:rPr>
              <a:t>教育心理、輔導心理、兒童與青少心理學</a:t>
            </a:r>
            <a:endParaRPr lang="en-US" altLang="zh-TW" sz="2000" dirty="0">
              <a:solidFill>
                <a:srgbClr val="000000"/>
              </a:solidFill>
              <a:latin typeface="微軟正黑體" panose="020B0604030504040204" pitchFamily="34" charset="-120"/>
              <a:ea typeface="微軟正黑體" panose="020B0604030504040204" pitchFamily="34" charset="-120"/>
            </a:endParaRPr>
          </a:p>
          <a:p>
            <a:pPr fontAlgn="base">
              <a:spcBef>
                <a:spcPct val="0"/>
              </a:spcBef>
              <a:spcAft>
                <a:spcPct val="0"/>
              </a:spcAft>
            </a:pPr>
            <a:r>
              <a:rPr lang="zh-TW" altLang="en-US" sz="2000" dirty="0">
                <a:solidFill>
                  <a:srgbClr val="000000"/>
                </a:solidFill>
                <a:latin typeface="微軟正黑體" panose="020B0604030504040204" pitchFamily="34" charset="-120"/>
                <a:ea typeface="微軟正黑體" panose="020B0604030504040204" pitchFamily="34" charset="-120"/>
              </a:rPr>
              <a:t>聯絡分機</a:t>
            </a:r>
            <a:r>
              <a:rPr lang="zh-TW" altLang="zh-TW" sz="2000" dirty="0">
                <a:solidFill>
                  <a:srgbClr val="000000"/>
                </a:solidFill>
                <a:latin typeface="微軟正黑體" panose="020B0604030504040204" pitchFamily="34" charset="-120"/>
                <a:ea typeface="微軟正黑體" panose="020B0604030504040204" pitchFamily="34" charset="-120"/>
              </a:rPr>
              <a:t>：</a:t>
            </a:r>
            <a:r>
              <a:rPr lang="en-US" altLang="zh-TW" sz="2000" dirty="0">
                <a:solidFill>
                  <a:srgbClr val="000000"/>
                </a:solidFill>
                <a:latin typeface="微軟正黑體" panose="020B0604030504040204" pitchFamily="34" charset="-120"/>
                <a:ea typeface="微軟正黑體" panose="020B0604030504040204" pitchFamily="34" charset="-120"/>
              </a:rPr>
              <a:t>8704</a:t>
            </a:r>
            <a:endParaRPr lang="zh-TW" altLang="en-US" sz="2000" dirty="0">
              <a:solidFill>
                <a:srgbClr val="000000"/>
              </a:solidFill>
              <a:latin typeface="微軟正黑體" panose="020B0604030504040204" pitchFamily="34" charset="-120"/>
              <a:ea typeface="微軟正黑體" panose="020B0604030504040204" pitchFamily="34" charset="-120"/>
            </a:endParaRPr>
          </a:p>
          <a:p>
            <a:pPr fontAlgn="base">
              <a:spcBef>
                <a:spcPct val="0"/>
              </a:spcBef>
              <a:spcAft>
                <a:spcPct val="0"/>
              </a:spcAft>
            </a:pPr>
            <a:r>
              <a:rPr lang="zh-TW" altLang="en-US" sz="2000" dirty="0">
                <a:solidFill>
                  <a:srgbClr val="000000"/>
                </a:solidFill>
                <a:latin typeface="微軟正黑體" panose="020B0604030504040204" pitchFamily="34" charset="-120"/>
                <a:ea typeface="微軟正黑體" panose="020B0604030504040204" pitchFamily="34" charset="-120"/>
              </a:rPr>
              <a:t>信       箱 </a:t>
            </a:r>
            <a:r>
              <a:rPr lang="zh-TW" altLang="zh-TW" sz="2000" dirty="0">
                <a:solidFill>
                  <a:srgbClr val="000000"/>
                </a:solidFill>
                <a:latin typeface="微軟正黑體" panose="020B0604030504040204" pitchFamily="34" charset="-120"/>
                <a:ea typeface="微軟正黑體" panose="020B0604030504040204" pitchFamily="34" charset="-120"/>
              </a:rPr>
              <a:t>：</a:t>
            </a:r>
            <a:r>
              <a:rPr lang="en-US" altLang="zh-TW" sz="2000" dirty="0">
                <a:solidFill>
                  <a:srgbClr val="333333"/>
                </a:solidFill>
                <a:latin typeface="微軟正黑體" panose="020B0604030504040204" pitchFamily="34" charset="-120"/>
                <a:ea typeface="微軟正黑體" panose="020B0604030504040204" pitchFamily="34" charset="-120"/>
              </a:rPr>
              <a:t>t1696@mail.nknu.edu.tw</a:t>
            </a:r>
            <a:r>
              <a:rPr lang="zh-TW" altLang="en-US" sz="2000" dirty="0">
                <a:solidFill>
                  <a:srgbClr val="000000"/>
                </a:solidFill>
                <a:latin typeface="微軟正黑體" panose="020B0604030504040204" pitchFamily="34" charset="-120"/>
                <a:ea typeface="微軟正黑體" panose="020B0604030504040204" pitchFamily="34" charset="-120"/>
              </a:rPr>
              <a:t> </a:t>
            </a:r>
          </a:p>
        </p:txBody>
      </p:sp>
      <p:pic>
        <p:nvPicPr>
          <p:cNvPr id="12" name="Picture 3" descr="D:\師培中心網站\photo\DSC_0004.JPG">
            <a:extLst>
              <a:ext uri="{FF2B5EF4-FFF2-40B4-BE49-F238E27FC236}">
                <a16:creationId xmlns:a16="http://schemas.microsoft.com/office/drawing/2014/main" id="{EC7382CD-E79B-48FB-B657-5EB5B0544A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2049" y="4510103"/>
            <a:ext cx="1549400" cy="154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0482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標題 1"/>
          <p:cNvSpPr>
            <a:spLocks noGrp="1"/>
          </p:cNvSpPr>
          <p:nvPr>
            <p:ph type="title"/>
          </p:nvPr>
        </p:nvSpPr>
        <p:spPr>
          <a:xfrm>
            <a:off x="755576" y="44326"/>
            <a:ext cx="7958138" cy="1080418"/>
          </a:xfrm>
        </p:spPr>
        <p:txBody>
          <a:bodyPr>
            <a:normAutofit/>
          </a:bodyPr>
          <a:lstStyle/>
          <a:p>
            <a:r>
              <a:rPr lang="zh-TW" altLang="en-US" sz="3600" b="1" dirty="0">
                <a:latin typeface="微軟正黑體" panose="020B0604030504040204" pitchFamily="34" charset="-120"/>
                <a:ea typeface="微軟正黑體" panose="020B0604030504040204" pitchFamily="34" charset="-120"/>
              </a:rPr>
              <a:t>中教領域加註雙語教學次專長課程</a:t>
            </a:r>
          </a:p>
        </p:txBody>
      </p:sp>
      <p:sp>
        <p:nvSpPr>
          <p:cNvPr id="14339" name="內容版面配置區 2"/>
          <p:cNvSpPr>
            <a:spLocks noGrp="1"/>
          </p:cNvSpPr>
          <p:nvPr>
            <p:ph idx="1"/>
          </p:nvPr>
        </p:nvSpPr>
        <p:spPr>
          <a:xfrm>
            <a:off x="251521" y="908720"/>
            <a:ext cx="8568952" cy="5616624"/>
          </a:xfrm>
        </p:spPr>
        <p:txBody>
          <a:bodyPr>
            <a:noAutofit/>
          </a:bodyPr>
          <a:lstStyle/>
          <a:p>
            <a:pPr algn="just">
              <a:lnSpc>
                <a:spcPct val="120000"/>
              </a:lnSpc>
              <a:defRPr/>
            </a:pPr>
            <a:r>
              <a:rPr lang="zh-TW" altLang="en-US" sz="1700" dirty="0">
                <a:latin typeface="微軟正黑體" panose="020B0604030504040204" pitchFamily="34" charset="-120"/>
                <a:ea typeface="微軟正黑體" panose="020B0604030504040204" pitchFamily="34" charset="-120"/>
              </a:rPr>
              <a:t>雙語教學次專長相關說明請參閱：課程組</a:t>
            </a:r>
            <a:r>
              <a:rPr lang="en-US" altLang="zh-TW" sz="1700" dirty="0">
                <a:latin typeface="微軟正黑體" panose="020B0604030504040204" pitchFamily="34" charset="-120"/>
                <a:ea typeface="微軟正黑體" panose="020B0604030504040204" pitchFamily="34" charset="-120"/>
              </a:rPr>
              <a:t>/</a:t>
            </a:r>
            <a:r>
              <a:rPr lang="zh-TW" altLang="en-US" sz="1700" dirty="0">
                <a:latin typeface="微軟正黑體" panose="020B0604030504040204" pitchFamily="34" charset="-120"/>
                <a:ea typeface="微軟正黑體" panose="020B0604030504040204" pitchFamily="34" charset="-120"/>
              </a:rPr>
              <a:t>師資職前課程</a:t>
            </a:r>
            <a:r>
              <a:rPr lang="en-US" altLang="zh-TW" sz="1700" dirty="0">
                <a:latin typeface="微軟正黑體" panose="020B0604030504040204" pitchFamily="34" charset="-120"/>
                <a:ea typeface="微軟正黑體" panose="020B0604030504040204" pitchFamily="34" charset="-120"/>
              </a:rPr>
              <a:t>/</a:t>
            </a:r>
            <a:r>
              <a:rPr lang="zh-TW" altLang="en-US" sz="1700" dirty="0">
                <a:latin typeface="微軟正黑體" panose="020B0604030504040204" pitchFamily="34" charset="-120"/>
                <a:ea typeface="微軟正黑體" panose="020B0604030504040204" pitchFamily="34" charset="-120"/>
              </a:rPr>
              <a:t>雙語教學次專長</a:t>
            </a:r>
            <a:r>
              <a:rPr lang="en-US" altLang="zh-TW" sz="1700" dirty="0">
                <a:latin typeface="微軟正黑體" panose="020B0604030504040204" pitchFamily="34" charset="-120"/>
                <a:ea typeface="微軟正黑體" panose="020B0604030504040204" pitchFamily="34" charset="-120"/>
              </a:rPr>
              <a:t>(</a:t>
            </a:r>
            <a:r>
              <a:rPr lang="en-US" altLang="zh-TW" sz="1700" dirty="0">
                <a:latin typeface="微軟正黑體" panose="020B0604030504040204" pitchFamily="34" charset="-120"/>
                <a:ea typeface="微軟正黑體" panose="020B0604030504040204" pitchFamily="34" charset="-120"/>
                <a:hlinkClick r:id="rId2"/>
              </a:rPr>
              <a:t>https://tecs.nknu.edu.tw/Page.aspx?PN=134&amp;SN=138&amp;Kind=s1</a:t>
            </a:r>
            <a:r>
              <a:rPr lang="en-US" altLang="zh-TW" sz="1700" dirty="0">
                <a:latin typeface="微軟正黑體" panose="020B0604030504040204" pitchFamily="34" charset="-120"/>
                <a:ea typeface="微軟正黑體" panose="020B0604030504040204" pitchFamily="34" charset="-120"/>
              </a:rPr>
              <a:t>)</a:t>
            </a:r>
          </a:p>
          <a:p>
            <a:pPr algn="just">
              <a:lnSpc>
                <a:spcPct val="120000"/>
              </a:lnSpc>
              <a:defRPr/>
            </a:pPr>
            <a:r>
              <a:rPr lang="zh-TW" altLang="en-US" sz="1700" dirty="0">
                <a:latin typeface="微軟正黑體" panose="020B0604030504040204" pitchFamily="34" charset="-120"/>
                <a:ea typeface="微軟正黑體" panose="020B0604030504040204" pitchFamily="34" charset="-120"/>
              </a:rPr>
              <a:t>日後欲申請中教教師證加註雙語教學次專長，請至課程組辦理「修習資格</a:t>
            </a:r>
            <a:r>
              <a:rPr lang="en-US" altLang="zh-TW" sz="1700" dirty="0">
                <a:latin typeface="微軟正黑體" panose="020B0604030504040204" pitchFamily="34" charset="-120"/>
                <a:ea typeface="微軟正黑體" panose="020B0604030504040204" pitchFamily="34" charset="-120"/>
              </a:rPr>
              <a:t>(B1</a:t>
            </a:r>
            <a:r>
              <a:rPr lang="zh-TW" altLang="en-US" sz="1700" dirty="0">
                <a:latin typeface="微軟正黑體" panose="020B0604030504040204" pitchFamily="34" charset="-120"/>
                <a:ea typeface="微軟正黑體" panose="020B0604030504040204" pitchFamily="34" charset="-120"/>
              </a:rPr>
              <a:t>級英檢門檻</a:t>
            </a:r>
            <a:r>
              <a:rPr lang="en-US" altLang="zh-TW" sz="1700" dirty="0">
                <a:latin typeface="微軟正黑體" panose="020B0604030504040204" pitchFamily="34" charset="-120"/>
                <a:ea typeface="微軟正黑體" panose="020B0604030504040204" pitchFamily="34" charset="-120"/>
              </a:rPr>
              <a:t>)</a:t>
            </a:r>
            <a:r>
              <a:rPr lang="zh-TW" altLang="en-US" sz="1700" dirty="0">
                <a:latin typeface="微軟正黑體" panose="020B0604030504040204" pitchFamily="34" charset="-120"/>
                <a:ea typeface="微軟正黑體" panose="020B0604030504040204" pitchFamily="34" charset="-120"/>
              </a:rPr>
              <a:t>審核」，申請表請至網站自行下載填寫，並佐證英檢通過文件，</a:t>
            </a:r>
            <a:r>
              <a:rPr lang="zh-TW" altLang="en-US" sz="1700" b="1" u="sng" dirty="0">
                <a:solidFill>
                  <a:srgbClr val="FF0000"/>
                </a:solidFill>
                <a:latin typeface="微軟正黑體" panose="020B0604030504040204" pitchFamily="34" charset="-120"/>
                <a:ea typeface="微軟正黑體" panose="020B0604030504040204" pitchFamily="34" charset="-120"/>
              </a:rPr>
              <a:t>審核通過後始具雙語師資生資格。</a:t>
            </a:r>
            <a:endParaRPr lang="en-US" altLang="zh-TW" sz="1700" b="1" u="sng" dirty="0">
              <a:solidFill>
                <a:srgbClr val="FF0000"/>
              </a:solidFill>
              <a:latin typeface="微軟正黑體" panose="020B0604030504040204" pitchFamily="34" charset="-120"/>
              <a:ea typeface="微軟正黑體" panose="020B0604030504040204" pitchFamily="34" charset="-120"/>
            </a:endParaRPr>
          </a:p>
          <a:p>
            <a:pPr algn="just">
              <a:lnSpc>
                <a:spcPct val="120000"/>
              </a:lnSpc>
              <a:defRPr/>
            </a:pPr>
            <a:r>
              <a:rPr lang="zh-TW" altLang="en-US" sz="1700" dirty="0">
                <a:latin typeface="微軟正黑體" panose="020B0604030504040204" pitchFamily="34" charset="-120"/>
                <a:ea typeface="微軟正黑體" panose="020B0604030504040204" pitchFamily="34" charset="-120"/>
              </a:rPr>
              <a:t>說明：</a:t>
            </a:r>
            <a:endParaRPr lang="en-US" altLang="zh-TW" sz="1700" dirty="0">
              <a:latin typeface="微軟正黑體" panose="020B0604030504040204" pitchFamily="34" charset="-120"/>
              <a:ea typeface="微軟正黑體" panose="020B0604030504040204" pitchFamily="34" charset="-120"/>
            </a:endParaRPr>
          </a:p>
          <a:p>
            <a:pPr lvl="1" algn="just">
              <a:defRPr/>
            </a:pPr>
            <a:r>
              <a:rPr lang="zh-TW" altLang="en-US" sz="1700" dirty="0">
                <a:latin typeface="微軟正黑體" panose="020B0604030504040204" pitchFamily="34" charset="-120"/>
                <a:ea typeface="微軟正黑體" panose="020B0604030504040204" pitchFamily="34" charset="-120"/>
              </a:rPr>
              <a:t>雙語教學次專長以本校所規劃雙語培育之中等學校師資類科領域專長教師證註記為限。</a:t>
            </a:r>
            <a:r>
              <a:rPr lang="zh-TW" altLang="en-US" sz="1700" b="1" u="sng" dirty="0">
                <a:latin typeface="微軟正黑體" panose="020B0604030504040204" pitchFamily="34" charset="-120"/>
                <a:ea typeface="微軟正黑體" panose="020B0604030504040204" pitchFamily="34" charset="-120"/>
              </a:rPr>
              <a:t>*英語文專長、數學專長、物理專長、化學專長、生物科技專長、生活科技專長、資訊科技專長、音樂專長</a:t>
            </a:r>
            <a:endParaRPr lang="en-US" altLang="zh-TW" sz="1700" b="1" u="sng" dirty="0">
              <a:latin typeface="微軟正黑體" panose="020B0604030504040204" pitchFamily="34" charset="-120"/>
              <a:ea typeface="微軟正黑體" panose="020B0604030504040204" pitchFamily="34" charset="-120"/>
            </a:endParaRPr>
          </a:p>
          <a:p>
            <a:pPr lvl="1" algn="just">
              <a:defRPr/>
            </a:pPr>
            <a:r>
              <a:rPr lang="zh-TW" altLang="en-US" sz="1700" dirty="0">
                <a:latin typeface="微軟正黑體" panose="020B0604030504040204" pitchFamily="34" charset="-120"/>
                <a:ea typeface="微軟正黑體" panose="020B0604030504040204" pitchFamily="34" charset="-120"/>
              </a:rPr>
              <a:t>申請教師證加註雙語教學次專長前，須完成全民英檢中高級複試</a:t>
            </a:r>
            <a:r>
              <a:rPr lang="en-US" altLang="zh-TW" sz="1700" dirty="0">
                <a:latin typeface="微軟正黑體" panose="020B0604030504040204" pitchFamily="34" charset="-120"/>
                <a:ea typeface="微軟正黑體" panose="020B0604030504040204" pitchFamily="34" charset="-120"/>
              </a:rPr>
              <a:t>(</a:t>
            </a:r>
            <a:r>
              <a:rPr lang="zh-TW" altLang="en-US" sz="1700" dirty="0">
                <a:latin typeface="微軟正黑體" panose="020B0604030504040204" pitchFamily="34" charset="-120"/>
                <a:ea typeface="微軟正黑體" panose="020B0604030504040204" pitchFamily="34" charset="-120"/>
              </a:rPr>
              <a:t>聽、說、讀、寫</a:t>
            </a:r>
            <a:r>
              <a:rPr lang="en-US" altLang="zh-TW" sz="1700" dirty="0">
                <a:latin typeface="微軟正黑體" panose="020B0604030504040204" pitchFamily="34" charset="-120"/>
                <a:ea typeface="微軟正黑體" panose="020B0604030504040204" pitchFamily="34" charset="-120"/>
              </a:rPr>
              <a:t>)</a:t>
            </a:r>
            <a:r>
              <a:rPr lang="zh-TW" altLang="en-US" sz="1700" dirty="0">
                <a:latin typeface="微軟正黑體" panose="020B0604030504040204" pitchFamily="34" charset="-120"/>
                <a:ea typeface="微軟正黑體" panose="020B0604030504040204" pitchFamily="34" charset="-120"/>
              </a:rPr>
              <a:t>或</a:t>
            </a:r>
            <a:r>
              <a:rPr lang="en-US" altLang="zh-TW" sz="1700" dirty="0">
                <a:latin typeface="微軟正黑體" panose="020B0604030504040204" pitchFamily="34" charset="-120"/>
                <a:ea typeface="微軟正黑體" panose="020B0604030504040204" pitchFamily="34" charset="-120"/>
              </a:rPr>
              <a:t>CEFR B2</a:t>
            </a:r>
            <a:r>
              <a:rPr lang="zh-TW" altLang="en-US" sz="1700" dirty="0">
                <a:latin typeface="微軟正黑體" panose="020B0604030504040204" pitchFamily="34" charset="-120"/>
                <a:ea typeface="微軟正黑體" panose="020B0604030504040204" pitchFamily="34" charset="-120"/>
              </a:rPr>
              <a:t>通過；</a:t>
            </a:r>
            <a:r>
              <a:rPr lang="zh-TW" altLang="en-US" sz="1800" b="1" dirty="0">
                <a:solidFill>
                  <a:srgbClr val="3333FF"/>
                </a:solidFill>
                <a:latin typeface="微軟正黑體" pitchFamily="34" charset="-120"/>
                <a:ea typeface="微軟正黑體" pitchFamily="34" charset="-120"/>
              </a:rPr>
              <a:t>須包含聽、說、讀、寫</a:t>
            </a:r>
            <a:r>
              <a:rPr lang="en-US" altLang="zh-TW" sz="1800" b="1" dirty="0">
                <a:solidFill>
                  <a:srgbClr val="3333FF"/>
                </a:solidFill>
                <a:latin typeface="微軟正黑體" pitchFamily="34" charset="-120"/>
                <a:ea typeface="微軟正黑體" pitchFamily="34" charset="-120"/>
              </a:rPr>
              <a:t>4 </a:t>
            </a:r>
            <a:r>
              <a:rPr lang="zh-TW" altLang="en-US" sz="1800" b="1" dirty="0">
                <a:solidFill>
                  <a:srgbClr val="3333FF"/>
                </a:solidFill>
                <a:latin typeface="微軟正黑體" pitchFamily="34" charset="-120"/>
                <a:ea typeface="微軟正黑體" pitchFamily="34" charset="-120"/>
              </a:rPr>
              <a:t>項檢測達</a:t>
            </a:r>
            <a:r>
              <a:rPr lang="en-US" altLang="zh-TW" sz="1800" b="1" dirty="0">
                <a:solidFill>
                  <a:srgbClr val="3333FF"/>
                </a:solidFill>
                <a:latin typeface="微軟正黑體" pitchFamily="34" charset="-120"/>
                <a:ea typeface="微軟正黑體" pitchFamily="34" charset="-120"/>
              </a:rPr>
              <a:t>B2</a:t>
            </a:r>
            <a:r>
              <a:rPr lang="zh-TW" altLang="en-US" sz="1800" b="1" dirty="0">
                <a:solidFill>
                  <a:srgbClr val="3333FF"/>
                </a:solidFill>
                <a:latin typeface="微軟正黑體" pitchFamily="34" charset="-120"/>
                <a:ea typeface="微軟正黑體" pitchFamily="34" charset="-120"/>
              </a:rPr>
              <a:t>級以上</a:t>
            </a:r>
            <a:r>
              <a:rPr lang="zh-TW" altLang="en-US" sz="1800" dirty="0">
                <a:solidFill>
                  <a:srgbClr val="3333FF"/>
                </a:solidFill>
                <a:latin typeface="微軟正黑體" pitchFamily="34" charset="-120"/>
                <a:ea typeface="微軟正黑體" pitchFamily="34" charset="-120"/>
              </a:rPr>
              <a:t>。</a:t>
            </a:r>
            <a:endParaRPr lang="en-US" altLang="zh-TW" sz="1800" dirty="0">
              <a:solidFill>
                <a:srgbClr val="3333FF"/>
              </a:solidFill>
              <a:latin typeface="微軟正黑體" pitchFamily="34" charset="-120"/>
              <a:ea typeface="微軟正黑體" pitchFamily="34" charset="-120"/>
            </a:endParaRPr>
          </a:p>
          <a:p>
            <a:pPr lvl="1" algn="just">
              <a:defRPr/>
            </a:pPr>
            <a:r>
              <a:rPr lang="zh-TW" altLang="en-US" sz="1700" dirty="0">
                <a:latin typeface="微軟正黑體" panose="020B0604030504040204" pitchFamily="34" charset="-120"/>
                <a:ea typeface="微軟正黑體" panose="020B0604030504040204" pitchFamily="34" charset="-120"/>
              </a:rPr>
              <a:t>本申請表係審核師資生英檢能力是否已達修習門檻，雙語課程仍請自行於網路系統選課。</a:t>
            </a:r>
            <a:endParaRPr lang="en-US" altLang="zh-TW" sz="1700" dirty="0">
              <a:latin typeface="微軟正黑體" panose="020B0604030504040204" pitchFamily="34" charset="-120"/>
              <a:ea typeface="微軟正黑體" panose="020B0604030504040204" pitchFamily="34" charset="-120"/>
            </a:endParaRPr>
          </a:p>
          <a:p>
            <a:pPr lvl="1" algn="just">
              <a:defRPr/>
            </a:pPr>
            <a:r>
              <a:rPr lang="zh-TW" altLang="en-US" sz="1700" b="1" u="sng" dirty="0">
                <a:solidFill>
                  <a:srgbClr val="000099"/>
                </a:solidFill>
                <a:latin typeface="微軟正黑體" panose="020B0604030504040204" pitchFamily="34" charset="-120"/>
                <a:ea typeface="微軟正黑體" panose="020B0604030504040204" pitchFamily="34" charset="-120"/>
              </a:rPr>
              <a:t>符合修習門檻後所修習之雙語課程始得認定為雙語學分；未符合修習門檻之師資生，得選修雙語課程，惟所修習之雙語課程僅得採認為一般中文同名稱之教育專業</a:t>
            </a:r>
            <a:r>
              <a:rPr lang="en-US" altLang="zh-TW" sz="1700" b="1" u="sng" dirty="0">
                <a:solidFill>
                  <a:srgbClr val="000099"/>
                </a:solidFill>
                <a:latin typeface="微軟正黑體" panose="020B0604030504040204" pitchFamily="34" charset="-120"/>
                <a:ea typeface="微軟正黑體" panose="020B0604030504040204" pitchFamily="34" charset="-120"/>
              </a:rPr>
              <a:t>(</a:t>
            </a:r>
            <a:r>
              <a:rPr lang="zh-TW" altLang="en-US" sz="1700" b="1" u="sng" dirty="0">
                <a:solidFill>
                  <a:srgbClr val="000099"/>
                </a:solidFill>
                <a:latin typeface="微軟正黑體" panose="020B0604030504040204" pitchFamily="34" charset="-120"/>
                <a:ea typeface="微軟正黑體" panose="020B0604030504040204" pitchFamily="34" charset="-120"/>
              </a:rPr>
              <a:t>專門</a:t>
            </a:r>
            <a:r>
              <a:rPr lang="en-US" altLang="zh-TW" sz="1700" b="1" u="sng" dirty="0">
                <a:solidFill>
                  <a:srgbClr val="000099"/>
                </a:solidFill>
                <a:latin typeface="微軟正黑體" panose="020B0604030504040204" pitchFamily="34" charset="-120"/>
                <a:ea typeface="微軟正黑體" panose="020B0604030504040204" pitchFamily="34" charset="-120"/>
              </a:rPr>
              <a:t>)</a:t>
            </a:r>
            <a:r>
              <a:rPr lang="zh-TW" altLang="en-US" sz="1700" b="1" u="sng" dirty="0">
                <a:solidFill>
                  <a:srgbClr val="000099"/>
                </a:solidFill>
                <a:latin typeface="微軟正黑體" panose="020B0604030504040204" pitchFamily="34" charset="-120"/>
                <a:ea typeface="微軟正黑體" panose="020B0604030504040204" pitchFamily="34" charset="-120"/>
              </a:rPr>
              <a:t>課程，日後不得申請教師證加註雙語次專長；雙語課程欲採認為中文教育專業課程學分，仍須符合中文教育專業課程之擋修規定，未符合規定者，該學分不予採認。</a:t>
            </a:r>
            <a:endParaRPr lang="en-US" altLang="zh-TW" sz="1700" b="1" u="sng" dirty="0">
              <a:solidFill>
                <a:srgbClr val="000099"/>
              </a:solidFill>
              <a:latin typeface="微軟正黑體" panose="020B0604030504040204" pitchFamily="34" charset="-120"/>
              <a:ea typeface="微軟正黑體" panose="020B0604030504040204" pitchFamily="34" charset="-120"/>
            </a:endParaRPr>
          </a:p>
        </p:txBody>
      </p:sp>
      <p:sp>
        <p:nvSpPr>
          <p:cNvPr id="2" name="矩形 1"/>
          <p:cNvSpPr/>
          <p:nvPr/>
        </p:nvSpPr>
        <p:spPr>
          <a:xfrm>
            <a:off x="395536" y="6309320"/>
            <a:ext cx="7776864" cy="428194"/>
          </a:xfrm>
          <a:prstGeom prst="rect">
            <a:avLst/>
          </a:prstGeom>
        </p:spPr>
        <p:txBody>
          <a:bodyPr wrap="square">
            <a:spAutoFit/>
          </a:bodyPr>
          <a:lstStyle/>
          <a:p>
            <a:pPr algn="just">
              <a:lnSpc>
                <a:spcPct val="120000"/>
              </a:lnSpc>
              <a:defRPr/>
            </a:pPr>
            <a:r>
              <a:rPr lang="zh-TW" altLang="en-US" sz="2000" b="1" dirty="0">
                <a:solidFill>
                  <a:srgbClr val="FF0000"/>
                </a:solidFill>
                <a:latin typeface="微軟正黑體" panose="020B0604030504040204" pitchFamily="34" charset="-120"/>
                <a:ea typeface="微軟正黑體" panose="020B0604030504040204" pitchFamily="34" charset="-120"/>
              </a:rPr>
              <a:t>請有興趣加註雙語教學次專長的同學趕快利用暑期報考英檢考試</a:t>
            </a:r>
            <a:r>
              <a:rPr lang="en-US" altLang="zh-TW" sz="2000" b="1" dirty="0">
                <a:solidFill>
                  <a:srgbClr val="FF0000"/>
                </a:solidFill>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5116831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內容版面配置區 2"/>
          <p:cNvSpPr>
            <a:spLocks noGrp="1"/>
          </p:cNvSpPr>
          <p:nvPr>
            <p:ph idx="1"/>
          </p:nvPr>
        </p:nvSpPr>
        <p:spPr>
          <a:xfrm>
            <a:off x="34925" y="908720"/>
            <a:ext cx="8929563" cy="4557712"/>
          </a:xfrm>
        </p:spPr>
        <p:txBody>
          <a:bodyPr>
            <a:noAutofit/>
          </a:bodyPr>
          <a:lstStyle/>
          <a:p>
            <a:pPr algn="just">
              <a:lnSpc>
                <a:spcPct val="120000"/>
              </a:lnSpc>
            </a:pPr>
            <a:r>
              <a:rPr lang="zh-TW" altLang="en-US" sz="2000" dirty="0">
                <a:solidFill>
                  <a:srgbClr val="FF0000"/>
                </a:solidFill>
                <a:latin typeface="微軟正黑體" panose="020B0604030504040204" pitchFamily="34" charset="-120"/>
                <a:ea typeface="微軟正黑體" panose="020B0604030504040204" pitchFamily="34" charset="-120"/>
              </a:rPr>
              <a:t>抵免原則</a:t>
            </a:r>
            <a:r>
              <a:rPr lang="zh-TW" altLang="en-US" sz="2000" dirty="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endParaRPr>
          </a:p>
          <a:p>
            <a:pPr lvl="1" algn="just">
              <a:lnSpc>
                <a:spcPct val="120000"/>
              </a:lnSpc>
            </a:pPr>
            <a:r>
              <a:rPr lang="zh-TW" altLang="en-US" sz="1600" dirty="0">
                <a:latin typeface="微軟正黑體" panose="020B0604030504040204" pitchFamily="34" charset="-120"/>
                <a:ea typeface="微軟正黑體" panose="020B0604030504040204" pitchFamily="34" charset="-120"/>
              </a:rPr>
              <a:t>經教育部</a:t>
            </a:r>
            <a:r>
              <a:rPr lang="en-US" altLang="zh-TW" sz="1600" dirty="0">
                <a:latin typeface="微軟正黑體" panose="020B0604030504040204" pitchFamily="34" charset="-120"/>
                <a:ea typeface="微軟正黑體" panose="020B0604030504040204" pitchFamily="34" charset="-120"/>
              </a:rPr>
              <a:t>112</a:t>
            </a:r>
            <a:r>
              <a:rPr lang="zh-TW" altLang="en-US" sz="1600" dirty="0">
                <a:latin typeface="微軟正黑體" panose="020B0604030504040204" pitchFamily="34" charset="-120"/>
                <a:ea typeface="微軟正黑體" panose="020B0604030504040204" pitchFamily="34" charset="-120"/>
              </a:rPr>
              <a:t>年</a:t>
            </a:r>
            <a:r>
              <a:rPr lang="en-US" altLang="zh-TW" sz="1600" dirty="0">
                <a:latin typeface="微軟正黑體" panose="020B0604030504040204" pitchFamily="34" charset="-120"/>
                <a:ea typeface="微軟正黑體" panose="020B0604030504040204" pitchFamily="34" charset="-120"/>
              </a:rPr>
              <a:t>12</a:t>
            </a:r>
            <a:r>
              <a:rPr lang="zh-TW" altLang="en-US" sz="1600" dirty="0">
                <a:latin typeface="微軟正黑體" panose="020B0604030504040204" pitchFamily="34" charset="-120"/>
                <a:ea typeface="微軟正黑體" panose="020B0604030504040204" pitchFamily="34" charset="-120"/>
              </a:rPr>
              <a:t>月</a:t>
            </a:r>
            <a:r>
              <a:rPr lang="en-US" altLang="zh-TW" sz="1600" dirty="0">
                <a:latin typeface="微軟正黑體" panose="020B0604030504040204" pitchFamily="34" charset="-120"/>
                <a:ea typeface="微軟正黑體" panose="020B0604030504040204" pitchFamily="34" charset="-120"/>
              </a:rPr>
              <a:t>13</a:t>
            </a:r>
            <a:r>
              <a:rPr lang="zh-TW" altLang="en-US" sz="1600" dirty="0">
                <a:latin typeface="微軟正黑體" panose="020B0604030504040204" pitchFamily="34" charset="-120"/>
                <a:ea typeface="微軟正黑體" panose="020B0604030504040204" pitchFamily="34" charset="-120"/>
              </a:rPr>
              <a:t>日臺教師</a:t>
            </a:r>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二</a:t>
            </a:r>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字第 </a:t>
            </a:r>
            <a:r>
              <a:rPr lang="en-US" altLang="zh-TW" sz="1600" dirty="0">
                <a:latin typeface="微軟正黑體" panose="020B0604030504040204" pitchFamily="34" charset="-120"/>
                <a:ea typeface="微軟正黑體" panose="020B0604030504040204" pitchFamily="34" charset="-120"/>
              </a:rPr>
              <a:t>1110110462 </a:t>
            </a:r>
            <a:r>
              <a:rPr lang="zh-TW" altLang="en-US" sz="1600" dirty="0">
                <a:latin typeface="微軟正黑體" panose="020B0604030504040204" pitchFamily="34" charset="-120"/>
                <a:ea typeface="微軟正黑體" panose="020B0604030504040204" pitchFamily="34" charset="-120"/>
              </a:rPr>
              <a:t>號函同意備查。</a:t>
            </a:r>
            <a:endParaRPr lang="en-US" altLang="zh-TW" sz="1600" dirty="0">
              <a:latin typeface="微軟正黑體" panose="020B0604030504040204" pitchFamily="34" charset="-120"/>
              <a:ea typeface="微軟正黑體" panose="020B0604030504040204" pitchFamily="34" charset="-120"/>
            </a:endParaRPr>
          </a:p>
          <a:p>
            <a:pPr lvl="1" algn="just">
              <a:lnSpc>
                <a:spcPct val="120000"/>
              </a:lnSpc>
            </a:pPr>
            <a:r>
              <a:rPr lang="zh-TW" altLang="en-US" sz="1600" dirty="0">
                <a:latin typeface="微軟正黑體" panose="020B0604030504040204" pitchFamily="34" charset="-120"/>
                <a:ea typeface="微軟正黑體" panose="020B0604030504040204" pitchFamily="34" charset="-120"/>
              </a:rPr>
              <a:t>本校非雙語師資生曾於本校修習相同科目名稱且為雙語課程屬性之一般師資職前教育專業課程學分，經雙語教學次專長修習資格申請通過後，得申請辦理雙語教學次專長課程之抵免；修習科目為中文課程屬性之一般師資職前教育專業課程學分，科目名稱未包含「雙語教學」或「英語及雙語教學」，不得申請辦理抵免。</a:t>
            </a:r>
            <a:endParaRPr lang="en-US" altLang="zh-TW" sz="1600" dirty="0">
              <a:latin typeface="微軟正黑體" panose="020B0604030504040204" pitchFamily="34" charset="-120"/>
              <a:ea typeface="微軟正黑體" panose="020B0604030504040204" pitchFamily="34" charset="-120"/>
            </a:endParaRPr>
          </a:p>
          <a:p>
            <a:pPr lvl="1" algn="just">
              <a:lnSpc>
                <a:spcPct val="120000"/>
              </a:lnSpc>
            </a:pPr>
            <a:r>
              <a:rPr lang="zh-TW" altLang="en-US" sz="1600" dirty="0">
                <a:latin typeface="微軟正黑體" panose="020B0604030504040204" pitchFamily="34" charset="-120"/>
                <a:ea typeface="微軟正黑體" panose="020B0604030504040204" pitchFamily="34" charset="-120"/>
              </a:rPr>
              <a:t>中等學校階段雙語教學次專長課程之抵免僅限為共通性課程；共通性課程為教育心理學</a:t>
            </a:r>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雙語教學</a:t>
            </a:r>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、課程發展與設計</a:t>
            </a:r>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雙語教學</a:t>
            </a:r>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、適性教學</a:t>
            </a:r>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雙語教學</a:t>
            </a:r>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a:t>
            </a:r>
            <a:endParaRPr lang="en-US" altLang="zh-TW" sz="1600" dirty="0">
              <a:latin typeface="微軟正黑體" panose="020B0604030504040204" pitchFamily="34" charset="-120"/>
              <a:ea typeface="微軟正黑體" panose="020B0604030504040204" pitchFamily="34" charset="-120"/>
            </a:endParaRPr>
          </a:p>
          <a:p>
            <a:pPr lvl="1" algn="just">
              <a:lnSpc>
                <a:spcPct val="120000"/>
              </a:lnSpc>
            </a:pPr>
            <a:r>
              <a:rPr lang="zh-TW" altLang="en-US" sz="1600" dirty="0">
                <a:latin typeface="微軟正黑體" panose="020B0604030504040204" pitchFamily="34" charset="-120"/>
                <a:ea typeface="微軟正黑體" panose="020B0604030504040204" pitchFamily="34" charset="-120"/>
              </a:rPr>
              <a:t>各領域專長雙語教學之教材教法、教學實習、進階教材教法及進階教學實習不得辦理抵免。</a:t>
            </a:r>
            <a:endParaRPr lang="en-US" altLang="zh-TW" sz="1600" dirty="0">
              <a:latin typeface="微軟正黑體" panose="020B0604030504040204" pitchFamily="34" charset="-120"/>
              <a:ea typeface="微軟正黑體" panose="020B0604030504040204" pitchFamily="34" charset="-120"/>
            </a:endParaRPr>
          </a:p>
          <a:p>
            <a:pPr algn="just">
              <a:lnSpc>
                <a:spcPct val="120000"/>
              </a:lnSpc>
            </a:pPr>
            <a:endParaRPr lang="en-US" altLang="zh-TW" sz="2000" dirty="0">
              <a:solidFill>
                <a:srgbClr val="0000FF"/>
              </a:solidFill>
              <a:latin typeface="微軟正黑體" panose="020B0604030504040204" pitchFamily="34" charset="-120"/>
              <a:ea typeface="微軟正黑體" panose="020B0604030504040204" pitchFamily="34" charset="-120"/>
            </a:endParaRPr>
          </a:p>
          <a:p>
            <a:pPr algn="just">
              <a:lnSpc>
                <a:spcPct val="120000"/>
              </a:lnSpc>
            </a:pPr>
            <a:r>
              <a:rPr lang="zh-TW" altLang="en-US" sz="2000" dirty="0">
                <a:solidFill>
                  <a:srgbClr val="0000FF"/>
                </a:solidFill>
                <a:latin typeface="微軟正黑體" panose="020B0604030504040204" pitchFamily="34" charset="-120"/>
                <a:ea typeface="微軟正黑體" panose="020B0604030504040204" pitchFamily="34" charset="-120"/>
              </a:rPr>
              <a:t>簡單來說：</a:t>
            </a:r>
            <a:endParaRPr lang="en-US" altLang="zh-TW" sz="2000" dirty="0">
              <a:solidFill>
                <a:srgbClr val="0000FF"/>
              </a:solidFill>
              <a:latin typeface="微軟正黑體" panose="020B0604030504040204" pitchFamily="34" charset="-120"/>
              <a:ea typeface="微軟正黑體" panose="020B0604030504040204" pitchFamily="34" charset="-120"/>
            </a:endParaRPr>
          </a:p>
          <a:p>
            <a:pPr lvl="1" algn="just">
              <a:lnSpc>
                <a:spcPct val="120000"/>
              </a:lnSpc>
            </a:pPr>
            <a:r>
              <a:rPr lang="zh-TW" altLang="en-US" sz="1600" b="1" u="sng" dirty="0">
                <a:solidFill>
                  <a:srgbClr val="0000FF"/>
                </a:solidFill>
                <a:latin typeface="微軟正黑體" panose="020B0604030504040204" pitchFamily="34" charset="-120"/>
                <a:ea typeface="微軟正黑體" panose="020B0604030504040204" pitchFamily="34" charset="-120"/>
              </a:rPr>
              <a:t>尚未通過</a:t>
            </a:r>
            <a:r>
              <a:rPr lang="en-US" altLang="zh-TW" sz="1600" b="1" u="sng" dirty="0">
                <a:solidFill>
                  <a:srgbClr val="0000FF"/>
                </a:solidFill>
                <a:latin typeface="微軟正黑體" panose="020B0604030504040204" pitchFamily="34" charset="-120"/>
                <a:ea typeface="微軟正黑體" panose="020B0604030504040204" pitchFamily="34" charset="-120"/>
              </a:rPr>
              <a:t>B1</a:t>
            </a:r>
            <a:r>
              <a:rPr lang="zh-TW" altLang="en-US" sz="1600" b="1" u="sng" dirty="0">
                <a:solidFill>
                  <a:srgbClr val="0000FF"/>
                </a:solidFill>
                <a:latin typeface="微軟正黑體" panose="020B0604030504040204" pitchFamily="34" charset="-120"/>
                <a:ea typeface="微軟正黑體" panose="020B0604030504040204" pitchFamily="34" charset="-120"/>
              </a:rPr>
              <a:t>級英檢能力考試前，可先</a:t>
            </a:r>
            <a:r>
              <a:rPr lang="en-US" altLang="zh-TW" sz="1600" b="1" u="sng" dirty="0">
                <a:solidFill>
                  <a:srgbClr val="FF0000"/>
                </a:solidFill>
                <a:latin typeface="微軟正黑體" panose="020B0604030504040204" pitchFamily="34" charset="-120"/>
                <a:ea typeface="微軟正黑體" panose="020B0604030504040204" pitchFamily="34" charset="-120"/>
              </a:rPr>
              <a:t>”</a:t>
            </a:r>
            <a:r>
              <a:rPr lang="zh-TW" altLang="en-US" sz="1600" b="1" u="sng" dirty="0">
                <a:solidFill>
                  <a:srgbClr val="FF0000"/>
                </a:solidFill>
                <a:latin typeface="微軟正黑體" panose="020B0604030504040204" pitchFamily="34" charset="-120"/>
                <a:ea typeface="微軟正黑體" panose="020B0604030504040204" pitchFamily="34" charset="-120"/>
              </a:rPr>
              <a:t>預修</a:t>
            </a:r>
            <a:r>
              <a:rPr lang="en-US" altLang="zh-TW" sz="1600" b="1" u="sng" dirty="0">
                <a:solidFill>
                  <a:srgbClr val="FF0000"/>
                </a:solidFill>
                <a:latin typeface="微軟正黑體" panose="020B0604030504040204" pitchFamily="34" charset="-120"/>
                <a:ea typeface="微軟正黑體" panose="020B0604030504040204" pitchFamily="34" charset="-120"/>
              </a:rPr>
              <a:t>”</a:t>
            </a:r>
            <a:r>
              <a:rPr lang="zh-TW" altLang="en-US" sz="1600" b="1" u="sng" dirty="0">
                <a:solidFill>
                  <a:srgbClr val="FF0000"/>
                </a:solidFill>
                <a:latin typeface="微軟正黑體" panose="020B0604030504040204" pitchFamily="34" charset="-120"/>
                <a:ea typeface="微軟正黑體" panose="020B0604030504040204" pitchFamily="34" charset="-120"/>
              </a:rPr>
              <a:t>教育心理學</a:t>
            </a:r>
            <a:r>
              <a:rPr lang="en-US" altLang="zh-TW" sz="1600" b="1" u="sng" dirty="0">
                <a:solidFill>
                  <a:srgbClr val="FF0000"/>
                </a:solidFill>
                <a:latin typeface="微軟正黑體" panose="020B0604030504040204" pitchFamily="34" charset="-120"/>
                <a:ea typeface="微軟正黑體" panose="020B0604030504040204" pitchFamily="34" charset="-120"/>
              </a:rPr>
              <a:t>(</a:t>
            </a:r>
            <a:r>
              <a:rPr lang="zh-TW" altLang="en-US" sz="1600" b="1" u="sng" dirty="0">
                <a:solidFill>
                  <a:srgbClr val="FF0000"/>
                </a:solidFill>
                <a:latin typeface="微軟正黑體" panose="020B0604030504040204" pitchFamily="34" charset="-120"/>
                <a:ea typeface="微軟正黑體" panose="020B0604030504040204" pitchFamily="34" charset="-120"/>
              </a:rPr>
              <a:t>雙語教學</a:t>
            </a:r>
            <a:r>
              <a:rPr lang="en-US" altLang="zh-TW" sz="1600" b="1" u="sng" dirty="0">
                <a:solidFill>
                  <a:srgbClr val="FF0000"/>
                </a:solidFill>
                <a:latin typeface="微軟正黑體" panose="020B0604030504040204" pitchFamily="34" charset="-120"/>
                <a:ea typeface="微軟正黑體" panose="020B0604030504040204" pitchFamily="34" charset="-120"/>
              </a:rPr>
              <a:t>)</a:t>
            </a:r>
            <a:r>
              <a:rPr lang="zh-TW" altLang="en-US" sz="1600" b="1" u="sng" dirty="0">
                <a:solidFill>
                  <a:srgbClr val="FF0000"/>
                </a:solidFill>
                <a:latin typeface="微軟正黑體" panose="020B0604030504040204" pitchFamily="34" charset="-120"/>
                <a:ea typeface="微軟正黑體" panose="020B0604030504040204" pitchFamily="34" charset="-120"/>
              </a:rPr>
              <a:t>、課程發展與設計</a:t>
            </a:r>
            <a:r>
              <a:rPr lang="en-US" altLang="zh-TW" sz="1600" b="1" u="sng" dirty="0">
                <a:solidFill>
                  <a:srgbClr val="FF0000"/>
                </a:solidFill>
                <a:latin typeface="微軟正黑體" panose="020B0604030504040204" pitchFamily="34" charset="-120"/>
                <a:ea typeface="微軟正黑體" panose="020B0604030504040204" pitchFamily="34" charset="-120"/>
              </a:rPr>
              <a:t>(</a:t>
            </a:r>
            <a:r>
              <a:rPr lang="zh-TW" altLang="en-US" sz="1600" b="1" u="sng" dirty="0">
                <a:solidFill>
                  <a:srgbClr val="FF0000"/>
                </a:solidFill>
                <a:latin typeface="微軟正黑體" panose="020B0604030504040204" pitchFamily="34" charset="-120"/>
                <a:ea typeface="微軟正黑體" panose="020B0604030504040204" pitchFamily="34" charset="-120"/>
              </a:rPr>
              <a:t>雙語教學</a:t>
            </a:r>
            <a:r>
              <a:rPr lang="en-US" altLang="zh-TW" sz="1600" b="1" u="sng" dirty="0">
                <a:solidFill>
                  <a:srgbClr val="FF0000"/>
                </a:solidFill>
                <a:latin typeface="微軟正黑體" panose="020B0604030504040204" pitchFamily="34" charset="-120"/>
                <a:ea typeface="微軟正黑體" panose="020B0604030504040204" pitchFamily="34" charset="-120"/>
              </a:rPr>
              <a:t>)</a:t>
            </a:r>
            <a:r>
              <a:rPr lang="zh-TW" altLang="en-US" sz="1600" b="1" u="sng" dirty="0">
                <a:solidFill>
                  <a:srgbClr val="FF0000"/>
                </a:solidFill>
                <a:latin typeface="微軟正黑體" panose="020B0604030504040204" pitchFamily="34" charset="-120"/>
                <a:ea typeface="微軟正黑體" panose="020B0604030504040204" pitchFamily="34" charset="-120"/>
              </a:rPr>
              <a:t>、適性教學</a:t>
            </a:r>
            <a:r>
              <a:rPr lang="en-US" altLang="zh-TW" sz="1600" b="1" u="sng" dirty="0">
                <a:solidFill>
                  <a:srgbClr val="FF0000"/>
                </a:solidFill>
                <a:latin typeface="微軟正黑體" panose="020B0604030504040204" pitchFamily="34" charset="-120"/>
                <a:ea typeface="微軟正黑體" panose="020B0604030504040204" pitchFamily="34" charset="-120"/>
              </a:rPr>
              <a:t>(</a:t>
            </a:r>
            <a:r>
              <a:rPr lang="zh-TW" altLang="en-US" sz="1600" b="1" u="sng" dirty="0">
                <a:solidFill>
                  <a:srgbClr val="FF0000"/>
                </a:solidFill>
                <a:latin typeface="微軟正黑體" panose="020B0604030504040204" pitchFamily="34" charset="-120"/>
                <a:ea typeface="微軟正黑體" panose="020B0604030504040204" pitchFamily="34" charset="-120"/>
              </a:rPr>
              <a:t>雙語教學</a:t>
            </a:r>
            <a:r>
              <a:rPr lang="en-US" altLang="zh-TW" sz="1600" b="1" u="sng" dirty="0">
                <a:solidFill>
                  <a:srgbClr val="FF0000"/>
                </a:solidFill>
                <a:latin typeface="微軟正黑體" panose="020B0604030504040204" pitchFamily="34" charset="-120"/>
                <a:ea typeface="微軟正黑體" panose="020B0604030504040204" pitchFamily="34" charset="-120"/>
              </a:rPr>
              <a:t>)</a:t>
            </a:r>
            <a:r>
              <a:rPr lang="zh-TW" altLang="en-US" sz="1600" b="1" u="sng" dirty="0">
                <a:solidFill>
                  <a:srgbClr val="0000FF"/>
                </a:solidFill>
                <a:latin typeface="微軟正黑體" panose="020B0604030504040204" pitchFamily="34" charset="-120"/>
                <a:ea typeface="微軟正黑體" panose="020B0604030504040204" pitchFamily="34" charset="-120"/>
              </a:rPr>
              <a:t>。</a:t>
            </a:r>
            <a:endParaRPr lang="en-US" altLang="zh-TW" sz="1600" b="1" u="sng" dirty="0">
              <a:solidFill>
                <a:srgbClr val="0000FF"/>
              </a:solidFill>
              <a:latin typeface="微軟正黑體" panose="020B0604030504040204" pitchFamily="34" charset="-120"/>
              <a:ea typeface="微軟正黑體" panose="020B0604030504040204" pitchFamily="34" charset="-120"/>
            </a:endParaRPr>
          </a:p>
          <a:p>
            <a:pPr lvl="1" algn="just">
              <a:lnSpc>
                <a:spcPct val="120000"/>
              </a:lnSpc>
            </a:pPr>
            <a:r>
              <a:rPr lang="zh-TW" altLang="en-US" sz="1600" b="1" u="sng" dirty="0">
                <a:solidFill>
                  <a:srgbClr val="0000FF"/>
                </a:solidFill>
                <a:latin typeface="微軟正黑體" panose="020B0604030504040204" pitchFamily="34" charset="-120"/>
                <a:ea typeface="微軟正黑體" panose="020B0604030504040204" pitchFamily="34" charset="-120"/>
              </a:rPr>
              <a:t>在修習雙語教材教法前，務必通過</a:t>
            </a:r>
            <a:r>
              <a:rPr lang="en-US" altLang="zh-TW" sz="1600" b="1" u="sng" dirty="0">
                <a:solidFill>
                  <a:srgbClr val="0000FF"/>
                </a:solidFill>
                <a:latin typeface="微軟正黑體" panose="020B0604030504040204" pitchFamily="34" charset="-120"/>
                <a:ea typeface="微軟正黑體" panose="020B0604030504040204" pitchFamily="34" charset="-120"/>
              </a:rPr>
              <a:t>B1</a:t>
            </a:r>
            <a:r>
              <a:rPr lang="zh-TW" altLang="en-US" sz="1600" b="1" u="sng" dirty="0">
                <a:solidFill>
                  <a:srgbClr val="0000FF"/>
                </a:solidFill>
                <a:latin typeface="微軟正黑體" panose="020B0604030504040204" pitchFamily="34" charset="-120"/>
                <a:ea typeface="微軟正黑體" panose="020B0604030504040204" pitchFamily="34" charset="-120"/>
              </a:rPr>
              <a:t>級英語能力檢定，並提出修習資格申請。</a:t>
            </a:r>
            <a:endParaRPr lang="en-US" altLang="zh-TW" sz="1600" b="1" u="sng" dirty="0">
              <a:solidFill>
                <a:srgbClr val="0000FF"/>
              </a:solidFill>
              <a:latin typeface="微軟正黑體" panose="020B0604030504040204" pitchFamily="34" charset="-120"/>
              <a:ea typeface="微軟正黑體" panose="020B0604030504040204" pitchFamily="34" charset="-120"/>
            </a:endParaRPr>
          </a:p>
        </p:txBody>
      </p:sp>
      <p:sp>
        <p:nvSpPr>
          <p:cNvPr id="5" name="標題 1"/>
          <p:cNvSpPr txBox="1">
            <a:spLocks/>
          </p:cNvSpPr>
          <p:nvPr/>
        </p:nvSpPr>
        <p:spPr>
          <a:xfrm>
            <a:off x="755576" y="44326"/>
            <a:ext cx="7958138" cy="108041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3600" b="1">
                <a:latin typeface="微軟正黑體" panose="020B0604030504040204" pitchFamily="34" charset="-120"/>
                <a:ea typeface="微軟正黑體" panose="020B0604030504040204" pitchFamily="34" charset="-120"/>
              </a:rPr>
              <a:t>中教領域加註雙語教學次專長課程</a:t>
            </a:r>
            <a:endParaRPr lang="zh-TW" altLang="en-US" sz="36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3796925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323850" y="444500"/>
            <a:ext cx="8534400" cy="1320800"/>
          </a:xfrm>
        </p:spPr>
        <p:txBody>
          <a:bodyPr>
            <a:normAutofit fontScale="90000"/>
          </a:bodyPr>
          <a:lstStyle/>
          <a:p>
            <a:pPr>
              <a:defRPr/>
            </a:pPr>
            <a:r>
              <a:rPr lang="en-US" altLang="zh-TW" sz="3600" b="1" dirty="0">
                <a:solidFill>
                  <a:srgbClr val="FF0000"/>
                </a:solidFill>
                <a:latin typeface="微軟正黑體" pitchFamily="34" charset="-120"/>
                <a:ea typeface="微軟正黑體" pitchFamily="34" charset="-120"/>
              </a:rPr>
              <a:t>【</a:t>
            </a:r>
            <a:r>
              <a:rPr lang="zh-TW" altLang="en-US" sz="3600" b="1" dirty="0">
                <a:solidFill>
                  <a:srgbClr val="FF0000"/>
                </a:solidFill>
                <a:latin typeface="微軟正黑體" pitchFamily="34" charset="-120"/>
                <a:ea typeface="微軟正黑體" pitchFamily="34" charset="-120"/>
              </a:rPr>
              <a:t>雙語教學</a:t>
            </a:r>
            <a:r>
              <a:rPr lang="en-US" altLang="zh-TW" sz="3600" b="1" dirty="0">
                <a:solidFill>
                  <a:srgbClr val="FF0000"/>
                </a:solidFill>
                <a:latin typeface="微軟正黑體" pitchFamily="34" charset="-120"/>
                <a:ea typeface="微軟正黑體" pitchFamily="34" charset="-120"/>
              </a:rPr>
              <a:t>】</a:t>
            </a:r>
            <a:r>
              <a:rPr lang="zh-TW" altLang="en-US" sz="3600" b="1" dirty="0">
                <a:solidFill>
                  <a:srgbClr val="FF0000"/>
                </a:solidFill>
                <a:latin typeface="微軟正黑體" pitchFamily="34" charset="-120"/>
                <a:ea typeface="微軟正黑體" pitchFamily="34" charset="-120"/>
              </a:rPr>
              <a:t>國民小學師資類科次</a:t>
            </a:r>
            <a:r>
              <a:rPr lang="zh-TW" altLang="en-US" sz="3100" b="1" dirty="0">
                <a:solidFill>
                  <a:srgbClr val="FF0000"/>
                </a:solidFill>
                <a:latin typeface="微軟正黑體" pitchFamily="34" charset="-120"/>
                <a:ea typeface="微軟正黑體" pitchFamily="34" charset="-120"/>
              </a:rPr>
              <a:t>專長</a:t>
            </a:r>
            <a:r>
              <a:rPr lang="en-US" altLang="zh-TW" sz="3100" b="1" dirty="0">
                <a:solidFill>
                  <a:srgbClr val="FF0000"/>
                </a:solidFill>
                <a:latin typeface="微軟正黑體" pitchFamily="34" charset="-120"/>
                <a:ea typeface="微軟正黑體" pitchFamily="34" charset="-120"/>
              </a:rPr>
              <a:t>-</a:t>
            </a:r>
            <a:r>
              <a:rPr lang="zh-TW" altLang="en-US" sz="3100" b="1" dirty="0">
                <a:solidFill>
                  <a:srgbClr val="FF0000"/>
                </a:solidFill>
                <a:latin typeface="微軟正黑體" pitchFamily="34" charset="-120"/>
                <a:ea typeface="微軟正黑體" pitchFamily="34" charset="-120"/>
              </a:rPr>
              <a:t>雙語</a:t>
            </a:r>
            <a:br>
              <a:rPr lang="en-US" altLang="zh-TW" sz="4000" b="1" dirty="0">
                <a:latin typeface="微軟正黑體" panose="020B0604030504040204" pitchFamily="34" charset="-120"/>
                <a:ea typeface="微軟正黑體" pitchFamily="34" charset="-120"/>
              </a:rPr>
            </a:br>
            <a:r>
              <a:rPr lang="en-US" altLang="zh-TW" sz="1800" b="1" dirty="0">
                <a:solidFill>
                  <a:srgbClr val="0000FF"/>
                </a:solidFill>
                <a:latin typeface="微軟正黑體" panose="020B0604030504040204" pitchFamily="34" charset="-120"/>
                <a:ea typeface="微軟正黑體" pitchFamily="34" charset="-120"/>
              </a:rPr>
              <a:t>https://tecs.nknu.edu.tw/Page.aspx?PN=134&amp;SN=152&amp;Kind=s1</a:t>
            </a:r>
            <a:endParaRPr lang="zh-TW" altLang="en-US" b="1" dirty="0">
              <a:latin typeface="微軟正黑體" panose="020B0604030504040204" pitchFamily="34" charset="-120"/>
            </a:endParaRPr>
          </a:p>
        </p:txBody>
      </p:sp>
      <p:pic>
        <p:nvPicPr>
          <p:cNvPr id="1843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638" y="1484313"/>
            <a:ext cx="8593137" cy="442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星形: 五角 1">
            <a:extLst>
              <a:ext uri="{FF2B5EF4-FFF2-40B4-BE49-F238E27FC236}">
                <a16:creationId xmlns:a16="http://schemas.microsoft.com/office/drawing/2014/main" id="{3C4868CB-75E0-4C9A-97F6-A56E2307E970}"/>
              </a:ext>
            </a:extLst>
          </p:cNvPr>
          <p:cNvSpPr/>
          <p:nvPr/>
        </p:nvSpPr>
        <p:spPr>
          <a:xfrm>
            <a:off x="5657056" y="3284984"/>
            <a:ext cx="288032" cy="288032"/>
          </a:xfrm>
          <a:prstGeom prst="star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5" name="星形: 五角 4">
            <a:extLst>
              <a:ext uri="{FF2B5EF4-FFF2-40B4-BE49-F238E27FC236}">
                <a16:creationId xmlns:a16="http://schemas.microsoft.com/office/drawing/2014/main" id="{1CF21276-645B-46F6-A35C-F933A872DB4D}"/>
              </a:ext>
            </a:extLst>
          </p:cNvPr>
          <p:cNvSpPr/>
          <p:nvPr/>
        </p:nvSpPr>
        <p:spPr>
          <a:xfrm>
            <a:off x="5657056" y="3695353"/>
            <a:ext cx="288032" cy="288032"/>
          </a:xfrm>
          <a:prstGeom prst="star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6" name="星形: 五角 5">
            <a:extLst>
              <a:ext uri="{FF2B5EF4-FFF2-40B4-BE49-F238E27FC236}">
                <a16:creationId xmlns:a16="http://schemas.microsoft.com/office/drawing/2014/main" id="{9E6FF362-1EE0-4A95-8A31-FEC25713B050}"/>
              </a:ext>
            </a:extLst>
          </p:cNvPr>
          <p:cNvSpPr/>
          <p:nvPr/>
        </p:nvSpPr>
        <p:spPr>
          <a:xfrm>
            <a:off x="5657056" y="5110708"/>
            <a:ext cx="288032" cy="288032"/>
          </a:xfrm>
          <a:prstGeom prst="star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4522722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23528" y="1268760"/>
            <a:ext cx="8640960" cy="4464050"/>
          </a:xfrm>
        </p:spPr>
        <p:txBody>
          <a:bodyPr>
            <a:normAutofit/>
          </a:bodyPr>
          <a:lstStyle/>
          <a:p>
            <a:pPr algn="just">
              <a:defRPr/>
            </a:pPr>
            <a:r>
              <a:rPr lang="zh-TW" altLang="en-US" sz="2400" dirty="0">
                <a:latin typeface="微軟正黑體" pitchFamily="34" charset="-120"/>
                <a:ea typeface="微軟正黑體" pitchFamily="34" charset="-120"/>
              </a:rPr>
              <a:t>修習門檻：</a:t>
            </a:r>
            <a:endParaRPr lang="en-US" altLang="zh-TW" sz="2400" dirty="0">
              <a:latin typeface="微軟正黑體" pitchFamily="34" charset="-120"/>
              <a:ea typeface="微軟正黑體" pitchFamily="34" charset="-120"/>
            </a:endParaRPr>
          </a:p>
          <a:p>
            <a:pPr lvl="1" algn="just">
              <a:defRPr/>
            </a:pPr>
            <a:r>
              <a:rPr lang="zh-TW" altLang="en-US" sz="2000" dirty="0">
                <a:latin typeface="微軟正黑體" pitchFamily="34" charset="-120"/>
                <a:ea typeface="微軟正黑體" pitchFamily="34" charset="-120"/>
              </a:rPr>
              <a:t>符合本校修習小教雙語課程之修讀資格。</a:t>
            </a:r>
            <a:endParaRPr lang="en-US" altLang="zh-TW" sz="2000" dirty="0">
              <a:latin typeface="微軟正黑體" pitchFamily="34" charset="-120"/>
              <a:ea typeface="微軟正黑體" pitchFamily="34" charset="-120"/>
            </a:endParaRPr>
          </a:p>
          <a:p>
            <a:pPr lvl="1" algn="just">
              <a:defRPr/>
            </a:pPr>
            <a:r>
              <a:rPr lang="zh-TW" altLang="en-US" sz="2000" dirty="0">
                <a:latin typeface="微軟正黑體" pitchFamily="34" charset="-120"/>
                <a:ea typeface="微軟正黑體" pitchFamily="34" charset="-120"/>
              </a:rPr>
              <a:t>具</a:t>
            </a:r>
            <a:r>
              <a:rPr lang="zh-TW" altLang="en-US" sz="2000" b="1" u="sng" dirty="0">
                <a:solidFill>
                  <a:srgbClr val="FF0000"/>
                </a:solidFill>
                <a:latin typeface="微軟正黑體" pitchFamily="34" charset="-120"/>
                <a:ea typeface="微軟正黑體" pitchFamily="34" charset="-120"/>
              </a:rPr>
              <a:t>全民英檢中級初試</a:t>
            </a:r>
            <a:r>
              <a:rPr lang="en-US" altLang="zh-TW" sz="2000" b="1" u="sng" dirty="0">
                <a:solidFill>
                  <a:srgbClr val="FF0000"/>
                </a:solidFill>
                <a:latin typeface="微軟正黑體" pitchFamily="34" charset="-120"/>
                <a:ea typeface="微軟正黑體" pitchFamily="34" charset="-120"/>
              </a:rPr>
              <a:t>(</a:t>
            </a:r>
            <a:r>
              <a:rPr lang="zh-TW" altLang="en-US" sz="2000" b="1" u="sng" dirty="0">
                <a:solidFill>
                  <a:srgbClr val="FF0000"/>
                </a:solidFill>
                <a:latin typeface="微軟正黑體" pitchFamily="34" charset="-120"/>
                <a:ea typeface="微軟正黑體" pitchFamily="34" charset="-120"/>
              </a:rPr>
              <a:t>聽、讀</a:t>
            </a:r>
            <a:r>
              <a:rPr lang="en-US" altLang="zh-TW" sz="2000" b="1" u="sng" dirty="0">
                <a:solidFill>
                  <a:srgbClr val="FF0000"/>
                </a:solidFill>
                <a:latin typeface="微軟正黑體" pitchFamily="34" charset="-120"/>
                <a:ea typeface="微軟正黑體" pitchFamily="34" charset="-120"/>
              </a:rPr>
              <a:t>)</a:t>
            </a:r>
            <a:r>
              <a:rPr lang="zh-TW" altLang="en-US" sz="2000" b="1" u="sng" dirty="0">
                <a:solidFill>
                  <a:srgbClr val="FF0000"/>
                </a:solidFill>
                <a:latin typeface="微軟正黑體" pitchFamily="34" charset="-120"/>
                <a:ea typeface="微軟正黑體" pitchFamily="34" charset="-120"/>
              </a:rPr>
              <a:t>通過</a:t>
            </a:r>
            <a:r>
              <a:rPr lang="zh-TW" altLang="en-US" sz="2000" dirty="0">
                <a:latin typeface="微軟正黑體" pitchFamily="34" charset="-120"/>
                <a:ea typeface="微軟正黑體" pitchFamily="34" charset="-120"/>
              </a:rPr>
              <a:t>之英語能力或</a:t>
            </a:r>
            <a:r>
              <a:rPr lang="en-US" altLang="zh-TW" sz="2000" b="1" u="sng" dirty="0">
                <a:solidFill>
                  <a:srgbClr val="FF0000"/>
                </a:solidFill>
                <a:latin typeface="微軟正黑體" pitchFamily="34" charset="-120"/>
                <a:ea typeface="微軟正黑體" pitchFamily="34" charset="-120"/>
              </a:rPr>
              <a:t>CEFR</a:t>
            </a:r>
            <a:r>
              <a:rPr lang="zh-TW" altLang="en-US" sz="2000" b="1" u="sng" dirty="0">
                <a:solidFill>
                  <a:srgbClr val="FF0000"/>
                </a:solidFill>
                <a:latin typeface="微軟正黑體" pitchFamily="34" charset="-120"/>
                <a:ea typeface="微軟正黑體" pitchFamily="34" charset="-120"/>
              </a:rPr>
              <a:t> </a:t>
            </a:r>
            <a:r>
              <a:rPr lang="en-US" altLang="zh-TW" sz="2000" b="1" u="sng" dirty="0">
                <a:solidFill>
                  <a:srgbClr val="FF0000"/>
                </a:solidFill>
                <a:latin typeface="微軟正黑體" pitchFamily="34" charset="-120"/>
                <a:ea typeface="微軟正黑體" pitchFamily="34" charset="-120"/>
              </a:rPr>
              <a:t>B1</a:t>
            </a:r>
            <a:r>
              <a:rPr lang="zh-TW" altLang="en-US" sz="2000" b="1" u="sng" dirty="0">
                <a:solidFill>
                  <a:srgbClr val="FF0000"/>
                </a:solidFill>
                <a:latin typeface="微軟正黑體" pitchFamily="34" charset="-120"/>
                <a:ea typeface="微軟正黑體" pitchFamily="34" charset="-120"/>
              </a:rPr>
              <a:t>級以上</a:t>
            </a:r>
            <a:r>
              <a:rPr lang="en-US" altLang="zh-TW" sz="2000" b="1" u="sng" dirty="0">
                <a:solidFill>
                  <a:srgbClr val="FF0000"/>
                </a:solidFill>
                <a:latin typeface="微軟正黑體" pitchFamily="34" charset="-120"/>
                <a:ea typeface="微軟正黑體" pitchFamily="34" charset="-120"/>
              </a:rPr>
              <a:t>(</a:t>
            </a:r>
            <a:r>
              <a:rPr lang="zh-TW" altLang="en-US" sz="2000" b="1" u="sng" dirty="0">
                <a:solidFill>
                  <a:srgbClr val="FF0000"/>
                </a:solidFill>
                <a:latin typeface="微軟正黑體" pitchFamily="34" charset="-120"/>
                <a:ea typeface="微軟正黑體" pitchFamily="34" charset="-120"/>
              </a:rPr>
              <a:t>聽、讀</a:t>
            </a:r>
            <a:r>
              <a:rPr lang="en-US" altLang="zh-TW" sz="2000" b="1" u="sng" dirty="0">
                <a:solidFill>
                  <a:srgbClr val="FF0000"/>
                </a:solidFill>
                <a:latin typeface="微軟正黑體" pitchFamily="34" charset="-120"/>
                <a:ea typeface="微軟正黑體" pitchFamily="34" charset="-120"/>
              </a:rPr>
              <a:t>)</a:t>
            </a:r>
            <a:r>
              <a:rPr lang="zh-TW" altLang="en-US" sz="2000" dirty="0">
                <a:solidFill>
                  <a:schemeClr val="tx1"/>
                </a:solidFill>
                <a:latin typeface="微軟正黑體" pitchFamily="34" charset="-120"/>
                <a:ea typeface="微軟正黑體" pitchFamily="34" charset="-120"/>
              </a:rPr>
              <a:t>英語考試檢定及格證書</a:t>
            </a:r>
            <a:r>
              <a:rPr lang="zh-TW" altLang="en-US" sz="2000" dirty="0">
                <a:latin typeface="微軟正黑體" pitchFamily="34" charset="-120"/>
                <a:ea typeface="微軟正黑體" pitchFamily="34" charset="-120"/>
              </a:rPr>
              <a:t>。</a:t>
            </a:r>
            <a:endParaRPr lang="en-US" altLang="zh-TW" sz="2000" dirty="0">
              <a:latin typeface="微軟正黑體" pitchFamily="34" charset="-120"/>
              <a:ea typeface="微軟正黑體" pitchFamily="34" charset="-120"/>
            </a:endParaRPr>
          </a:p>
          <a:p>
            <a:pPr algn="just">
              <a:defRPr/>
            </a:pPr>
            <a:r>
              <a:rPr lang="zh-TW" altLang="en-US" sz="2400" dirty="0">
                <a:latin typeface="微軟正黑體" pitchFamily="34" charset="-120"/>
                <a:ea typeface="微軟正黑體" pitchFamily="34" charset="-120"/>
              </a:rPr>
              <a:t>申請時間：</a:t>
            </a:r>
            <a:endParaRPr lang="en-US" altLang="zh-TW" sz="2400" dirty="0">
              <a:latin typeface="微軟正黑體" pitchFamily="34" charset="-120"/>
              <a:ea typeface="微軟正黑體" pitchFamily="34" charset="-120"/>
            </a:endParaRPr>
          </a:p>
          <a:p>
            <a:pPr lvl="1" algn="just">
              <a:defRPr/>
            </a:pPr>
            <a:r>
              <a:rPr lang="zh-TW" altLang="en-US" sz="2000" dirty="0">
                <a:latin typeface="微軟正黑體" pitchFamily="34" charset="-120"/>
                <a:ea typeface="微軟正黑體" pitchFamily="34" charset="-120"/>
              </a:rPr>
              <a:t>請於</a:t>
            </a:r>
            <a:r>
              <a:rPr lang="zh-TW" altLang="en-US" sz="2000" b="1" u="sng" dirty="0">
                <a:solidFill>
                  <a:srgbClr val="FF0000"/>
                </a:solidFill>
                <a:latin typeface="微軟正黑體" pitchFamily="34" charset="-120"/>
                <a:ea typeface="微軟正黑體" pitchFamily="34" charset="-120"/>
              </a:rPr>
              <a:t>本校網路加退選結束前</a:t>
            </a:r>
            <a:r>
              <a:rPr lang="zh-TW" altLang="en-US" sz="2000" dirty="0">
                <a:latin typeface="微軟正黑體" pitchFamily="34" charset="-120"/>
                <a:ea typeface="微軟正黑體" pitchFamily="34" charset="-120"/>
              </a:rPr>
              <a:t>至課程組辦理「修習資格</a:t>
            </a:r>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英檢門檻</a:t>
            </a:r>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審核」申請。</a:t>
            </a:r>
            <a:endParaRPr lang="en-US" altLang="zh-TW" sz="2000" dirty="0">
              <a:latin typeface="微軟正黑體" pitchFamily="34" charset="-120"/>
              <a:ea typeface="微軟正黑體" pitchFamily="34" charset="-120"/>
            </a:endParaRPr>
          </a:p>
          <a:p>
            <a:pPr lvl="1" algn="just">
              <a:defRPr/>
            </a:pPr>
            <a:r>
              <a:rPr lang="zh-TW" altLang="en-US" sz="2000" dirty="0">
                <a:latin typeface="微軟正黑體" pitchFamily="34" charset="-120"/>
                <a:ea typeface="微軟正黑體" pitchFamily="34" charset="-120"/>
              </a:rPr>
              <a:t>申請表請至網站自行下載填寫，並佐證英檢通過文件。</a:t>
            </a:r>
            <a:endParaRPr lang="en-US" altLang="zh-TW" sz="2000" dirty="0">
              <a:latin typeface="微軟正黑體" pitchFamily="34" charset="-120"/>
              <a:ea typeface="微軟正黑體" pitchFamily="34" charset="-120"/>
            </a:endParaRPr>
          </a:p>
          <a:p>
            <a:pPr algn="just">
              <a:defRPr/>
            </a:pPr>
            <a:r>
              <a:rPr lang="zh-TW" altLang="en-US" sz="2400" dirty="0">
                <a:latin typeface="微軟正黑體" pitchFamily="34" charset="-120"/>
                <a:ea typeface="微軟正黑體" pitchFamily="34" charset="-120"/>
              </a:rPr>
              <a:t>說明：</a:t>
            </a:r>
            <a:endParaRPr lang="en-US" altLang="zh-TW" sz="2400" dirty="0">
              <a:latin typeface="微軟正黑體" pitchFamily="34" charset="-120"/>
              <a:ea typeface="微軟正黑體" pitchFamily="34" charset="-120"/>
            </a:endParaRPr>
          </a:p>
          <a:p>
            <a:pPr lvl="1" algn="just">
              <a:defRPr/>
            </a:pPr>
            <a:r>
              <a:rPr lang="zh-TW" altLang="en-US" sz="2000" dirty="0">
                <a:latin typeface="微軟正黑體" pitchFamily="34" charset="-120"/>
                <a:ea typeface="微軟正黑體" pitchFamily="34" charset="-120"/>
              </a:rPr>
              <a:t>申請教師證加註雙語教學次專長前，須完成全民英檢中高級複試</a:t>
            </a:r>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聽、說、讀、寫</a:t>
            </a:r>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或</a:t>
            </a:r>
            <a:r>
              <a:rPr lang="en-US" altLang="zh-TW" sz="2000" dirty="0">
                <a:latin typeface="微軟正黑體" pitchFamily="34" charset="-120"/>
                <a:ea typeface="微軟正黑體" pitchFamily="34" charset="-120"/>
              </a:rPr>
              <a:t>CEFR B2</a:t>
            </a:r>
            <a:r>
              <a:rPr lang="zh-TW" altLang="en-US" sz="2000" dirty="0">
                <a:latin typeface="微軟正黑體" pitchFamily="34" charset="-120"/>
                <a:ea typeface="微軟正黑體" pitchFamily="34" charset="-120"/>
              </a:rPr>
              <a:t>級以上</a:t>
            </a:r>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聽、說、讀、寫</a:t>
            </a:r>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通過；</a:t>
            </a:r>
            <a:r>
              <a:rPr lang="zh-TW" altLang="en-US" sz="2000" b="1" dirty="0">
                <a:solidFill>
                  <a:srgbClr val="3333FF"/>
                </a:solidFill>
                <a:latin typeface="微軟正黑體" pitchFamily="34" charset="-120"/>
                <a:ea typeface="微軟正黑體" pitchFamily="34" charset="-120"/>
              </a:rPr>
              <a:t>須包含聽、說、讀、寫</a:t>
            </a:r>
            <a:r>
              <a:rPr lang="en-US" altLang="zh-TW" sz="2000" b="1" dirty="0">
                <a:solidFill>
                  <a:srgbClr val="3333FF"/>
                </a:solidFill>
                <a:latin typeface="微軟正黑體" pitchFamily="34" charset="-120"/>
                <a:ea typeface="微軟正黑體" pitchFamily="34" charset="-120"/>
              </a:rPr>
              <a:t>4 </a:t>
            </a:r>
            <a:r>
              <a:rPr lang="zh-TW" altLang="en-US" sz="2000" b="1" dirty="0">
                <a:solidFill>
                  <a:srgbClr val="3333FF"/>
                </a:solidFill>
                <a:latin typeface="微軟正黑體" pitchFamily="34" charset="-120"/>
                <a:ea typeface="微軟正黑體" pitchFamily="34" charset="-120"/>
              </a:rPr>
              <a:t>項檢測達</a:t>
            </a:r>
            <a:r>
              <a:rPr lang="en-US" altLang="zh-TW" sz="2000" b="1" dirty="0">
                <a:solidFill>
                  <a:srgbClr val="3333FF"/>
                </a:solidFill>
                <a:latin typeface="微軟正黑體" pitchFamily="34" charset="-120"/>
                <a:ea typeface="微軟正黑體" pitchFamily="34" charset="-120"/>
              </a:rPr>
              <a:t>B2</a:t>
            </a:r>
            <a:r>
              <a:rPr lang="zh-TW" altLang="en-US" sz="2000" b="1" dirty="0">
                <a:solidFill>
                  <a:srgbClr val="3333FF"/>
                </a:solidFill>
                <a:latin typeface="微軟正黑體" pitchFamily="34" charset="-120"/>
                <a:ea typeface="微軟正黑體" pitchFamily="34" charset="-120"/>
              </a:rPr>
              <a:t>級以上</a:t>
            </a:r>
            <a:r>
              <a:rPr lang="zh-TW" altLang="en-US" sz="2000" dirty="0">
                <a:solidFill>
                  <a:srgbClr val="3333FF"/>
                </a:solidFill>
                <a:latin typeface="微軟正黑體" pitchFamily="34" charset="-120"/>
                <a:ea typeface="微軟正黑體" pitchFamily="34" charset="-120"/>
              </a:rPr>
              <a:t>。</a:t>
            </a:r>
            <a:endParaRPr lang="en-US" altLang="zh-TW" sz="2000" b="1" dirty="0">
              <a:solidFill>
                <a:srgbClr val="3333FF"/>
              </a:solidFill>
              <a:latin typeface="微軟正黑體" pitchFamily="34" charset="-120"/>
              <a:ea typeface="微軟正黑體" pitchFamily="34" charset="-120"/>
            </a:endParaRPr>
          </a:p>
          <a:p>
            <a:pPr>
              <a:defRPr/>
            </a:pPr>
            <a:endParaRPr lang="zh-TW" altLang="en-US" dirty="0"/>
          </a:p>
        </p:txBody>
      </p:sp>
      <p:sp>
        <p:nvSpPr>
          <p:cNvPr id="17411" name="標題 1"/>
          <p:cNvSpPr>
            <a:spLocks noGrp="1"/>
          </p:cNvSpPr>
          <p:nvPr>
            <p:ph type="title"/>
          </p:nvPr>
        </p:nvSpPr>
        <p:spPr>
          <a:xfrm>
            <a:off x="611188" y="333375"/>
            <a:ext cx="8135937" cy="1008063"/>
          </a:xfrm>
        </p:spPr>
        <p:txBody>
          <a:bodyPr>
            <a:normAutofit fontScale="90000"/>
          </a:bodyPr>
          <a:lstStyle/>
          <a:p>
            <a:r>
              <a:rPr lang="zh-TW" altLang="en-US" sz="3200" b="1" dirty="0">
                <a:latin typeface="微軟正黑體" pitchFamily="34" charset="-120"/>
                <a:ea typeface="微軟正黑體" pitchFamily="34" charset="-120"/>
              </a:rPr>
              <a:t>修習國民小學師資類科次專長</a:t>
            </a:r>
            <a:r>
              <a:rPr lang="en-US" altLang="zh-TW" sz="3200" b="1" dirty="0">
                <a:latin typeface="微軟正黑體" pitchFamily="34" charset="-120"/>
                <a:ea typeface="微軟正黑體" pitchFamily="34" charset="-120"/>
              </a:rPr>
              <a:t>-</a:t>
            </a:r>
            <a:r>
              <a:rPr lang="zh-TW" altLang="en-US" sz="3200" b="1" dirty="0">
                <a:latin typeface="微軟正黑體" pitchFamily="34" charset="-120"/>
                <a:ea typeface="微軟正黑體" pitchFamily="34" charset="-120"/>
              </a:rPr>
              <a:t>雙語</a:t>
            </a:r>
            <a:br>
              <a:rPr lang="en-US" altLang="zh-TW" sz="3200" b="1" dirty="0">
                <a:solidFill>
                  <a:srgbClr val="FF0000"/>
                </a:solidFill>
                <a:latin typeface="微軟正黑體" pitchFamily="34" charset="-120"/>
                <a:ea typeface="微軟正黑體" pitchFamily="34" charset="-120"/>
              </a:rPr>
            </a:br>
            <a:r>
              <a:rPr lang="zh-TW" altLang="en-US" sz="3200" b="1" dirty="0">
                <a:solidFill>
                  <a:srgbClr val="FF0000"/>
                </a:solidFill>
                <a:latin typeface="微軟正黑體" pitchFamily="34" charset="-120"/>
                <a:ea typeface="微軟正黑體" pitchFamily="34" charset="-120"/>
              </a:rPr>
              <a:t>注意事項</a:t>
            </a:r>
          </a:p>
        </p:txBody>
      </p:sp>
      <p:sp>
        <p:nvSpPr>
          <p:cNvPr id="4" name="矩形 3"/>
          <p:cNvSpPr/>
          <p:nvPr/>
        </p:nvSpPr>
        <p:spPr>
          <a:xfrm>
            <a:off x="539551" y="5589240"/>
            <a:ext cx="4854707" cy="830997"/>
          </a:xfrm>
          <a:prstGeom prst="rect">
            <a:avLst/>
          </a:prstGeom>
        </p:spPr>
        <p:txBody>
          <a:bodyPr wrap="square">
            <a:spAutoFit/>
          </a:bodyPr>
          <a:lstStyle/>
          <a:p>
            <a:pPr algn="just">
              <a:lnSpc>
                <a:spcPct val="120000"/>
              </a:lnSpc>
              <a:defRPr/>
            </a:pPr>
            <a:r>
              <a:rPr lang="zh-TW" altLang="en-US" sz="2000" b="1" dirty="0">
                <a:solidFill>
                  <a:srgbClr val="FF0000"/>
                </a:solidFill>
                <a:latin typeface="微軟正黑體" panose="020B0604030504040204" pitchFamily="34" charset="-120"/>
                <a:ea typeface="微軟正黑體" panose="020B0604030504040204" pitchFamily="34" charset="-120"/>
              </a:rPr>
              <a:t>請有興趣加註雙語教學次專長的同學趕快利用暑期報考英檢考試</a:t>
            </a:r>
            <a:r>
              <a:rPr lang="en-US" altLang="zh-TW" sz="2000" b="1" dirty="0">
                <a:solidFill>
                  <a:srgbClr val="FF0000"/>
                </a:solidFill>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17002091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標題 1"/>
          <p:cNvSpPr>
            <a:spLocks noGrp="1"/>
          </p:cNvSpPr>
          <p:nvPr>
            <p:ph type="title"/>
          </p:nvPr>
        </p:nvSpPr>
        <p:spPr/>
        <p:txBody>
          <a:bodyPr/>
          <a:lstStyle/>
          <a:p>
            <a:endParaRPr lang="zh-TW" altLang="en-US"/>
          </a:p>
        </p:txBody>
      </p:sp>
      <p:sp>
        <p:nvSpPr>
          <p:cNvPr id="19459" name="內容版面配置區 2"/>
          <p:cNvSpPr>
            <a:spLocks noGrp="1"/>
          </p:cNvSpPr>
          <p:nvPr>
            <p:ph idx="1"/>
          </p:nvPr>
        </p:nvSpPr>
        <p:spPr/>
        <p:txBody>
          <a:bodyPr/>
          <a:lstStyle/>
          <a:p>
            <a:endParaRPr lang="zh-TW" altLang="en-US" dirty="0"/>
          </a:p>
        </p:txBody>
      </p:sp>
      <p:pic>
        <p:nvPicPr>
          <p:cNvPr id="1946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188640"/>
            <a:ext cx="6624736" cy="6374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74109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標題 1"/>
          <p:cNvSpPr>
            <a:spLocks noGrp="1"/>
          </p:cNvSpPr>
          <p:nvPr>
            <p:ph type="title"/>
          </p:nvPr>
        </p:nvSpPr>
        <p:spPr>
          <a:xfrm>
            <a:off x="611188" y="260350"/>
            <a:ext cx="7958137" cy="1008063"/>
          </a:xfrm>
        </p:spPr>
        <p:txBody>
          <a:bodyPr>
            <a:normAutofit fontScale="90000"/>
          </a:bodyPr>
          <a:lstStyle/>
          <a:p>
            <a:r>
              <a:rPr lang="zh-TW" altLang="en-US" sz="3200" b="1" dirty="0">
                <a:latin typeface="微軟正黑體" pitchFamily="34" charset="-120"/>
                <a:ea typeface="微軟正黑體" pitchFamily="34" charset="-120"/>
              </a:rPr>
              <a:t>修習國民小學師資類科次專長</a:t>
            </a:r>
            <a:r>
              <a:rPr lang="en-US" altLang="zh-TW" sz="3200" b="1" dirty="0">
                <a:latin typeface="微軟正黑體" pitchFamily="34" charset="-120"/>
                <a:ea typeface="微軟正黑體" pitchFamily="34" charset="-120"/>
              </a:rPr>
              <a:t>-</a:t>
            </a:r>
            <a:r>
              <a:rPr lang="zh-TW" altLang="en-US" sz="3200" b="1" dirty="0">
                <a:latin typeface="微軟正黑體" pitchFamily="34" charset="-120"/>
                <a:ea typeface="微軟正黑體" pitchFamily="34" charset="-120"/>
              </a:rPr>
              <a:t>雙語</a:t>
            </a:r>
            <a:br>
              <a:rPr lang="en-US" altLang="zh-TW" sz="3200" b="1" dirty="0">
                <a:latin typeface="微軟正黑體" pitchFamily="34" charset="-120"/>
                <a:ea typeface="微軟正黑體" pitchFamily="34" charset="-120"/>
              </a:rPr>
            </a:br>
            <a:r>
              <a:rPr lang="zh-TW" altLang="en-US" sz="3200" b="1" dirty="0">
                <a:solidFill>
                  <a:srgbClr val="FF0000"/>
                </a:solidFill>
                <a:latin typeface="微軟正黑體" pitchFamily="34" charset="-120"/>
                <a:ea typeface="微軟正黑體" pitchFamily="34" charset="-120"/>
              </a:rPr>
              <a:t>注意事項</a:t>
            </a:r>
          </a:p>
        </p:txBody>
      </p:sp>
      <p:sp>
        <p:nvSpPr>
          <p:cNvPr id="14339" name="內容版面配置區 2"/>
          <p:cNvSpPr>
            <a:spLocks noGrp="1"/>
          </p:cNvSpPr>
          <p:nvPr>
            <p:ph idx="1"/>
          </p:nvPr>
        </p:nvSpPr>
        <p:spPr>
          <a:xfrm>
            <a:off x="179512" y="1340768"/>
            <a:ext cx="8712968" cy="4557712"/>
          </a:xfrm>
        </p:spPr>
        <p:txBody>
          <a:bodyPr>
            <a:normAutofit/>
          </a:bodyPr>
          <a:lstStyle/>
          <a:p>
            <a:pPr algn="just">
              <a:defRPr/>
            </a:pPr>
            <a:r>
              <a:rPr lang="zh-TW" altLang="en-US" sz="1600" dirty="0">
                <a:latin typeface="微軟正黑體" pitchFamily="34" charset="-120"/>
                <a:ea typeface="微軟正黑體" pitchFamily="34" charset="-120"/>
              </a:rPr>
              <a:t>抵免原則：</a:t>
            </a:r>
            <a:r>
              <a:rPr lang="zh-TW" altLang="zh-TW" sz="1600" dirty="0">
                <a:latin typeface="微軟正黑體" pitchFamily="34" charset="-120"/>
                <a:ea typeface="微軟正黑體" pitchFamily="34" charset="-120"/>
              </a:rPr>
              <a:t>經教育部</a:t>
            </a:r>
            <a:r>
              <a:rPr lang="en-US" altLang="zh-TW" sz="1600" dirty="0">
                <a:latin typeface="微軟正黑體" pitchFamily="34" charset="-120"/>
                <a:ea typeface="微軟正黑體" pitchFamily="34" charset="-120"/>
              </a:rPr>
              <a:t>112</a:t>
            </a:r>
            <a:r>
              <a:rPr lang="zh-TW" altLang="zh-TW" sz="1600" dirty="0">
                <a:latin typeface="微軟正黑體" pitchFamily="34" charset="-120"/>
                <a:ea typeface="微軟正黑體" pitchFamily="34" charset="-120"/>
              </a:rPr>
              <a:t>年</a:t>
            </a:r>
            <a:r>
              <a:rPr lang="en-US" altLang="zh-TW" sz="1600" dirty="0">
                <a:latin typeface="微軟正黑體" pitchFamily="34" charset="-120"/>
                <a:ea typeface="微軟正黑體" pitchFamily="34" charset="-120"/>
              </a:rPr>
              <a:t>7</a:t>
            </a:r>
            <a:r>
              <a:rPr lang="zh-TW" altLang="zh-TW" sz="1600" dirty="0">
                <a:latin typeface="微軟正黑體" pitchFamily="34" charset="-120"/>
                <a:ea typeface="微軟正黑體" pitchFamily="34" charset="-120"/>
              </a:rPr>
              <a:t>月</a:t>
            </a:r>
            <a:r>
              <a:rPr lang="en-US" altLang="zh-TW" sz="1600" dirty="0">
                <a:latin typeface="微軟正黑體" pitchFamily="34" charset="-120"/>
                <a:ea typeface="微軟正黑體" pitchFamily="34" charset="-120"/>
              </a:rPr>
              <a:t>14</a:t>
            </a:r>
            <a:r>
              <a:rPr lang="zh-TW" altLang="zh-TW" sz="1600" dirty="0">
                <a:latin typeface="微軟正黑體" pitchFamily="34" charset="-120"/>
                <a:ea typeface="微軟正黑體" pitchFamily="34" charset="-120"/>
              </a:rPr>
              <a:t>日臺教師</a:t>
            </a:r>
            <a:r>
              <a:rPr lang="en-US" altLang="zh-TW" sz="1600" dirty="0">
                <a:latin typeface="微軟正黑體" pitchFamily="34" charset="-120"/>
                <a:ea typeface="微軟正黑體" pitchFamily="34" charset="-120"/>
              </a:rPr>
              <a:t>(</a:t>
            </a:r>
            <a:r>
              <a:rPr lang="zh-TW" altLang="zh-TW" sz="1600" dirty="0">
                <a:latin typeface="微軟正黑體" pitchFamily="34" charset="-120"/>
                <a:ea typeface="微軟正黑體" pitchFamily="34" charset="-120"/>
              </a:rPr>
              <a:t>二</a:t>
            </a:r>
            <a:r>
              <a:rPr lang="en-US" altLang="zh-TW" sz="1600" dirty="0">
                <a:latin typeface="微軟正黑體" pitchFamily="34" charset="-120"/>
                <a:ea typeface="微軟正黑體" pitchFamily="34" charset="-120"/>
              </a:rPr>
              <a:t>)</a:t>
            </a:r>
            <a:r>
              <a:rPr lang="zh-TW" altLang="zh-TW" sz="1600" dirty="0">
                <a:latin typeface="微軟正黑體" pitchFamily="34" charset="-120"/>
                <a:ea typeface="微軟正黑體" pitchFamily="34" charset="-120"/>
              </a:rPr>
              <a:t>字第</a:t>
            </a:r>
            <a:r>
              <a:rPr lang="en-US" altLang="zh-TW" sz="1600" dirty="0">
                <a:latin typeface="微軟正黑體" pitchFamily="34" charset="-120"/>
                <a:ea typeface="微軟正黑體" pitchFamily="34" charset="-120"/>
              </a:rPr>
              <a:t>1120059832</a:t>
            </a:r>
            <a:r>
              <a:rPr lang="zh-TW" altLang="zh-TW" sz="1600" dirty="0">
                <a:latin typeface="微軟正黑體" pitchFamily="34" charset="-120"/>
                <a:ea typeface="微軟正黑體" pitchFamily="34" charset="-120"/>
              </a:rPr>
              <a:t>號函備查</a:t>
            </a:r>
            <a:endParaRPr lang="en-US" altLang="zh-TW" sz="1600" dirty="0">
              <a:latin typeface="微軟正黑體" pitchFamily="34" charset="-120"/>
              <a:ea typeface="微軟正黑體" pitchFamily="34" charset="-120"/>
            </a:endParaRPr>
          </a:p>
          <a:p>
            <a:pPr marL="457200" lvl="1" indent="0" algn="just">
              <a:spcAft>
                <a:spcPts val="0"/>
              </a:spcAft>
              <a:buFont typeface="Wingdings 3" pitchFamily="18" charset="2"/>
              <a:buNone/>
              <a:defRPr/>
            </a:pPr>
            <a:r>
              <a:rPr lang="en-US" altLang="zh-TW" sz="1400" kern="100" dirty="0">
                <a:solidFill>
                  <a:schemeClr val="tx1"/>
                </a:solidFill>
                <a:latin typeface="微軟正黑體" pitchFamily="34" charset="-120"/>
                <a:ea typeface="微軟正黑體" pitchFamily="34" charset="-120"/>
              </a:rPr>
              <a:t>1.</a:t>
            </a:r>
            <a:r>
              <a:rPr lang="zh-TW" altLang="zh-TW" sz="1400" kern="100" dirty="0">
                <a:solidFill>
                  <a:schemeClr val="tx1"/>
                </a:solidFill>
                <a:latin typeface="微軟正黑體" pitchFamily="34" charset="-120"/>
                <a:ea typeface="微軟正黑體" pitchFamily="34" charset="-120"/>
              </a:rPr>
              <a:t>本校非雙語師資生曾於本校修習相同科目名稱且為雙語課程屬性之一般師資職前教育專業課程學分，</a:t>
            </a:r>
            <a:endParaRPr lang="en-US" altLang="zh-TW" sz="1400" kern="100" dirty="0">
              <a:solidFill>
                <a:schemeClr val="tx1"/>
              </a:solidFill>
              <a:latin typeface="微軟正黑體" pitchFamily="34" charset="-120"/>
              <a:ea typeface="微軟正黑體" pitchFamily="34" charset="-120"/>
            </a:endParaRPr>
          </a:p>
          <a:p>
            <a:pPr marL="457200" lvl="1" indent="0" algn="just">
              <a:spcAft>
                <a:spcPts val="0"/>
              </a:spcAft>
              <a:buFont typeface="Wingdings 3" pitchFamily="18" charset="2"/>
              <a:buNone/>
              <a:defRPr/>
            </a:pPr>
            <a:r>
              <a:rPr lang="zh-TW" altLang="zh-TW" sz="1400" kern="100" dirty="0">
                <a:solidFill>
                  <a:schemeClr val="tx1"/>
                </a:solidFill>
                <a:latin typeface="微軟正黑體" pitchFamily="34" charset="-120"/>
                <a:ea typeface="微軟正黑體" pitchFamily="34" charset="-120"/>
              </a:rPr>
              <a:t>經雙語教學次專長修習資格申請通過後，得申請辦理雙語教學次專長課程之抵免；修習科目為中文</a:t>
            </a:r>
            <a:endParaRPr lang="en-US" altLang="zh-TW" sz="1400" kern="100" dirty="0">
              <a:solidFill>
                <a:schemeClr val="tx1"/>
              </a:solidFill>
              <a:latin typeface="微軟正黑體" pitchFamily="34" charset="-120"/>
              <a:ea typeface="微軟正黑體" pitchFamily="34" charset="-120"/>
            </a:endParaRPr>
          </a:p>
          <a:p>
            <a:pPr marL="457200" lvl="1" indent="0" algn="just">
              <a:spcAft>
                <a:spcPts val="0"/>
              </a:spcAft>
              <a:buFont typeface="Wingdings 3" pitchFamily="18" charset="2"/>
              <a:buNone/>
              <a:defRPr/>
            </a:pPr>
            <a:r>
              <a:rPr lang="zh-TW" altLang="zh-TW" sz="1400" kern="100" dirty="0">
                <a:solidFill>
                  <a:schemeClr val="tx1"/>
                </a:solidFill>
                <a:latin typeface="微軟正黑體" pitchFamily="34" charset="-120"/>
                <a:ea typeface="微軟正黑體" pitchFamily="34" charset="-120"/>
              </a:rPr>
              <a:t>課程屬性之一般師資職前教育專業課程學分，科目名稱未包含「雙語教學」，不得申請辦理抵免。</a:t>
            </a:r>
            <a:endParaRPr lang="en-US" altLang="zh-TW" sz="1400" kern="100" dirty="0">
              <a:solidFill>
                <a:schemeClr val="tx1"/>
              </a:solidFill>
              <a:latin typeface="微軟正黑體" pitchFamily="34" charset="-120"/>
              <a:ea typeface="微軟正黑體" pitchFamily="34" charset="-120"/>
            </a:endParaRPr>
          </a:p>
          <a:p>
            <a:pPr marL="457200" lvl="1" indent="0" algn="just">
              <a:spcAft>
                <a:spcPts val="0"/>
              </a:spcAft>
              <a:buFont typeface="Wingdings 3" pitchFamily="18" charset="2"/>
              <a:buNone/>
              <a:defRPr/>
            </a:pPr>
            <a:r>
              <a:rPr lang="en-US" altLang="zh-TW" sz="1400" kern="100" dirty="0">
                <a:solidFill>
                  <a:schemeClr val="tx1"/>
                </a:solidFill>
                <a:latin typeface="微軟正黑體" pitchFamily="34" charset="-120"/>
                <a:ea typeface="微軟正黑體" pitchFamily="34" charset="-120"/>
              </a:rPr>
              <a:t>2.</a:t>
            </a:r>
            <a:r>
              <a:rPr lang="zh-TW" altLang="zh-TW" sz="1400" kern="100" dirty="0">
                <a:solidFill>
                  <a:schemeClr val="tx1"/>
                </a:solidFill>
                <a:latin typeface="微軟正黑體" pitchFamily="34" charset="-120"/>
                <a:ea typeface="微軟正黑體" pitchFamily="34" charset="-120"/>
              </a:rPr>
              <a:t>國民小學師資類科次專長課程之抵免僅限為共通性課程；共通性課程為教育心理學</a:t>
            </a:r>
            <a:r>
              <a:rPr lang="en-US" altLang="zh-TW" sz="1400" kern="100" dirty="0">
                <a:solidFill>
                  <a:schemeClr val="tx1"/>
                </a:solidFill>
                <a:latin typeface="微軟正黑體" pitchFamily="34" charset="-120"/>
                <a:ea typeface="微軟正黑體" pitchFamily="34" charset="-120"/>
              </a:rPr>
              <a:t>(</a:t>
            </a:r>
            <a:r>
              <a:rPr lang="zh-TW" altLang="zh-TW" sz="1400" kern="100" dirty="0">
                <a:solidFill>
                  <a:schemeClr val="tx1"/>
                </a:solidFill>
                <a:latin typeface="微軟正黑體" pitchFamily="34" charset="-120"/>
                <a:ea typeface="微軟正黑體" pitchFamily="34" charset="-120"/>
              </a:rPr>
              <a:t>雙語教學</a:t>
            </a:r>
            <a:r>
              <a:rPr lang="en-US" altLang="zh-TW" sz="1400" kern="100" dirty="0">
                <a:solidFill>
                  <a:schemeClr val="tx1"/>
                </a:solidFill>
                <a:latin typeface="微軟正黑體" pitchFamily="34" charset="-120"/>
                <a:ea typeface="微軟正黑體" pitchFamily="34" charset="-120"/>
              </a:rPr>
              <a:t>)</a:t>
            </a:r>
            <a:r>
              <a:rPr lang="zh-TW" altLang="zh-TW" sz="1400" kern="100" dirty="0">
                <a:solidFill>
                  <a:schemeClr val="tx1"/>
                </a:solidFill>
                <a:latin typeface="微軟正黑體" pitchFamily="34" charset="-120"/>
                <a:ea typeface="微軟正黑體" pitchFamily="34" charset="-120"/>
              </a:rPr>
              <a:t>、</a:t>
            </a:r>
            <a:endParaRPr lang="en-US" altLang="zh-TW" sz="1400" kern="100" dirty="0">
              <a:solidFill>
                <a:schemeClr val="tx1"/>
              </a:solidFill>
              <a:latin typeface="微軟正黑體" pitchFamily="34" charset="-120"/>
              <a:ea typeface="微軟正黑體" pitchFamily="34" charset="-120"/>
            </a:endParaRPr>
          </a:p>
          <a:p>
            <a:pPr marL="457200" lvl="1" indent="0" algn="just">
              <a:spcAft>
                <a:spcPts val="0"/>
              </a:spcAft>
              <a:buFont typeface="Wingdings 3" pitchFamily="18" charset="2"/>
              <a:buNone/>
              <a:defRPr/>
            </a:pPr>
            <a:r>
              <a:rPr lang="zh-TW" altLang="zh-TW" sz="1400" kern="100" dirty="0">
                <a:solidFill>
                  <a:schemeClr val="tx1"/>
                </a:solidFill>
                <a:latin typeface="微軟正黑體" pitchFamily="34" charset="-120"/>
                <a:ea typeface="微軟正黑體" pitchFamily="34" charset="-120"/>
              </a:rPr>
              <a:t>課程發展與設計</a:t>
            </a:r>
            <a:r>
              <a:rPr lang="en-US" altLang="zh-TW" sz="1400" kern="100" dirty="0">
                <a:solidFill>
                  <a:schemeClr val="tx1"/>
                </a:solidFill>
                <a:latin typeface="微軟正黑體" pitchFamily="34" charset="-120"/>
                <a:ea typeface="微軟正黑體" pitchFamily="34" charset="-120"/>
              </a:rPr>
              <a:t>(</a:t>
            </a:r>
            <a:r>
              <a:rPr lang="zh-TW" altLang="zh-TW" sz="1400" kern="100" dirty="0">
                <a:solidFill>
                  <a:schemeClr val="tx1"/>
                </a:solidFill>
                <a:latin typeface="微軟正黑體" pitchFamily="34" charset="-120"/>
                <a:ea typeface="微軟正黑體" pitchFamily="34" charset="-120"/>
              </a:rPr>
              <a:t>雙語教學</a:t>
            </a:r>
            <a:r>
              <a:rPr lang="en-US" altLang="zh-TW" sz="1400" kern="100" dirty="0">
                <a:solidFill>
                  <a:schemeClr val="tx1"/>
                </a:solidFill>
                <a:latin typeface="微軟正黑體" pitchFamily="34" charset="-120"/>
                <a:ea typeface="微軟正黑體" pitchFamily="34" charset="-120"/>
              </a:rPr>
              <a:t>)</a:t>
            </a:r>
            <a:r>
              <a:rPr lang="zh-TW" altLang="zh-TW" sz="1400" kern="100" dirty="0">
                <a:solidFill>
                  <a:schemeClr val="tx1"/>
                </a:solidFill>
                <a:latin typeface="微軟正黑體" pitchFamily="34" charset="-120"/>
                <a:ea typeface="微軟正黑體" pitchFamily="34" charset="-120"/>
              </a:rPr>
              <a:t>、閱讀理解策略教學</a:t>
            </a:r>
            <a:r>
              <a:rPr lang="en-US" altLang="zh-TW" sz="1400" kern="100" dirty="0">
                <a:solidFill>
                  <a:schemeClr val="tx1"/>
                </a:solidFill>
                <a:latin typeface="微軟正黑體" pitchFamily="34" charset="-120"/>
                <a:ea typeface="微軟正黑體" pitchFamily="34" charset="-120"/>
              </a:rPr>
              <a:t>(</a:t>
            </a:r>
            <a:r>
              <a:rPr lang="zh-TW" altLang="zh-TW" sz="1400" kern="100" dirty="0">
                <a:solidFill>
                  <a:schemeClr val="tx1"/>
                </a:solidFill>
                <a:latin typeface="微軟正黑體" pitchFamily="34" charset="-120"/>
                <a:ea typeface="微軟正黑體" pitchFamily="34" charset="-120"/>
              </a:rPr>
              <a:t>雙語教學</a:t>
            </a:r>
            <a:r>
              <a:rPr lang="en-US" altLang="zh-TW" sz="1400" kern="100" dirty="0">
                <a:solidFill>
                  <a:schemeClr val="tx1"/>
                </a:solidFill>
                <a:latin typeface="微軟正黑體" pitchFamily="34" charset="-120"/>
                <a:ea typeface="微軟正黑體" pitchFamily="34" charset="-120"/>
              </a:rPr>
              <a:t>)</a:t>
            </a:r>
            <a:r>
              <a:rPr lang="zh-TW" altLang="zh-TW" sz="1400" kern="100" dirty="0">
                <a:solidFill>
                  <a:schemeClr val="tx1"/>
                </a:solidFill>
                <a:latin typeface="微軟正黑體" pitchFamily="34" charset="-120"/>
                <a:ea typeface="微軟正黑體" pitchFamily="34" charset="-120"/>
              </a:rPr>
              <a:t>。</a:t>
            </a:r>
            <a:endParaRPr lang="en-US" altLang="zh-TW" sz="1400" kern="100" dirty="0">
              <a:solidFill>
                <a:schemeClr val="tx1"/>
              </a:solidFill>
              <a:latin typeface="微軟正黑體" pitchFamily="34" charset="-120"/>
              <a:ea typeface="微軟正黑體" pitchFamily="34" charset="-120"/>
            </a:endParaRPr>
          </a:p>
          <a:p>
            <a:pPr marL="457200" lvl="1" indent="0" algn="just">
              <a:spcAft>
                <a:spcPts val="0"/>
              </a:spcAft>
              <a:buFont typeface="Wingdings 3" pitchFamily="18" charset="2"/>
              <a:buNone/>
              <a:defRPr/>
            </a:pPr>
            <a:r>
              <a:rPr lang="en-US" altLang="zh-TW" sz="1400" kern="100" dirty="0">
                <a:solidFill>
                  <a:schemeClr val="tx1"/>
                </a:solidFill>
                <a:latin typeface="微軟正黑體" pitchFamily="34" charset="-120"/>
                <a:ea typeface="微軟正黑體" pitchFamily="34" charset="-120"/>
              </a:rPr>
              <a:t>3.</a:t>
            </a:r>
            <a:r>
              <a:rPr lang="zh-TW" altLang="zh-TW" sz="1400" kern="100" dirty="0">
                <a:solidFill>
                  <a:schemeClr val="tx1"/>
                </a:solidFill>
                <a:latin typeface="微軟正黑體" pitchFamily="34" charset="-120"/>
                <a:ea typeface="微軟正黑體" pitchFamily="34" charset="-120"/>
              </a:rPr>
              <a:t>教材教法</a:t>
            </a:r>
            <a:r>
              <a:rPr lang="en-US" altLang="zh-TW" sz="1400" kern="100" dirty="0">
                <a:solidFill>
                  <a:schemeClr val="tx1"/>
                </a:solidFill>
                <a:latin typeface="微軟正黑體" pitchFamily="34" charset="-120"/>
                <a:ea typeface="微軟正黑體" pitchFamily="34" charset="-120"/>
              </a:rPr>
              <a:t>(</a:t>
            </a:r>
            <a:r>
              <a:rPr lang="zh-TW" altLang="zh-TW" sz="1400" kern="100" dirty="0">
                <a:solidFill>
                  <a:schemeClr val="tx1"/>
                </a:solidFill>
                <a:latin typeface="微軟正黑體" pitchFamily="34" charset="-120"/>
                <a:ea typeface="微軟正黑體" pitchFamily="34" charset="-120"/>
              </a:rPr>
              <a:t>雙語教學</a:t>
            </a:r>
            <a:r>
              <a:rPr lang="en-US" altLang="zh-TW" sz="1400" kern="100" dirty="0">
                <a:solidFill>
                  <a:schemeClr val="tx1"/>
                </a:solidFill>
                <a:latin typeface="微軟正黑體" pitchFamily="34" charset="-120"/>
                <a:ea typeface="微軟正黑體" pitchFamily="34" charset="-120"/>
              </a:rPr>
              <a:t>)</a:t>
            </a:r>
            <a:r>
              <a:rPr lang="zh-TW" altLang="zh-TW" sz="1400" kern="100" dirty="0">
                <a:solidFill>
                  <a:schemeClr val="tx1"/>
                </a:solidFill>
                <a:latin typeface="微軟正黑體" pitchFamily="34" charset="-120"/>
                <a:ea typeface="微軟正黑體" pitchFamily="34" charset="-120"/>
              </a:rPr>
              <a:t>及教學實習</a:t>
            </a:r>
            <a:r>
              <a:rPr lang="en-US" altLang="zh-TW" sz="1400" kern="100" dirty="0">
                <a:solidFill>
                  <a:schemeClr val="tx1"/>
                </a:solidFill>
                <a:latin typeface="微軟正黑體" pitchFamily="34" charset="-120"/>
                <a:ea typeface="微軟正黑體" pitchFamily="34" charset="-120"/>
              </a:rPr>
              <a:t>(</a:t>
            </a:r>
            <a:r>
              <a:rPr lang="zh-TW" altLang="zh-TW" sz="1400" kern="100" dirty="0">
                <a:solidFill>
                  <a:schemeClr val="tx1"/>
                </a:solidFill>
                <a:latin typeface="微軟正黑體" pitchFamily="34" charset="-120"/>
                <a:ea typeface="微軟正黑體" pitchFamily="34" charset="-120"/>
              </a:rPr>
              <a:t>雙語教學</a:t>
            </a:r>
            <a:r>
              <a:rPr lang="en-US" altLang="zh-TW" sz="1400" kern="100" dirty="0">
                <a:solidFill>
                  <a:schemeClr val="tx1"/>
                </a:solidFill>
                <a:latin typeface="微軟正黑體" pitchFamily="34" charset="-120"/>
                <a:ea typeface="微軟正黑體" pitchFamily="34" charset="-120"/>
              </a:rPr>
              <a:t>)</a:t>
            </a:r>
            <a:r>
              <a:rPr lang="zh-TW" altLang="zh-TW" sz="1400" kern="100" dirty="0">
                <a:solidFill>
                  <a:schemeClr val="tx1"/>
                </a:solidFill>
                <a:latin typeface="微軟正黑體" pitchFamily="34" charset="-120"/>
                <a:ea typeface="微軟正黑體" pitchFamily="34" charset="-120"/>
              </a:rPr>
              <a:t>不得辦理抵免。</a:t>
            </a:r>
            <a:endParaRPr lang="zh-TW" altLang="zh-TW" sz="1400" dirty="0">
              <a:solidFill>
                <a:schemeClr val="tx1"/>
              </a:solidFill>
              <a:latin typeface="微軟正黑體" pitchFamily="34" charset="-120"/>
              <a:ea typeface="微軟正黑體" pitchFamily="34" charset="-120"/>
            </a:endParaRPr>
          </a:p>
          <a:p>
            <a:pPr algn="just">
              <a:defRPr/>
            </a:pPr>
            <a:r>
              <a:rPr lang="zh-TW" altLang="en-US" sz="2400" dirty="0">
                <a:solidFill>
                  <a:srgbClr val="0000FF"/>
                </a:solidFill>
                <a:latin typeface="微軟正黑體" pitchFamily="34" charset="-120"/>
                <a:ea typeface="微軟正黑體" pitchFamily="34" charset="-120"/>
              </a:rPr>
              <a:t>簡單來說：</a:t>
            </a:r>
            <a:endParaRPr lang="en-US" altLang="zh-TW" sz="2400" dirty="0">
              <a:solidFill>
                <a:srgbClr val="0000FF"/>
              </a:solidFill>
              <a:latin typeface="微軟正黑體" pitchFamily="34" charset="-120"/>
              <a:ea typeface="微軟正黑體" pitchFamily="34" charset="-120"/>
            </a:endParaRPr>
          </a:p>
          <a:p>
            <a:pPr lvl="1" algn="just">
              <a:defRPr/>
            </a:pPr>
            <a:r>
              <a:rPr lang="zh-TW" altLang="en-US" sz="2000" b="1" u="sng" dirty="0">
                <a:solidFill>
                  <a:srgbClr val="0000FF"/>
                </a:solidFill>
                <a:latin typeface="微軟正黑體" pitchFamily="34" charset="-120"/>
                <a:ea typeface="微軟正黑體" pitchFamily="34" charset="-120"/>
              </a:rPr>
              <a:t>尚未通過</a:t>
            </a:r>
            <a:r>
              <a:rPr lang="en-US" altLang="zh-TW" sz="2000" b="1" u="sng" dirty="0">
                <a:solidFill>
                  <a:srgbClr val="0000FF"/>
                </a:solidFill>
                <a:latin typeface="微軟正黑體" pitchFamily="34" charset="-120"/>
                <a:ea typeface="微軟正黑體" pitchFamily="34" charset="-120"/>
              </a:rPr>
              <a:t>B1</a:t>
            </a:r>
            <a:r>
              <a:rPr lang="zh-TW" altLang="en-US" sz="2000" b="1" u="sng" dirty="0">
                <a:solidFill>
                  <a:srgbClr val="0000FF"/>
                </a:solidFill>
                <a:latin typeface="微軟正黑體" pitchFamily="34" charset="-120"/>
                <a:ea typeface="微軟正黑體" pitchFamily="34" charset="-120"/>
              </a:rPr>
              <a:t>級英檢能力考試前，可先</a:t>
            </a:r>
            <a:r>
              <a:rPr lang="zh-TW" altLang="en-US" sz="2000" b="1" u="sng" dirty="0">
                <a:solidFill>
                  <a:srgbClr val="FF0000"/>
                </a:solidFill>
                <a:latin typeface="微軟正黑體" pitchFamily="34" charset="-120"/>
                <a:ea typeface="微軟正黑體" pitchFamily="34" charset="-120"/>
              </a:rPr>
              <a:t>預修</a:t>
            </a:r>
            <a:r>
              <a:rPr lang="zh-TW" altLang="en-US" sz="2000" b="1" u="sng" dirty="0">
                <a:solidFill>
                  <a:srgbClr val="0000FF"/>
                </a:solidFill>
                <a:latin typeface="微軟正黑體" pitchFamily="34" charset="-120"/>
                <a:ea typeface="微軟正黑體" pitchFamily="34" charset="-120"/>
              </a:rPr>
              <a:t>：</a:t>
            </a:r>
            <a:endParaRPr lang="en-US" altLang="zh-TW" sz="2000" b="1" u="sng" dirty="0">
              <a:solidFill>
                <a:srgbClr val="0000FF"/>
              </a:solidFill>
              <a:latin typeface="微軟正黑體" pitchFamily="34" charset="-120"/>
              <a:ea typeface="微軟正黑體" pitchFamily="34" charset="-120"/>
            </a:endParaRPr>
          </a:p>
          <a:p>
            <a:pPr lvl="1" algn="just">
              <a:defRPr/>
            </a:pPr>
            <a:r>
              <a:rPr lang="zh-TW" altLang="en-US" sz="2000" b="1" u="sng" dirty="0">
                <a:solidFill>
                  <a:srgbClr val="0000FF"/>
                </a:solidFill>
                <a:latin typeface="微軟正黑體" pitchFamily="34" charset="-120"/>
                <a:ea typeface="微軟正黑體" pitchFamily="34" charset="-120"/>
              </a:rPr>
              <a:t>教育心理學</a:t>
            </a:r>
            <a:r>
              <a:rPr lang="en-US" altLang="zh-TW" sz="2000" b="1" u="sng" dirty="0">
                <a:solidFill>
                  <a:srgbClr val="0000FF"/>
                </a:solidFill>
                <a:latin typeface="微軟正黑體" pitchFamily="34" charset="-120"/>
                <a:ea typeface="微軟正黑體" pitchFamily="34" charset="-120"/>
              </a:rPr>
              <a:t>(</a:t>
            </a:r>
            <a:r>
              <a:rPr lang="zh-TW" altLang="en-US" sz="2000" b="1" u="sng" dirty="0">
                <a:solidFill>
                  <a:srgbClr val="0000FF"/>
                </a:solidFill>
                <a:latin typeface="微軟正黑體" pitchFamily="34" charset="-120"/>
                <a:ea typeface="微軟正黑體" pitchFamily="34" charset="-120"/>
              </a:rPr>
              <a:t>雙語教學</a:t>
            </a:r>
            <a:r>
              <a:rPr lang="en-US" altLang="zh-TW" sz="2000" b="1" u="sng" dirty="0">
                <a:solidFill>
                  <a:srgbClr val="0000FF"/>
                </a:solidFill>
                <a:latin typeface="微軟正黑體" pitchFamily="34" charset="-120"/>
                <a:ea typeface="微軟正黑體" pitchFamily="34" charset="-120"/>
              </a:rPr>
              <a:t>)</a:t>
            </a:r>
            <a:r>
              <a:rPr lang="zh-TW" altLang="en-US" sz="2000" b="1" u="sng" dirty="0">
                <a:solidFill>
                  <a:srgbClr val="0000FF"/>
                </a:solidFill>
                <a:latin typeface="微軟正黑體" pitchFamily="34" charset="-120"/>
                <a:ea typeface="微軟正黑體" pitchFamily="34" charset="-120"/>
              </a:rPr>
              <a:t>、課程發展與設計</a:t>
            </a:r>
            <a:r>
              <a:rPr lang="en-US" altLang="zh-TW" sz="2000" b="1" u="sng" dirty="0">
                <a:solidFill>
                  <a:srgbClr val="0000FF"/>
                </a:solidFill>
                <a:latin typeface="微軟正黑體" pitchFamily="34" charset="-120"/>
                <a:ea typeface="微軟正黑體" pitchFamily="34" charset="-120"/>
              </a:rPr>
              <a:t>(</a:t>
            </a:r>
            <a:r>
              <a:rPr lang="zh-TW" altLang="en-US" sz="2000" b="1" u="sng" dirty="0">
                <a:solidFill>
                  <a:srgbClr val="0000FF"/>
                </a:solidFill>
                <a:latin typeface="微軟正黑體" pitchFamily="34" charset="-120"/>
                <a:ea typeface="微軟正黑體" pitchFamily="34" charset="-120"/>
              </a:rPr>
              <a:t>雙語教學</a:t>
            </a:r>
            <a:r>
              <a:rPr lang="en-US" altLang="zh-TW" sz="2000" b="1" u="sng" dirty="0">
                <a:solidFill>
                  <a:srgbClr val="0000FF"/>
                </a:solidFill>
                <a:latin typeface="微軟正黑體" pitchFamily="34" charset="-120"/>
                <a:ea typeface="微軟正黑體" pitchFamily="34" charset="-120"/>
              </a:rPr>
              <a:t>)</a:t>
            </a:r>
            <a:r>
              <a:rPr lang="zh-TW" altLang="en-US" sz="2000" b="1" u="sng" dirty="0">
                <a:solidFill>
                  <a:srgbClr val="0000FF"/>
                </a:solidFill>
                <a:latin typeface="微軟正黑體" pitchFamily="34" charset="-120"/>
                <a:ea typeface="微軟正黑體" pitchFamily="34" charset="-120"/>
              </a:rPr>
              <a:t>、</a:t>
            </a:r>
            <a:r>
              <a:rPr lang="zh-TW" altLang="zh-TW" sz="2000" b="1" u="sng" kern="100" dirty="0">
                <a:solidFill>
                  <a:srgbClr val="0000FF"/>
                </a:solidFill>
                <a:latin typeface="微軟正黑體" pitchFamily="34" charset="-120"/>
                <a:ea typeface="微軟正黑體" pitchFamily="34" charset="-120"/>
              </a:rPr>
              <a:t>閱讀理解策略教學</a:t>
            </a:r>
            <a:r>
              <a:rPr lang="en-US" altLang="zh-TW" sz="2000" b="1" u="sng" kern="100" dirty="0">
                <a:solidFill>
                  <a:srgbClr val="0000FF"/>
                </a:solidFill>
                <a:latin typeface="微軟正黑體" pitchFamily="34" charset="-120"/>
                <a:ea typeface="微軟正黑體" pitchFamily="34" charset="-120"/>
              </a:rPr>
              <a:t>(</a:t>
            </a:r>
            <a:r>
              <a:rPr lang="zh-TW" altLang="zh-TW" sz="2000" b="1" u="sng" kern="100" dirty="0">
                <a:solidFill>
                  <a:srgbClr val="0000FF"/>
                </a:solidFill>
                <a:latin typeface="微軟正黑體" pitchFamily="34" charset="-120"/>
                <a:ea typeface="微軟正黑體" pitchFamily="34" charset="-120"/>
              </a:rPr>
              <a:t>雙語教學</a:t>
            </a:r>
            <a:r>
              <a:rPr lang="en-US" altLang="zh-TW" sz="2000" b="1" u="sng" kern="100" dirty="0">
                <a:solidFill>
                  <a:srgbClr val="0000FF"/>
                </a:solidFill>
                <a:latin typeface="微軟正黑體" pitchFamily="34" charset="-120"/>
                <a:ea typeface="微軟正黑體" pitchFamily="34" charset="-120"/>
              </a:rPr>
              <a:t>) </a:t>
            </a:r>
            <a:r>
              <a:rPr lang="zh-TW" altLang="zh-TW" sz="2000" b="1" u="sng" kern="100" dirty="0">
                <a:solidFill>
                  <a:srgbClr val="0000FF"/>
                </a:solidFill>
                <a:latin typeface="微軟正黑體" pitchFamily="34" charset="-120"/>
                <a:ea typeface="微軟正黑體" pitchFamily="34" charset="-120"/>
              </a:rPr>
              <a:t>。</a:t>
            </a:r>
            <a:endParaRPr lang="en-US" altLang="zh-TW" sz="2000" b="1" u="sng" dirty="0">
              <a:solidFill>
                <a:srgbClr val="0000FF"/>
              </a:solidFill>
              <a:latin typeface="微軟正黑體" pitchFamily="34" charset="-120"/>
              <a:ea typeface="微軟正黑體" pitchFamily="34" charset="-120"/>
            </a:endParaRPr>
          </a:p>
          <a:p>
            <a:pPr lvl="1" algn="just">
              <a:defRPr/>
            </a:pPr>
            <a:r>
              <a:rPr lang="zh-TW" altLang="en-US" sz="2000" b="1" u="sng" dirty="0">
                <a:solidFill>
                  <a:srgbClr val="FF0000"/>
                </a:solidFill>
                <a:latin typeface="微軟正黑體" pitchFamily="34" charset="-120"/>
                <a:ea typeface="微軟正黑體" pitchFamily="34" charset="-120"/>
              </a:rPr>
              <a:t>在修習雙語教材教法前，務必通過</a:t>
            </a:r>
            <a:r>
              <a:rPr lang="en-US" altLang="zh-TW" sz="2000" b="1" u="sng" dirty="0">
                <a:solidFill>
                  <a:srgbClr val="FF0000"/>
                </a:solidFill>
                <a:latin typeface="微軟正黑體" pitchFamily="34" charset="-120"/>
                <a:ea typeface="微軟正黑體" pitchFamily="34" charset="-120"/>
              </a:rPr>
              <a:t>B1</a:t>
            </a:r>
            <a:r>
              <a:rPr lang="zh-TW" altLang="en-US" sz="2000" b="1" u="sng" dirty="0">
                <a:solidFill>
                  <a:srgbClr val="FF0000"/>
                </a:solidFill>
                <a:latin typeface="微軟正黑體" pitchFamily="34" charset="-120"/>
                <a:ea typeface="微軟正黑體" pitchFamily="34" charset="-120"/>
              </a:rPr>
              <a:t>級英語能力檢定，並提出修習資格申請。</a:t>
            </a:r>
            <a:endParaRPr lang="en-US" altLang="zh-TW" sz="2000" b="1" u="sng" dirty="0">
              <a:solidFill>
                <a:srgbClr val="FF0000"/>
              </a:solidFill>
              <a:latin typeface="微軟正黑體" pitchFamily="34" charset="-120"/>
              <a:ea typeface="微軟正黑體" pitchFamily="34" charset="-120"/>
            </a:endParaRPr>
          </a:p>
        </p:txBody>
      </p:sp>
    </p:spTree>
    <p:extLst>
      <p:ext uri="{BB962C8B-B14F-4D97-AF65-F5344CB8AC3E}">
        <p14:creationId xmlns:p14="http://schemas.microsoft.com/office/powerpoint/2010/main" val="15425504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a:xfrm>
            <a:off x="611188" y="333375"/>
            <a:ext cx="7418387" cy="801688"/>
          </a:xfrm>
        </p:spPr>
        <p:txBody>
          <a:bodyPr/>
          <a:lstStyle/>
          <a:p>
            <a:r>
              <a:rPr lang="en-US" altLang="zh-TW" sz="2800" b="1" dirty="0">
                <a:solidFill>
                  <a:srgbClr val="FF0000"/>
                </a:solidFill>
                <a:latin typeface="微軟正黑體" pitchFamily="34" charset="-120"/>
                <a:ea typeface="微軟正黑體" pitchFamily="34" charset="-120"/>
              </a:rPr>
              <a:t>【</a:t>
            </a:r>
            <a:r>
              <a:rPr lang="zh-TW" altLang="en-US" sz="2800" b="1" dirty="0">
                <a:solidFill>
                  <a:srgbClr val="FF0000"/>
                </a:solidFill>
                <a:latin typeface="微軟正黑體" pitchFamily="34" charset="-120"/>
                <a:ea typeface="微軟正黑體" pitchFamily="34" charset="-120"/>
              </a:rPr>
              <a:t>雙語教學</a:t>
            </a:r>
            <a:r>
              <a:rPr lang="en-US" altLang="zh-TW" sz="2800" b="1" dirty="0">
                <a:solidFill>
                  <a:srgbClr val="FF0000"/>
                </a:solidFill>
                <a:latin typeface="微軟正黑體" pitchFamily="34" charset="-120"/>
                <a:ea typeface="微軟正黑體" pitchFamily="34" charset="-120"/>
              </a:rPr>
              <a:t>】</a:t>
            </a:r>
            <a:r>
              <a:rPr lang="zh-TW" altLang="en-US" sz="2800" b="1" dirty="0">
                <a:solidFill>
                  <a:srgbClr val="FF0000"/>
                </a:solidFill>
                <a:latin typeface="微軟正黑體" pitchFamily="34" charset="-120"/>
                <a:ea typeface="微軟正黑體" pitchFamily="34" charset="-120"/>
              </a:rPr>
              <a:t>國民小學師資類科次專長</a:t>
            </a:r>
            <a:r>
              <a:rPr lang="en-US" altLang="zh-TW" sz="2800" b="1" dirty="0">
                <a:solidFill>
                  <a:srgbClr val="FF0000"/>
                </a:solidFill>
                <a:latin typeface="微軟正黑體" pitchFamily="34" charset="-120"/>
                <a:ea typeface="微軟正黑體" pitchFamily="34" charset="-120"/>
              </a:rPr>
              <a:t>-</a:t>
            </a:r>
            <a:r>
              <a:rPr lang="zh-TW" altLang="en-US" sz="2800" b="1" dirty="0">
                <a:solidFill>
                  <a:srgbClr val="FF0000"/>
                </a:solidFill>
                <a:latin typeface="微軟正黑體" pitchFamily="34" charset="-120"/>
                <a:ea typeface="微軟正黑體" pitchFamily="34" charset="-120"/>
              </a:rPr>
              <a:t>雙語</a:t>
            </a:r>
            <a:endParaRPr lang="zh-TW" altLang="en-US" sz="2800" dirty="0">
              <a:latin typeface="微軟正黑體" pitchFamily="34" charset="-120"/>
              <a:ea typeface="微軟正黑體" pitchFamily="34" charset="-120"/>
            </a:endParaRPr>
          </a:p>
        </p:txBody>
      </p:sp>
      <p:sp>
        <p:nvSpPr>
          <p:cNvPr id="20483" name="內容版面配置區 2"/>
          <p:cNvSpPr>
            <a:spLocks noGrp="1"/>
          </p:cNvSpPr>
          <p:nvPr>
            <p:ph idx="1"/>
          </p:nvPr>
        </p:nvSpPr>
        <p:spPr/>
        <p:txBody>
          <a:bodyPr/>
          <a:lstStyle/>
          <a:p>
            <a:endParaRPr lang="zh-TW" altLang="en-US"/>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525" y="980728"/>
            <a:ext cx="7607948" cy="4969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07027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323528" y="332656"/>
            <a:ext cx="8424936" cy="769441"/>
          </a:xfrm>
          <a:prstGeom prst="rect">
            <a:avLst/>
          </a:prstGeom>
          <a:noFill/>
        </p:spPr>
        <p:txBody>
          <a:bodyPr wrap="square" rtlCol="0">
            <a:spAutoFit/>
          </a:bodyPr>
          <a:lstStyle/>
          <a:p>
            <a:r>
              <a:rPr lang="zh-TW" altLang="en-US" sz="4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中教「加科」、小教「加註專長」</a:t>
            </a:r>
          </a:p>
        </p:txBody>
      </p:sp>
      <p:graphicFrame>
        <p:nvGraphicFramePr>
          <p:cNvPr id="2" name="資料庫圖表 1"/>
          <p:cNvGraphicFramePr/>
          <p:nvPr/>
        </p:nvGraphicFramePr>
        <p:xfrm>
          <a:off x="539552" y="1397000"/>
          <a:ext cx="8424936"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29574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bwMode="auto">
          <a:xfrm>
            <a:off x="0" y="703949"/>
            <a:ext cx="9359901" cy="100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r" defTabSz="457200" rtl="0" eaLnBrk="0" fontAlgn="base" hangingPunct="0">
              <a:spcBef>
                <a:spcPct val="0"/>
              </a:spcBef>
              <a:spcAft>
                <a:spcPct val="0"/>
              </a:spcAft>
              <a:defRPr sz="54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ea typeface="微軟正黑體" panose="020B0604030504040204" pitchFamily="34" charset="-12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ea typeface="微軟正黑體" panose="020B0604030504040204" pitchFamily="34" charset="-12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ea typeface="微軟正黑體" panose="020B0604030504040204" pitchFamily="34" charset="-12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ea typeface="微軟正黑體" panose="020B0604030504040204" pitchFamily="34" charset="-12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zh-TW" altLang="en-US" sz="3200" b="1" dirty="0">
                <a:solidFill>
                  <a:schemeClr val="tx1"/>
                </a:solidFill>
                <a:latin typeface="微軟正黑體" panose="020B0604030504040204" pitchFamily="34" charset="-120"/>
                <a:ea typeface="微軟正黑體" panose="020B0604030504040204" pitchFamily="34" charset="-120"/>
              </a:rPr>
              <a:t>中教「加科」、小教「加註專長」申請注意事項</a:t>
            </a:r>
            <a:endParaRPr lang="en-US" altLang="zh-TW" sz="3200" b="1" dirty="0">
              <a:solidFill>
                <a:schemeClr val="tx1"/>
              </a:solidFill>
              <a:latin typeface="微軟正黑體" panose="020B0604030504040204" pitchFamily="34" charset="-120"/>
              <a:ea typeface="微軟正黑體" panose="020B0604030504040204" pitchFamily="34" charset="-120"/>
            </a:endParaRPr>
          </a:p>
          <a:p>
            <a:pPr algn="ctr">
              <a:defRPr/>
            </a:pPr>
            <a:r>
              <a:rPr lang="zh-TW" altLang="en-US" sz="3200" b="1" dirty="0">
                <a:solidFill>
                  <a:schemeClr val="tx1"/>
                </a:solidFill>
                <a:latin typeface="微軟正黑體" panose="020B0604030504040204" pitchFamily="34" charset="-120"/>
                <a:ea typeface="微軟正黑體" panose="020B0604030504040204" pitchFamily="34" charset="-120"/>
              </a:rPr>
              <a:t>→</a:t>
            </a:r>
            <a:r>
              <a:rPr lang="zh-TW" altLang="en-US" sz="3200" b="1" u="sng" dirty="0">
                <a:solidFill>
                  <a:schemeClr val="tx1"/>
                </a:solidFill>
                <a:latin typeface="微軟正黑體" panose="020B0604030504040204" pitchFamily="34" charset="-120"/>
                <a:ea typeface="微軟正黑體" panose="020B0604030504040204" pitchFamily="34" charset="-120"/>
              </a:rPr>
              <a:t>請事先向課程組提出加科修課申請</a:t>
            </a:r>
            <a:endParaRPr lang="en-US" altLang="zh-TW" sz="3200" b="1" u="sng" dirty="0">
              <a:solidFill>
                <a:schemeClr val="tx1"/>
              </a:solidFill>
              <a:latin typeface="微軟正黑體" panose="020B0604030504040204" pitchFamily="34" charset="-120"/>
              <a:ea typeface="微軟正黑體" panose="020B0604030504040204" pitchFamily="34" charset="-120"/>
            </a:endParaRPr>
          </a:p>
        </p:txBody>
      </p:sp>
      <p:sp>
        <p:nvSpPr>
          <p:cNvPr id="5" name="矩形 4"/>
          <p:cNvSpPr/>
          <p:nvPr/>
        </p:nvSpPr>
        <p:spPr>
          <a:xfrm>
            <a:off x="179388" y="1590675"/>
            <a:ext cx="8713787" cy="646113"/>
          </a:xfrm>
          <a:prstGeom prst="rect">
            <a:avLst/>
          </a:prstGeom>
        </p:spPr>
        <p:txBody>
          <a:bodyPr>
            <a:spAutoFit/>
          </a:bodyPr>
          <a:lstStyle/>
          <a:p>
            <a:pPr marL="285750" indent="-285750">
              <a:buFont typeface="Wingdings" panose="05000000000000000000" pitchFamily="2" charset="2"/>
              <a:buChar char="u"/>
              <a:defRPr/>
            </a:pPr>
            <a:endParaRPr lang="en-US" altLang="zh-TW" dirty="0">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u"/>
              <a:defRPr/>
            </a:pPr>
            <a:endParaRPr lang="en-US" altLang="zh-TW" dirty="0">
              <a:latin typeface="微軟正黑體" panose="020B0604030504040204" pitchFamily="34" charset="-120"/>
              <a:ea typeface="微軟正黑體" panose="020B0604030504040204" pitchFamily="34" charset="-120"/>
            </a:endParaRPr>
          </a:p>
        </p:txBody>
      </p:sp>
      <p:sp>
        <p:nvSpPr>
          <p:cNvPr id="6" name="矩形 5"/>
          <p:cNvSpPr/>
          <p:nvPr/>
        </p:nvSpPr>
        <p:spPr>
          <a:xfrm>
            <a:off x="68611" y="1903264"/>
            <a:ext cx="8857108" cy="2215991"/>
          </a:xfrm>
          <a:prstGeom prst="rect">
            <a:avLst/>
          </a:prstGeom>
        </p:spPr>
        <p:txBody>
          <a:bodyPr wrap="square">
            <a:spAutoFit/>
          </a:bodyPr>
          <a:lstStyle/>
          <a:p>
            <a:pPr marL="285750" indent="-285750" algn="just">
              <a:buFont typeface="Wingdings" panose="05000000000000000000" pitchFamily="2" charset="2"/>
              <a:buChar char="u"/>
              <a:defRPr/>
            </a:pPr>
            <a:r>
              <a:rPr lang="zh-TW" altLang="zh-TW" sz="2400" dirty="0">
                <a:latin typeface="微軟正黑體" panose="020B0604030504040204" pitchFamily="34" charset="-120"/>
                <a:ea typeface="微軟正黑體" panose="020B0604030504040204" pitchFamily="34" charset="-120"/>
                <a:cs typeface="Arial" panose="020B0604020202020204" pitchFamily="34" charset="0"/>
              </a:rPr>
              <a:t>選讀第二專長應依循行政流程</a:t>
            </a:r>
            <a:r>
              <a:rPr lang="en-US" altLang="zh-TW" sz="2400" dirty="0">
                <a:latin typeface="微軟正黑體" panose="020B0604030504040204" pitchFamily="34" charset="-120"/>
                <a:ea typeface="微軟正黑體" panose="020B0604030504040204" pitchFamily="34" charset="-120"/>
                <a:cs typeface="Arial" panose="020B0604020202020204" pitchFamily="34" charset="0"/>
              </a:rPr>
              <a:t>(</a:t>
            </a:r>
            <a:r>
              <a:rPr lang="zh-TW" altLang="zh-TW" sz="2400" dirty="0">
                <a:latin typeface="微軟正黑體" panose="020B0604030504040204" pitchFamily="34" charset="-120"/>
                <a:ea typeface="微軟正黑體" panose="020B0604030504040204" pitchFamily="34" charset="-120"/>
                <a:cs typeface="Arial" panose="020B0604020202020204" pitchFamily="34" charset="0"/>
              </a:rPr>
              <a:t>學生就讀系所</a:t>
            </a:r>
            <a:r>
              <a:rPr lang="en-US" altLang="zh-TW" sz="2400" dirty="0">
                <a:latin typeface="微軟正黑體" panose="020B0604030504040204" pitchFamily="34" charset="-120"/>
                <a:ea typeface="微軟正黑體" panose="020B0604030504040204" pitchFamily="34" charset="-120"/>
                <a:cs typeface="Arial" panose="020B0604020202020204" pitchFamily="34" charset="0"/>
                <a:sym typeface="Wingdings" panose="05000000000000000000" pitchFamily="2" charset="2"/>
              </a:rPr>
              <a:t></a:t>
            </a:r>
            <a:r>
              <a:rPr lang="zh-TW" altLang="zh-TW" sz="2400" dirty="0">
                <a:latin typeface="微軟正黑體" panose="020B0604030504040204" pitchFamily="34" charset="-120"/>
                <a:ea typeface="微軟正黑體" panose="020B0604030504040204" pitchFamily="34" charset="-120"/>
                <a:cs typeface="Arial" panose="020B0604020202020204" pitchFamily="34" charset="0"/>
              </a:rPr>
              <a:t>專門課程培育系所</a:t>
            </a:r>
            <a:r>
              <a:rPr lang="en-US" altLang="zh-TW" sz="2400" dirty="0">
                <a:latin typeface="微軟正黑體" panose="020B0604030504040204" pitchFamily="34" charset="-120"/>
                <a:ea typeface="微軟正黑體" panose="020B0604030504040204" pitchFamily="34" charset="-120"/>
                <a:cs typeface="Arial" panose="020B0604020202020204" pitchFamily="34" charset="0"/>
                <a:sym typeface="Wingdings" panose="05000000000000000000" pitchFamily="2" charset="2"/>
              </a:rPr>
              <a:t></a:t>
            </a:r>
            <a:r>
              <a:rPr lang="zh-TW" altLang="zh-TW" sz="2400" dirty="0">
                <a:latin typeface="微軟正黑體" panose="020B0604030504040204" pitchFamily="34" charset="-120"/>
                <a:ea typeface="微軟正黑體" panose="020B0604030504040204" pitchFamily="34" charset="-120"/>
                <a:cs typeface="Arial" panose="020B0604020202020204" pitchFamily="34" charset="0"/>
              </a:rPr>
              <a:t>師就處</a:t>
            </a:r>
            <a:r>
              <a:rPr lang="en-US" altLang="zh-TW" sz="2400" dirty="0">
                <a:latin typeface="微軟正黑體" panose="020B0604030504040204" pitchFamily="34" charset="-120"/>
                <a:ea typeface="微軟正黑體" panose="020B0604030504040204" pitchFamily="34" charset="-120"/>
                <a:cs typeface="Arial" panose="020B0604020202020204" pitchFamily="34" charset="0"/>
                <a:sym typeface="Wingdings" panose="05000000000000000000" pitchFamily="2" charset="2"/>
              </a:rPr>
              <a:t></a:t>
            </a:r>
            <a:r>
              <a:rPr lang="zh-TW" altLang="zh-TW" sz="2400" dirty="0">
                <a:latin typeface="微軟正黑體" panose="020B0604030504040204" pitchFamily="34" charset="-120"/>
                <a:ea typeface="微軟正黑體" panose="020B0604030504040204" pitchFamily="34" charset="-120"/>
                <a:cs typeface="Arial" panose="020B0604020202020204" pitchFamily="34" charset="0"/>
              </a:rPr>
              <a:t>校長</a:t>
            </a:r>
            <a:r>
              <a:rPr lang="en-US" altLang="zh-TW" sz="2400" dirty="0">
                <a:latin typeface="微軟正黑體" panose="020B0604030504040204" pitchFamily="34" charset="-120"/>
                <a:ea typeface="微軟正黑體" panose="020B0604030504040204" pitchFamily="34" charset="-120"/>
                <a:cs typeface="Arial" panose="020B0604020202020204" pitchFamily="34" charset="0"/>
              </a:rPr>
              <a:t>)</a:t>
            </a:r>
            <a:r>
              <a:rPr lang="zh-TW" altLang="zh-TW" sz="2400" dirty="0">
                <a:latin typeface="微軟正黑體" panose="020B0604030504040204" pitchFamily="34" charset="-120"/>
                <a:ea typeface="微軟正黑體" panose="020B0604030504040204" pitchFamily="34" charset="-120"/>
                <a:cs typeface="Arial" panose="020B0604020202020204" pitchFamily="34" charset="0"/>
              </a:rPr>
              <a:t>同意學生加修第二專長後，始得修習相關課程。</a:t>
            </a:r>
            <a:endParaRPr lang="en-US" altLang="zh-TW" sz="2400" dirty="0">
              <a:latin typeface="微軟正黑體" panose="020B0604030504040204" pitchFamily="34" charset="-120"/>
              <a:ea typeface="微軟正黑體" panose="020B0604030504040204" pitchFamily="34" charset="-120"/>
              <a:cs typeface="Arial" panose="020B0604020202020204" pitchFamily="34" charset="0"/>
            </a:endParaRPr>
          </a:p>
          <a:p>
            <a:pPr marL="285750" indent="-285750" algn="just">
              <a:buFont typeface="Wingdings" panose="05000000000000000000" pitchFamily="2" charset="2"/>
              <a:buChar char="u"/>
              <a:defRPr/>
            </a:pPr>
            <a:r>
              <a:rPr lang="zh-TW" altLang="en-US" sz="2400" dirty="0">
                <a:latin typeface="微軟正黑體" panose="020B0604030504040204" pitchFamily="34" charset="-120"/>
                <a:ea typeface="微軟正黑體" panose="020B0604030504040204" pitchFamily="34" charset="-120"/>
                <a:cs typeface="Arial" panose="020B0604020202020204" pitchFamily="34" charset="0"/>
              </a:rPr>
              <a:t>未來欲申請第二張教師證</a:t>
            </a:r>
            <a:r>
              <a:rPr lang="en-US" altLang="zh-TW" sz="2400" dirty="0">
                <a:latin typeface="微軟正黑體" panose="020B0604030504040204" pitchFamily="34" charset="-120"/>
                <a:ea typeface="微軟正黑體" panose="020B0604030504040204" pitchFamily="34" charset="-120"/>
                <a:cs typeface="Arial" panose="020B0604020202020204" pitchFamily="34" charset="0"/>
              </a:rPr>
              <a:t>(</a:t>
            </a:r>
            <a:r>
              <a:rPr lang="zh-TW" altLang="en-US" sz="2400" dirty="0">
                <a:latin typeface="微軟正黑體" panose="020B0604030504040204" pitchFamily="34" charset="-120"/>
                <a:ea typeface="微軟正黑體" panose="020B0604030504040204" pitchFamily="34" charset="-120"/>
                <a:cs typeface="Arial" panose="020B0604020202020204" pitchFamily="34" charset="0"/>
              </a:rPr>
              <a:t>加科</a:t>
            </a:r>
            <a:r>
              <a:rPr lang="en-US" altLang="zh-TW" sz="2400" dirty="0">
                <a:latin typeface="微軟正黑體" panose="020B0604030504040204" pitchFamily="34" charset="-120"/>
                <a:ea typeface="微軟正黑體" panose="020B0604030504040204" pitchFamily="34" charset="-120"/>
                <a:cs typeface="Arial" panose="020B0604020202020204" pitchFamily="34" charset="0"/>
              </a:rPr>
              <a:t>)</a:t>
            </a:r>
            <a:r>
              <a:rPr lang="zh-TW" altLang="en-US" sz="2400" dirty="0">
                <a:latin typeface="微軟正黑體" panose="020B0604030504040204" pitchFamily="34" charset="-120"/>
                <a:ea typeface="微軟正黑體" panose="020B0604030504040204" pitchFamily="34" charset="-120"/>
                <a:cs typeface="Arial" panose="020B0604020202020204" pitchFamily="34" charset="0"/>
              </a:rPr>
              <a:t>者，請先提交申請表。</a:t>
            </a:r>
            <a:endParaRPr lang="en-US" altLang="zh-TW" sz="2400" dirty="0">
              <a:latin typeface="微軟正黑體" panose="020B0604030504040204" pitchFamily="34" charset="-120"/>
              <a:ea typeface="微軟正黑體" panose="020B0604030504040204" pitchFamily="34" charset="-120"/>
              <a:cs typeface="Arial" panose="020B0604020202020204" pitchFamily="34" charset="0"/>
            </a:endParaRPr>
          </a:p>
          <a:p>
            <a:pPr marL="285750" indent="-285750" algn="just">
              <a:buFont typeface="Wingdings" panose="05000000000000000000" pitchFamily="2" charset="2"/>
              <a:buChar char="u"/>
              <a:defRPr/>
            </a:pPr>
            <a:r>
              <a:rPr lang="zh-TW" altLang="en-US" sz="24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表單下載路徑：課程組網站</a:t>
            </a:r>
            <a:r>
              <a:rPr lang="en-US" altLang="zh-TW" sz="24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&gt;</a:t>
            </a:r>
            <a:r>
              <a:rPr lang="zh-TW" altLang="en-US" sz="2400" dirty="0">
                <a:solidFill>
                  <a:srgbClr val="FF0000"/>
                </a:solidFill>
                <a:latin typeface="微軟正黑體" panose="020B0604030504040204" pitchFamily="34" charset="-120"/>
                <a:ea typeface="微軟正黑體" panose="020B0604030504040204" pitchFamily="34" charset="-120"/>
                <a:cs typeface="Arial" panose="020B0604020202020204" pitchFamily="34" charset="0"/>
              </a:rPr>
              <a:t>表單下載</a:t>
            </a:r>
            <a:endParaRPr lang="zh-TW" altLang="en-US" sz="2400" dirty="0">
              <a:latin typeface="微軟正黑體" panose="020B0604030504040204" pitchFamily="34" charset="-120"/>
              <a:ea typeface="微軟正黑體" panose="020B0604030504040204" pitchFamily="34" charset="-120"/>
            </a:endParaRPr>
          </a:p>
          <a:p>
            <a:pPr algn="just">
              <a:defRPr/>
            </a:pPr>
            <a:endParaRPr lang="zh-TW" altLang="en-US" dirty="0">
              <a:latin typeface="微軟正黑體" panose="020B0604030504040204" pitchFamily="34" charset="-120"/>
              <a:ea typeface="微軟正黑體" panose="020B0604030504040204" pitchFamily="34" charset="-120"/>
            </a:endParaRPr>
          </a:p>
        </p:txBody>
      </p:sp>
      <p:graphicFrame>
        <p:nvGraphicFramePr>
          <p:cNvPr id="2" name="表格 1"/>
          <p:cNvGraphicFramePr>
            <a:graphicFrameLocks noGrp="1"/>
          </p:cNvGraphicFramePr>
          <p:nvPr>
            <p:extLst>
              <p:ext uri="{D42A27DB-BD31-4B8C-83A1-F6EECF244321}">
                <p14:modId xmlns:p14="http://schemas.microsoft.com/office/powerpoint/2010/main" val="793678658"/>
              </p:ext>
            </p:extLst>
          </p:nvPr>
        </p:nvGraphicFramePr>
        <p:xfrm>
          <a:off x="323528" y="3933056"/>
          <a:ext cx="7848872" cy="2183130"/>
        </p:xfrm>
        <a:graphic>
          <a:graphicData uri="http://schemas.openxmlformats.org/drawingml/2006/table">
            <a:tbl>
              <a:tblPr/>
              <a:tblGrid>
                <a:gridCol w="524507">
                  <a:extLst>
                    <a:ext uri="{9D8B030D-6E8A-4147-A177-3AD203B41FA5}">
                      <a16:colId xmlns:a16="http://schemas.microsoft.com/office/drawing/2014/main" val="20000"/>
                    </a:ext>
                  </a:extLst>
                </a:gridCol>
                <a:gridCol w="7324365">
                  <a:extLst>
                    <a:ext uri="{9D8B030D-6E8A-4147-A177-3AD203B41FA5}">
                      <a16:colId xmlns:a16="http://schemas.microsoft.com/office/drawing/2014/main" val="20001"/>
                    </a:ext>
                  </a:extLst>
                </a:gridCol>
              </a:tblGrid>
              <a:tr h="542925">
                <a:tc>
                  <a:txBody>
                    <a:bodyPr/>
                    <a:lstStyle/>
                    <a:p>
                      <a:pPr algn="ctr"/>
                      <a:r>
                        <a:rPr lang="en-US" altLang="zh-TW" dirty="0">
                          <a:effectLst/>
                          <a:latin typeface="微軟正黑體"/>
                        </a:rPr>
                        <a:t>9</a:t>
                      </a:r>
                    </a:p>
                  </a:txBody>
                  <a:tcPr marL="0" marR="0" marT="0" marB="0" anchor="ctr">
                    <a:lnL>
                      <a:noFill/>
                    </a:lnL>
                    <a:lnR>
                      <a:noFill/>
                    </a:lnR>
                    <a:lnT>
                      <a:noFill/>
                    </a:lnT>
                    <a:lnB>
                      <a:noFill/>
                    </a:lnB>
                    <a:solidFill>
                      <a:srgbClr val="FFFFFF"/>
                    </a:solidFill>
                  </a:tcPr>
                </a:tc>
                <a:tc>
                  <a:txBody>
                    <a:bodyPr/>
                    <a:lstStyle/>
                    <a:p>
                      <a:r>
                        <a:rPr lang="zh-TW" altLang="en-US" u="none" strike="noStrike" dirty="0">
                          <a:solidFill>
                            <a:srgbClr val="337AB7"/>
                          </a:solidFill>
                          <a:effectLst/>
                          <a:latin typeface="微軟正黑體"/>
                          <a:hlinkClick r:id="rId2"/>
                        </a:rPr>
                        <a:t>中等學校專門課程加科修讀及認證版本申請書</a:t>
                      </a:r>
                      <a:r>
                        <a:rPr lang="en-US" altLang="zh-TW" u="none" strike="noStrike" dirty="0">
                          <a:solidFill>
                            <a:srgbClr val="337AB7"/>
                          </a:solidFill>
                          <a:effectLst/>
                          <a:latin typeface="微軟正黑體"/>
                          <a:hlinkClick r:id="rId2"/>
                        </a:rPr>
                        <a:t>(</a:t>
                      </a:r>
                      <a:r>
                        <a:rPr lang="zh-TW" altLang="en-US" u="none" strike="noStrike" dirty="0">
                          <a:solidFill>
                            <a:srgbClr val="337AB7"/>
                          </a:solidFill>
                          <a:effectLst/>
                          <a:latin typeface="微軟正黑體"/>
                          <a:hlinkClick r:id="rId2"/>
                        </a:rPr>
                        <a:t>未具教師證</a:t>
                      </a:r>
                      <a:r>
                        <a:rPr lang="en-US" altLang="zh-TW" u="none" strike="noStrike" dirty="0">
                          <a:solidFill>
                            <a:srgbClr val="337AB7"/>
                          </a:solidFill>
                          <a:effectLst/>
                          <a:latin typeface="微軟正黑體"/>
                          <a:hlinkClick r:id="rId2"/>
                        </a:rPr>
                        <a:t>)</a:t>
                      </a:r>
                      <a:endParaRPr lang="zh-TW" altLang="en-US" dirty="0">
                        <a:effectLst/>
                        <a:latin typeface="微軟正黑體"/>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0000"/>
                  </a:ext>
                </a:extLst>
              </a:tr>
              <a:tr h="542925">
                <a:tc>
                  <a:txBody>
                    <a:bodyPr/>
                    <a:lstStyle/>
                    <a:p>
                      <a:pPr algn="ctr"/>
                      <a:r>
                        <a:rPr lang="en-US" altLang="zh-TW">
                          <a:effectLst/>
                          <a:latin typeface="微軟正黑體"/>
                        </a:rPr>
                        <a:t>10</a:t>
                      </a:r>
                    </a:p>
                  </a:txBody>
                  <a:tcPr marL="0" marR="0" marT="0" marB="0" anchor="ctr">
                    <a:lnL>
                      <a:noFill/>
                    </a:lnL>
                    <a:lnR>
                      <a:noFill/>
                    </a:lnR>
                    <a:lnT>
                      <a:noFill/>
                    </a:lnT>
                    <a:lnB>
                      <a:noFill/>
                    </a:lnB>
                    <a:solidFill>
                      <a:srgbClr val="FFFFFF"/>
                    </a:solidFill>
                  </a:tcPr>
                </a:tc>
                <a:tc>
                  <a:txBody>
                    <a:bodyPr/>
                    <a:lstStyle/>
                    <a:p>
                      <a:r>
                        <a:rPr lang="zh-TW" altLang="en-US" u="none" strike="noStrike">
                          <a:solidFill>
                            <a:srgbClr val="337AB7"/>
                          </a:solidFill>
                          <a:effectLst/>
                          <a:latin typeface="微軟正黑體"/>
                          <a:hlinkClick r:id="rId3"/>
                        </a:rPr>
                        <a:t>中等學校專門課程加科修讀及認證版本申請書</a:t>
                      </a:r>
                      <a:r>
                        <a:rPr lang="en-US" altLang="zh-TW" u="none" strike="noStrike">
                          <a:solidFill>
                            <a:srgbClr val="337AB7"/>
                          </a:solidFill>
                          <a:effectLst/>
                          <a:latin typeface="微軟正黑體"/>
                          <a:hlinkClick r:id="rId3"/>
                        </a:rPr>
                        <a:t>(</a:t>
                      </a:r>
                      <a:r>
                        <a:rPr lang="zh-TW" altLang="en-US" u="none" strike="noStrike">
                          <a:solidFill>
                            <a:srgbClr val="337AB7"/>
                          </a:solidFill>
                          <a:effectLst/>
                          <a:latin typeface="微軟正黑體"/>
                          <a:hlinkClick r:id="rId3"/>
                        </a:rPr>
                        <a:t>已具教師證</a:t>
                      </a:r>
                      <a:r>
                        <a:rPr lang="en-US" altLang="zh-TW" u="none" strike="noStrike">
                          <a:solidFill>
                            <a:srgbClr val="337AB7"/>
                          </a:solidFill>
                          <a:effectLst/>
                          <a:latin typeface="微軟正黑體"/>
                          <a:hlinkClick r:id="rId3"/>
                        </a:rPr>
                        <a:t>)</a:t>
                      </a:r>
                      <a:endParaRPr lang="zh-TW" altLang="en-US">
                        <a:effectLst/>
                        <a:latin typeface="微軟正黑體"/>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0001"/>
                  </a:ext>
                </a:extLst>
              </a:tr>
              <a:tr h="542925">
                <a:tc>
                  <a:txBody>
                    <a:bodyPr/>
                    <a:lstStyle/>
                    <a:p>
                      <a:pPr algn="ctr"/>
                      <a:r>
                        <a:rPr lang="en-US" altLang="zh-TW">
                          <a:effectLst/>
                          <a:latin typeface="微軟正黑體"/>
                        </a:rPr>
                        <a:t>11</a:t>
                      </a:r>
                    </a:p>
                  </a:txBody>
                  <a:tcPr marL="0" marR="0" marT="0" marB="0" anchor="ctr">
                    <a:lnL>
                      <a:noFill/>
                    </a:lnL>
                    <a:lnR>
                      <a:noFill/>
                    </a:lnR>
                    <a:lnT>
                      <a:noFill/>
                    </a:lnT>
                    <a:lnB>
                      <a:noFill/>
                    </a:lnB>
                    <a:solidFill>
                      <a:srgbClr val="FFFFFF"/>
                    </a:solidFill>
                  </a:tcPr>
                </a:tc>
                <a:tc>
                  <a:txBody>
                    <a:bodyPr/>
                    <a:lstStyle/>
                    <a:p>
                      <a:r>
                        <a:rPr lang="zh-TW" altLang="en-US" u="none" strike="noStrike" dirty="0">
                          <a:solidFill>
                            <a:srgbClr val="337AB7"/>
                          </a:solidFill>
                          <a:effectLst/>
                          <a:latin typeface="微軟正黑體"/>
                          <a:hlinkClick r:id="rId4"/>
                        </a:rPr>
                        <a:t>國民小學教師加註各領域專長專門課程</a:t>
                      </a:r>
                      <a:r>
                        <a:rPr lang="en-US" altLang="zh-TW" u="none" strike="noStrike" dirty="0">
                          <a:solidFill>
                            <a:srgbClr val="337AB7"/>
                          </a:solidFill>
                          <a:effectLst/>
                          <a:latin typeface="微軟正黑體"/>
                          <a:hlinkClick r:id="rId4"/>
                        </a:rPr>
                        <a:t>-</a:t>
                      </a:r>
                      <a:r>
                        <a:rPr lang="zh-TW" altLang="en-US" u="none" strike="noStrike" dirty="0">
                          <a:solidFill>
                            <a:srgbClr val="337AB7"/>
                          </a:solidFill>
                          <a:effectLst/>
                          <a:latin typeface="微軟正黑體"/>
                          <a:hlinkClick r:id="rId4"/>
                        </a:rPr>
                        <a:t>修讀及認證版本申請書</a:t>
                      </a:r>
                      <a:r>
                        <a:rPr lang="en-US" altLang="zh-TW" u="none" strike="noStrike" dirty="0">
                          <a:solidFill>
                            <a:srgbClr val="337AB7"/>
                          </a:solidFill>
                          <a:effectLst/>
                          <a:latin typeface="微軟正黑體"/>
                          <a:hlinkClick r:id="rId4"/>
                        </a:rPr>
                        <a:t>(</a:t>
                      </a:r>
                      <a:r>
                        <a:rPr lang="zh-TW" altLang="en-US" u="none" strike="noStrike" dirty="0">
                          <a:solidFill>
                            <a:srgbClr val="337AB7"/>
                          </a:solidFill>
                          <a:effectLst/>
                          <a:latin typeface="微軟正黑體"/>
                          <a:hlinkClick r:id="rId4"/>
                        </a:rPr>
                        <a:t>未具教師證</a:t>
                      </a:r>
                      <a:r>
                        <a:rPr lang="en-US" altLang="zh-TW" u="none" strike="noStrike" dirty="0">
                          <a:solidFill>
                            <a:srgbClr val="337AB7"/>
                          </a:solidFill>
                          <a:effectLst/>
                          <a:latin typeface="微軟正黑體"/>
                          <a:hlinkClick r:id="rId4"/>
                        </a:rPr>
                        <a:t>)</a:t>
                      </a:r>
                      <a:endParaRPr lang="zh-TW" altLang="en-US" dirty="0">
                        <a:effectLst/>
                        <a:latin typeface="微軟正黑體"/>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0002"/>
                  </a:ext>
                </a:extLst>
              </a:tr>
              <a:tr h="542925">
                <a:tc>
                  <a:txBody>
                    <a:bodyPr/>
                    <a:lstStyle/>
                    <a:p>
                      <a:pPr algn="ctr"/>
                      <a:r>
                        <a:rPr lang="en-US" altLang="zh-TW">
                          <a:effectLst/>
                          <a:latin typeface="微軟正黑體"/>
                        </a:rPr>
                        <a:t>12</a:t>
                      </a:r>
                    </a:p>
                  </a:txBody>
                  <a:tcPr marL="0" marR="0" marT="0" marB="0" anchor="ctr">
                    <a:lnL>
                      <a:noFill/>
                    </a:lnL>
                    <a:lnR>
                      <a:noFill/>
                    </a:lnR>
                    <a:lnT>
                      <a:noFill/>
                    </a:lnT>
                    <a:lnB>
                      <a:noFill/>
                    </a:lnB>
                    <a:solidFill>
                      <a:srgbClr val="FFFFFF"/>
                    </a:solidFill>
                  </a:tcPr>
                </a:tc>
                <a:tc>
                  <a:txBody>
                    <a:bodyPr/>
                    <a:lstStyle/>
                    <a:p>
                      <a:r>
                        <a:rPr lang="zh-TW" altLang="en-US" u="none" strike="noStrike" dirty="0">
                          <a:solidFill>
                            <a:srgbClr val="337AB7"/>
                          </a:solidFill>
                          <a:effectLst/>
                          <a:latin typeface="微軟正黑體"/>
                          <a:hlinkClick r:id="rId5"/>
                        </a:rPr>
                        <a:t>國民小學教師加註各領域專長專門課程</a:t>
                      </a:r>
                      <a:r>
                        <a:rPr lang="en-US" altLang="zh-TW" u="none" strike="noStrike" dirty="0">
                          <a:solidFill>
                            <a:srgbClr val="337AB7"/>
                          </a:solidFill>
                          <a:effectLst/>
                          <a:latin typeface="微軟正黑體"/>
                          <a:hlinkClick r:id="rId5"/>
                        </a:rPr>
                        <a:t>-</a:t>
                      </a:r>
                      <a:r>
                        <a:rPr lang="zh-TW" altLang="en-US" u="none" strike="noStrike" dirty="0">
                          <a:solidFill>
                            <a:srgbClr val="337AB7"/>
                          </a:solidFill>
                          <a:effectLst/>
                          <a:latin typeface="微軟正黑體"/>
                          <a:hlinkClick r:id="rId5"/>
                        </a:rPr>
                        <a:t>修讀及認證版本申請書</a:t>
                      </a:r>
                      <a:r>
                        <a:rPr lang="en-US" altLang="zh-TW" u="none" strike="noStrike" dirty="0">
                          <a:solidFill>
                            <a:srgbClr val="337AB7"/>
                          </a:solidFill>
                          <a:effectLst/>
                          <a:latin typeface="微軟正黑體"/>
                          <a:hlinkClick r:id="rId5"/>
                        </a:rPr>
                        <a:t>(</a:t>
                      </a:r>
                      <a:r>
                        <a:rPr lang="zh-TW" altLang="en-US" u="none" strike="noStrike" dirty="0">
                          <a:solidFill>
                            <a:srgbClr val="337AB7"/>
                          </a:solidFill>
                          <a:effectLst/>
                          <a:latin typeface="微軟正黑體"/>
                          <a:hlinkClick r:id="rId5"/>
                        </a:rPr>
                        <a:t>已具教師證</a:t>
                      </a:r>
                      <a:r>
                        <a:rPr lang="en-US" altLang="zh-TW" u="none" strike="noStrike" dirty="0">
                          <a:solidFill>
                            <a:srgbClr val="337AB7"/>
                          </a:solidFill>
                          <a:effectLst/>
                          <a:latin typeface="微軟正黑體"/>
                          <a:hlinkClick r:id="rId5"/>
                        </a:rPr>
                        <a:t>)</a:t>
                      </a:r>
                      <a:endParaRPr lang="zh-TW" altLang="en-US" dirty="0">
                        <a:effectLst/>
                        <a:latin typeface="微軟正黑體"/>
                      </a:endParaRPr>
                    </a:p>
                  </a:txBody>
                  <a:tcPr marL="0" marR="0" marT="0" marB="0" anchor="ctr">
                    <a:lnL>
                      <a:noFill/>
                    </a:lnL>
                    <a:lnR>
                      <a:noFill/>
                    </a:lnR>
                    <a:lnT>
                      <a:noFill/>
                    </a:lnT>
                    <a:lnB>
                      <a:noFill/>
                    </a:lnB>
                    <a:solidFill>
                      <a:srgbClr val="FFFFFF"/>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8341264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2"/>
          <p:cNvSpPr txBox="1">
            <a:spLocks/>
          </p:cNvSpPr>
          <p:nvPr/>
        </p:nvSpPr>
        <p:spPr>
          <a:xfrm>
            <a:off x="899592" y="2780928"/>
            <a:ext cx="8568951" cy="962823"/>
          </a:xfrm>
          <a:prstGeom prst="rect">
            <a:avLst/>
          </a:prstGeom>
        </p:spPr>
        <p:txBody>
          <a:bodyPr anchor="ctr">
            <a:noAutofit/>
          </a:bodyPr>
          <a:lst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0"/>
              </a:spcAft>
              <a:buNone/>
            </a:pPr>
            <a:r>
              <a:rPr lang="zh-TW" altLang="en-US" sz="9000" b="1" dirty="0">
                <a:solidFill>
                  <a:srgbClr val="0000FF"/>
                </a:solidFill>
                <a:latin typeface="Microsoft JhengHei" charset="-120"/>
                <a:ea typeface="Microsoft JhengHei" charset="-120"/>
                <a:cs typeface="Microsoft JhengHei" charset="-120"/>
              </a:rPr>
              <a:t>     事</a:t>
            </a:r>
            <a:endParaRPr lang="en-US" altLang="zh-TW" sz="9000" b="1" dirty="0">
              <a:solidFill>
                <a:srgbClr val="0000FF"/>
              </a:solidFill>
              <a:latin typeface="Microsoft JhengHei" charset="-120"/>
              <a:ea typeface="Microsoft JhengHei" charset="-120"/>
              <a:cs typeface="Microsoft JhengHei" charset="-120"/>
            </a:endParaRPr>
          </a:p>
          <a:p>
            <a:pPr marL="0" indent="0">
              <a:buNone/>
            </a:pPr>
            <a:r>
              <a:rPr lang="zh-TW" altLang="en-US" sz="5400" b="1" dirty="0">
                <a:latin typeface="Microsoft JhengHei" charset="-120"/>
                <a:ea typeface="Microsoft JhengHei" charset="-120"/>
                <a:cs typeface="Microsoft JhengHei" charset="-120"/>
              </a:rPr>
              <a:t>必須要做，但不在學分內</a:t>
            </a:r>
          </a:p>
        </p:txBody>
      </p:sp>
      <p:sp>
        <p:nvSpPr>
          <p:cNvPr id="3" name="投影片編號版面配置區 2"/>
          <p:cNvSpPr>
            <a:spLocks noGrp="1"/>
          </p:cNvSpPr>
          <p:nvPr>
            <p:ph type="sldNum" sz="quarter" idx="12"/>
          </p:nvPr>
        </p:nvSpPr>
        <p:spPr/>
        <p:txBody>
          <a:bodyPr/>
          <a:lstStyle/>
          <a:p>
            <a:pPr defTabSz="514350">
              <a:defRPr/>
            </a:pPr>
            <a:fld id="{7B83EF40-B5B1-4485-A470-E02D46259FD4}" type="slidenum">
              <a:rPr lang="zh-TW" altLang="en-US" sz="675">
                <a:solidFill>
                  <a:srgbClr val="898989"/>
                </a:solidFill>
              </a:rPr>
              <a:pPr defTabSz="514350">
                <a:defRPr/>
              </a:pPr>
              <a:t>49</a:t>
            </a:fld>
            <a:endParaRPr lang="zh-TW" altLang="en-US" sz="675">
              <a:solidFill>
                <a:srgbClr val="898989"/>
              </a:solidFill>
            </a:endParaRPr>
          </a:p>
        </p:txBody>
      </p:sp>
    </p:spTree>
    <p:extLst>
      <p:ext uri="{BB962C8B-B14F-4D97-AF65-F5344CB8AC3E}">
        <p14:creationId xmlns:p14="http://schemas.microsoft.com/office/powerpoint/2010/main" val="898012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5">
            <a:extLst>
              <a:ext uri="{FF2B5EF4-FFF2-40B4-BE49-F238E27FC236}">
                <a16:creationId xmlns:a16="http://schemas.microsoft.com/office/drawing/2014/main" id="{A0738EB8-25F1-4880-9D8C-BCDE3510E7CB}"/>
              </a:ext>
            </a:extLst>
          </p:cNvPr>
          <p:cNvSpPr>
            <a:spLocks noChangeArrowheads="1"/>
          </p:cNvSpPr>
          <p:nvPr/>
        </p:nvSpPr>
        <p:spPr bwMode="auto">
          <a:xfrm>
            <a:off x="2654796" y="740197"/>
            <a:ext cx="5605463"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Verdana" panose="020B0604030504040204" pitchFamily="34" charset="0"/>
                <a:ea typeface="新細明體" panose="02020500000000000000" pitchFamily="18" charset="-120"/>
              </a:defRPr>
            </a:lvl1pPr>
            <a:lvl2pPr marL="742950" indent="-285750">
              <a:defRPr kumimoji="1">
                <a:solidFill>
                  <a:schemeClr val="tx1"/>
                </a:solidFill>
                <a:latin typeface="Verdana" panose="020B0604030504040204" pitchFamily="34" charset="0"/>
                <a:ea typeface="新細明體" panose="02020500000000000000" pitchFamily="18" charset="-120"/>
              </a:defRPr>
            </a:lvl2pPr>
            <a:lvl3pPr marL="1143000" indent="-228600">
              <a:defRPr kumimoji="1">
                <a:solidFill>
                  <a:schemeClr val="tx1"/>
                </a:solidFill>
                <a:latin typeface="Verdana" panose="020B0604030504040204" pitchFamily="34" charset="0"/>
                <a:ea typeface="新細明體" panose="02020500000000000000" pitchFamily="18" charset="-120"/>
              </a:defRPr>
            </a:lvl3pPr>
            <a:lvl4pPr marL="1600200" indent="-228600">
              <a:defRPr kumimoji="1">
                <a:solidFill>
                  <a:schemeClr val="tx1"/>
                </a:solidFill>
                <a:latin typeface="Verdana" panose="020B0604030504040204" pitchFamily="34" charset="0"/>
                <a:ea typeface="新細明體" panose="02020500000000000000" pitchFamily="18" charset="-120"/>
              </a:defRPr>
            </a:lvl4pPr>
            <a:lvl5pPr marL="2057400" indent="-228600">
              <a:defRPr kumimoji="1">
                <a:solidFill>
                  <a:schemeClr val="tx1"/>
                </a:solidFill>
                <a:latin typeface="Verdan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9pPr>
          </a:lstStyle>
          <a:p>
            <a:pPr fontAlgn="base">
              <a:spcBef>
                <a:spcPct val="0"/>
              </a:spcBef>
              <a:spcAft>
                <a:spcPct val="0"/>
              </a:spcAft>
              <a:buFont typeface="Wingdings" panose="05000000000000000000" pitchFamily="2" charset="2"/>
              <a:buNone/>
            </a:pPr>
            <a:r>
              <a:rPr lang="zh-TW" altLang="zh-TW" sz="20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方金雅</a:t>
            </a:r>
            <a:r>
              <a:rPr lang="zh-TW" altLang="en-US" sz="20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zh-TW" altLang="zh-TW" sz="2000" b="1" dirty="0">
                <a:solidFill>
                  <a:srgbClr val="00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教授</a:t>
            </a:r>
          </a:p>
          <a:p>
            <a:pPr fontAlgn="base">
              <a:spcBef>
                <a:spcPct val="0"/>
              </a:spcBef>
              <a:spcAft>
                <a:spcPct val="0"/>
              </a:spcAft>
            </a:pPr>
            <a:r>
              <a:rPr lang="zh-TW" altLang="zh-TW" dirty="0">
                <a:solidFill>
                  <a:srgbClr val="000000"/>
                </a:solidFill>
                <a:latin typeface="微軟正黑體" panose="020B0604030504040204" pitchFamily="34" charset="-120"/>
                <a:ea typeface="微軟正黑體" panose="020B0604030504040204" pitchFamily="34" charset="-120"/>
              </a:rPr>
              <a:t>學術專長：課程與教學、教育心理學、閱讀心理學</a:t>
            </a:r>
            <a:endParaRPr lang="en-US" altLang="zh-TW" dirty="0">
              <a:solidFill>
                <a:srgbClr val="000000"/>
              </a:solidFill>
              <a:latin typeface="微軟正黑體" panose="020B0604030504040204" pitchFamily="34" charset="-120"/>
              <a:ea typeface="微軟正黑體" panose="020B0604030504040204" pitchFamily="34" charset="-120"/>
            </a:endParaRPr>
          </a:p>
          <a:p>
            <a:pPr fontAlgn="base">
              <a:spcBef>
                <a:spcPct val="0"/>
              </a:spcBef>
              <a:spcAft>
                <a:spcPct val="0"/>
              </a:spcAft>
            </a:pPr>
            <a:r>
              <a:rPr lang="zh-TW" altLang="en-US" dirty="0">
                <a:solidFill>
                  <a:srgbClr val="000000"/>
                </a:solidFill>
                <a:latin typeface="微軟正黑體" panose="020B0604030504040204" pitchFamily="34" charset="-120"/>
                <a:ea typeface="微軟正黑體" panose="020B0604030504040204" pitchFamily="34" charset="-120"/>
              </a:rPr>
              <a:t>聯絡分機</a:t>
            </a:r>
            <a:r>
              <a:rPr lang="zh-TW" altLang="zh-TW" dirty="0">
                <a:solidFill>
                  <a:srgbClr val="000000"/>
                </a:solidFill>
                <a:latin typeface="微軟正黑體" panose="020B0604030504040204" pitchFamily="34" charset="-120"/>
                <a:ea typeface="微軟正黑體" panose="020B0604030504040204" pitchFamily="34" charset="-120"/>
              </a:rPr>
              <a:t>：</a:t>
            </a:r>
            <a:r>
              <a:rPr lang="en-US" altLang="zh-TW" dirty="0">
                <a:solidFill>
                  <a:srgbClr val="000000"/>
                </a:solidFill>
                <a:latin typeface="微軟正黑體" panose="020B0604030504040204" pitchFamily="34" charset="-120"/>
                <a:ea typeface="微軟正黑體" panose="020B0604030504040204" pitchFamily="34" charset="-120"/>
              </a:rPr>
              <a:t>1812</a:t>
            </a:r>
            <a:endParaRPr lang="zh-TW" altLang="zh-TW" b="1" dirty="0">
              <a:solidFill>
                <a:srgbClr val="000000"/>
              </a:solidFill>
              <a:latin typeface="微軟正黑體" panose="020B0604030504040204" pitchFamily="34" charset="-120"/>
              <a:ea typeface="微軟正黑體" panose="020B0604030504040204" pitchFamily="34" charset="-120"/>
            </a:endParaRPr>
          </a:p>
          <a:p>
            <a:pPr fontAlgn="base">
              <a:spcBef>
                <a:spcPct val="0"/>
              </a:spcBef>
              <a:spcAft>
                <a:spcPct val="0"/>
              </a:spcAft>
            </a:pPr>
            <a:r>
              <a:rPr lang="zh-TW" altLang="en-US" dirty="0">
                <a:solidFill>
                  <a:srgbClr val="000000"/>
                </a:solidFill>
                <a:latin typeface="微軟正黑體" panose="020B0604030504040204" pitchFamily="34" charset="-120"/>
                <a:ea typeface="微軟正黑體" panose="020B0604030504040204" pitchFamily="34" charset="-120"/>
              </a:rPr>
              <a:t>信        箱</a:t>
            </a:r>
            <a:r>
              <a:rPr lang="zh-TW" altLang="zh-TW" dirty="0">
                <a:solidFill>
                  <a:srgbClr val="000000"/>
                </a:solidFill>
                <a:latin typeface="微軟正黑體" panose="020B0604030504040204" pitchFamily="34" charset="-120"/>
                <a:ea typeface="微軟正黑體" panose="020B0604030504040204" pitchFamily="34" charset="-120"/>
              </a:rPr>
              <a:t>：</a:t>
            </a:r>
            <a:r>
              <a:rPr lang="en-US" altLang="zh-TW" dirty="0">
                <a:solidFill>
                  <a:srgbClr val="333333"/>
                </a:solidFill>
                <a:latin typeface="微軟正黑體" panose="020B0604030504040204" pitchFamily="34" charset="-120"/>
                <a:ea typeface="微軟正黑體" panose="020B0604030504040204" pitchFamily="34" charset="-120"/>
              </a:rPr>
              <a:t>fangchinya@gmail.com</a:t>
            </a:r>
            <a:r>
              <a:rPr lang="zh-TW" altLang="en-US" dirty="0">
                <a:solidFill>
                  <a:srgbClr val="000000"/>
                </a:solidFill>
                <a:latin typeface="微軟正黑體" panose="020B0604030504040204" pitchFamily="34" charset="-120"/>
                <a:ea typeface="微軟正黑體" panose="020B0604030504040204" pitchFamily="34" charset="-120"/>
              </a:rPr>
              <a:t> </a:t>
            </a:r>
          </a:p>
        </p:txBody>
      </p:sp>
      <p:pic>
        <p:nvPicPr>
          <p:cNvPr id="11" name="Picture 2" descr="D:\師培中心網站\photo\DSC_0001.jpg">
            <a:extLst>
              <a:ext uri="{FF2B5EF4-FFF2-40B4-BE49-F238E27FC236}">
                <a16:creationId xmlns:a16="http://schemas.microsoft.com/office/drawing/2014/main" id="{CA4C598F-1277-4CDB-B98D-A5BC6D5740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476672"/>
            <a:ext cx="1484312"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圖片 1">
            <a:extLst>
              <a:ext uri="{FF2B5EF4-FFF2-40B4-BE49-F238E27FC236}">
                <a16:creationId xmlns:a16="http://schemas.microsoft.com/office/drawing/2014/main" id="{E68B158E-FF1A-49F8-A2A9-D2B03674E270}"/>
              </a:ext>
            </a:extLst>
          </p:cNvPr>
          <p:cNvPicPr>
            <a:picLocks noChangeAspect="1"/>
          </p:cNvPicPr>
          <p:nvPr/>
        </p:nvPicPr>
        <p:blipFill>
          <a:blip r:embed="rId3">
            <a:extLst>
              <a:ext uri="{28A0092B-C50C-407E-A947-70E740481C1C}">
                <a14:useLocalDpi xmlns:a14="http://schemas.microsoft.com/office/drawing/2010/main" val="0"/>
              </a:ext>
            </a:extLst>
          </a:blip>
          <a:srcRect l="19321" t="41046" r="32281" b="21176"/>
          <a:stretch>
            <a:fillRect/>
          </a:stretch>
        </p:blipFill>
        <p:spPr bwMode="auto">
          <a:xfrm>
            <a:off x="833934" y="2311822"/>
            <a:ext cx="1484312" cy="145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矩形 12">
            <a:extLst>
              <a:ext uri="{FF2B5EF4-FFF2-40B4-BE49-F238E27FC236}">
                <a16:creationId xmlns:a16="http://schemas.microsoft.com/office/drawing/2014/main" id="{EB3D651B-3063-4D71-8EEC-881BC115DA4F}"/>
              </a:ext>
            </a:extLst>
          </p:cNvPr>
          <p:cNvSpPr/>
          <p:nvPr/>
        </p:nvSpPr>
        <p:spPr>
          <a:xfrm>
            <a:off x="2615109" y="2316585"/>
            <a:ext cx="5256212" cy="1508125"/>
          </a:xfrm>
          <a:prstGeom prst="rect">
            <a:avLst/>
          </a:prstGeom>
        </p:spPr>
        <p:txBody>
          <a:bodyPr>
            <a:spAutoFit/>
          </a:bodyPr>
          <a:lstStyle/>
          <a:p>
            <a:pPr fontAlgn="base">
              <a:spcBef>
                <a:spcPct val="0"/>
              </a:spcBef>
              <a:defRPr/>
            </a:pPr>
            <a:r>
              <a:rPr kumimoji="1" lang="zh-TW" altLang="zh-TW" sz="2000" b="1" kern="100" dirty="0">
                <a:solidFill>
                  <a:prstClr val="black"/>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a:rPr>
              <a:t>黃絢質 </a:t>
            </a:r>
            <a:r>
              <a:rPr kumimoji="1" lang="zh-TW" altLang="en-US" sz="2000" b="1" kern="100" dirty="0">
                <a:solidFill>
                  <a:prstClr val="black"/>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a:rPr>
              <a:t> </a:t>
            </a:r>
            <a:r>
              <a:rPr kumimoji="1" lang="zh-TW" altLang="zh-TW" sz="2000" b="1" kern="100" dirty="0">
                <a:solidFill>
                  <a:prstClr val="black"/>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a:rPr>
              <a:t>教授兼課程組組長</a:t>
            </a:r>
          </a:p>
          <a:p>
            <a:pPr fontAlgn="base">
              <a:spcBef>
                <a:spcPct val="0"/>
              </a:spcBef>
              <a:defRPr/>
            </a:pPr>
            <a:r>
              <a:rPr kumimoji="1" lang="zh-TW" altLang="zh-TW" kern="100" dirty="0">
                <a:solidFill>
                  <a:prstClr val="black"/>
                </a:solidFill>
                <a:latin typeface="微軟正黑體" pitchFamily="34" charset="-120"/>
                <a:ea typeface="微軟正黑體" pitchFamily="34" charset="-120"/>
                <a:cs typeface="Times New Roman"/>
              </a:rPr>
              <a:t>學術專長：教育心理學、發展心理學、青少年心理學、教育研究法</a:t>
            </a:r>
          </a:p>
          <a:p>
            <a:pPr fontAlgn="base">
              <a:spcBef>
                <a:spcPct val="0"/>
              </a:spcBef>
              <a:defRPr/>
            </a:pPr>
            <a:r>
              <a:rPr kumimoji="1" lang="zh-TW" altLang="zh-TW" kern="100" dirty="0">
                <a:solidFill>
                  <a:prstClr val="black"/>
                </a:solidFill>
                <a:latin typeface="微軟正黑體" pitchFamily="34" charset="-120"/>
                <a:ea typeface="微軟正黑體" pitchFamily="34" charset="-120"/>
                <a:cs typeface="Times New Roman"/>
              </a:rPr>
              <a:t>聯絡分機：</a:t>
            </a:r>
            <a:r>
              <a:rPr kumimoji="1" lang="en-US" altLang="zh-TW" kern="100" dirty="0">
                <a:solidFill>
                  <a:prstClr val="black"/>
                </a:solidFill>
                <a:latin typeface="微軟正黑體" pitchFamily="34" charset="-120"/>
                <a:ea typeface="微軟正黑體" pitchFamily="34" charset="-120"/>
                <a:cs typeface="Times New Roman"/>
              </a:rPr>
              <a:t>1805</a:t>
            </a:r>
            <a:r>
              <a:rPr kumimoji="1" lang="zh-TW" altLang="en-US" kern="100" dirty="0">
                <a:solidFill>
                  <a:prstClr val="black"/>
                </a:solidFill>
                <a:latin typeface="微軟正黑體" pitchFamily="34" charset="-120"/>
                <a:ea typeface="微軟正黑體" pitchFamily="34" charset="-120"/>
                <a:cs typeface="Times New Roman"/>
              </a:rPr>
              <a:t>、</a:t>
            </a:r>
            <a:r>
              <a:rPr kumimoji="1" lang="en-US" altLang="zh-TW" kern="100" dirty="0">
                <a:solidFill>
                  <a:prstClr val="black"/>
                </a:solidFill>
                <a:latin typeface="微軟正黑體" pitchFamily="34" charset="-120"/>
                <a:ea typeface="微軟正黑體" pitchFamily="34" charset="-120"/>
                <a:cs typeface="Times New Roman"/>
              </a:rPr>
              <a:t>8705</a:t>
            </a:r>
            <a:endParaRPr kumimoji="1" lang="zh-TW" altLang="zh-TW" kern="100" dirty="0">
              <a:solidFill>
                <a:prstClr val="black"/>
              </a:solidFill>
              <a:latin typeface="微軟正黑體" pitchFamily="34" charset="-120"/>
              <a:ea typeface="微軟正黑體" pitchFamily="34" charset="-120"/>
              <a:cs typeface="Times New Roman"/>
            </a:endParaRPr>
          </a:p>
          <a:p>
            <a:pPr fontAlgn="base">
              <a:spcBef>
                <a:spcPct val="0"/>
              </a:spcBef>
              <a:defRPr/>
            </a:pPr>
            <a:r>
              <a:rPr kumimoji="1" lang="zh-TW" altLang="zh-TW" kern="100" dirty="0">
                <a:solidFill>
                  <a:prstClr val="black"/>
                </a:solidFill>
                <a:latin typeface="微軟正黑體" pitchFamily="34" charset="-120"/>
                <a:ea typeface="微軟正黑體" pitchFamily="34" charset="-120"/>
                <a:cs typeface="Times New Roman"/>
              </a:rPr>
              <a:t>信</a:t>
            </a:r>
            <a:r>
              <a:rPr kumimoji="1" lang="zh-TW" altLang="en-US" kern="100" dirty="0">
                <a:solidFill>
                  <a:prstClr val="black"/>
                </a:solidFill>
                <a:latin typeface="微軟正黑體" pitchFamily="34" charset="-120"/>
                <a:ea typeface="微軟正黑體" pitchFamily="34" charset="-120"/>
                <a:cs typeface="Times New Roman"/>
              </a:rPr>
              <a:t>        </a:t>
            </a:r>
            <a:r>
              <a:rPr kumimoji="1" lang="zh-TW" altLang="zh-TW" kern="100" dirty="0">
                <a:solidFill>
                  <a:prstClr val="black"/>
                </a:solidFill>
                <a:latin typeface="微軟正黑體" pitchFamily="34" charset="-120"/>
                <a:ea typeface="微軟正黑體" pitchFamily="34" charset="-120"/>
                <a:cs typeface="Times New Roman"/>
              </a:rPr>
              <a:t>箱：</a:t>
            </a:r>
            <a:r>
              <a:rPr kumimoji="1" lang="en-US" altLang="zh-TW" dirty="0">
                <a:solidFill>
                  <a:srgbClr val="333333"/>
                </a:solidFill>
                <a:latin typeface="微軟正黑體" panose="020B0604030504040204" pitchFamily="34" charset="-120"/>
                <a:ea typeface="微軟正黑體" panose="020B0604030504040204" pitchFamily="34" charset="-120"/>
              </a:rPr>
              <a:t>t4365@mail.nknu.edu.tw</a:t>
            </a:r>
            <a:endParaRPr kumimoji="1" lang="zh-TW" altLang="zh-TW" kern="100" dirty="0">
              <a:solidFill>
                <a:prstClr val="black"/>
              </a:solidFill>
              <a:latin typeface="微軟正黑體" pitchFamily="34" charset="-120"/>
              <a:ea typeface="微軟正黑體" pitchFamily="34" charset="-120"/>
              <a:cs typeface="Times New Roman"/>
            </a:endParaRPr>
          </a:p>
        </p:txBody>
      </p:sp>
      <p:pic>
        <p:nvPicPr>
          <p:cNvPr id="14" name="圖片 2">
            <a:extLst>
              <a:ext uri="{FF2B5EF4-FFF2-40B4-BE49-F238E27FC236}">
                <a16:creationId xmlns:a16="http://schemas.microsoft.com/office/drawing/2014/main" id="{B52E0608-9118-4459-8485-34DB61E3B0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2471" y="4077122"/>
            <a:ext cx="2016125" cy="151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a:extLst>
              <a:ext uri="{FF2B5EF4-FFF2-40B4-BE49-F238E27FC236}">
                <a16:creationId xmlns:a16="http://schemas.microsoft.com/office/drawing/2014/main" id="{2894A65E-6F3E-4F7B-8002-135FA5D02E14}"/>
              </a:ext>
            </a:extLst>
          </p:cNvPr>
          <p:cNvSpPr/>
          <p:nvPr/>
        </p:nvSpPr>
        <p:spPr>
          <a:xfrm>
            <a:off x="2829421" y="4077122"/>
            <a:ext cx="6064250" cy="1508125"/>
          </a:xfrm>
          <a:prstGeom prst="rect">
            <a:avLst/>
          </a:prstGeom>
        </p:spPr>
        <p:txBody>
          <a:bodyPr>
            <a:spAutoFit/>
          </a:bodyPr>
          <a:lstStyle/>
          <a:p>
            <a:pPr fontAlgn="base">
              <a:spcBef>
                <a:spcPct val="0"/>
              </a:spcBef>
              <a:defRPr/>
            </a:pPr>
            <a:r>
              <a:rPr kumimoji="1" lang="zh-TW" altLang="en-US" sz="2000" b="1" kern="100" dirty="0">
                <a:solidFill>
                  <a:prstClr val="black"/>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Times New Roman"/>
              </a:rPr>
              <a:t>蔡孟芳 助理教授</a:t>
            </a:r>
          </a:p>
          <a:p>
            <a:pPr fontAlgn="base">
              <a:spcBef>
                <a:spcPct val="0"/>
              </a:spcBef>
              <a:defRPr/>
            </a:pPr>
            <a:r>
              <a:rPr kumimoji="1" lang="zh-TW" altLang="en-US" kern="100" dirty="0">
                <a:solidFill>
                  <a:prstClr val="black"/>
                </a:solidFill>
                <a:latin typeface="微軟正黑體" pitchFamily="34" charset="-120"/>
                <a:ea typeface="微軟正黑體" pitchFamily="34" charset="-120"/>
                <a:cs typeface="Times New Roman"/>
              </a:rPr>
              <a:t>學術專長：教育心理、課程發展與教學設計、</a:t>
            </a:r>
            <a:endParaRPr kumimoji="1" lang="en-US" altLang="zh-TW" kern="100" dirty="0">
              <a:solidFill>
                <a:prstClr val="black"/>
              </a:solidFill>
              <a:latin typeface="微軟正黑體" pitchFamily="34" charset="-120"/>
              <a:ea typeface="微軟正黑體" pitchFamily="34" charset="-120"/>
              <a:cs typeface="Times New Roman"/>
            </a:endParaRPr>
          </a:p>
          <a:p>
            <a:pPr fontAlgn="base">
              <a:spcBef>
                <a:spcPct val="0"/>
              </a:spcBef>
              <a:defRPr/>
            </a:pPr>
            <a:r>
              <a:rPr kumimoji="1" lang="zh-TW" altLang="en-US" kern="100" dirty="0">
                <a:solidFill>
                  <a:prstClr val="black"/>
                </a:solidFill>
                <a:latin typeface="微軟正黑體" pitchFamily="34" charset="-120"/>
                <a:ea typeface="微軟正黑體" pitchFamily="34" charset="-120"/>
                <a:cs typeface="Times New Roman"/>
              </a:rPr>
              <a:t>                    創新教學學習經驗與歷程、認知投入</a:t>
            </a:r>
            <a:endParaRPr kumimoji="1" lang="zh-TW" altLang="zh-TW" kern="100" dirty="0">
              <a:solidFill>
                <a:prstClr val="black"/>
              </a:solidFill>
              <a:latin typeface="微軟正黑體" pitchFamily="34" charset="-120"/>
              <a:ea typeface="微軟正黑體" pitchFamily="34" charset="-120"/>
              <a:cs typeface="Times New Roman"/>
            </a:endParaRPr>
          </a:p>
          <a:p>
            <a:pPr fontAlgn="base">
              <a:spcBef>
                <a:spcPct val="0"/>
              </a:spcBef>
              <a:defRPr/>
            </a:pPr>
            <a:r>
              <a:rPr kumimoji="1" lang="zh-TW" altLang="zh-TW" kern="100" dirty="0">
                <a:solidFill>
                  <a:prstClr val="black"/>
                </a:solidFill>
                <a:latin typeface="微軟正黑體" pitchFamily="34" charset="-120"/>
                <a:ea typeface="微軟正黑體" pitchFamily="34" charset="-120"/>
                <a:cs typeface="Times New Roman"/>
              </a:rPr>
              <a:t>聯絡分機：</a:t>
            </a:r>
            <a:r>
              <a:rPr kumimoji="1" lang="en-US" altLang="zh-TW" kern="100" dirty="0">
                <a:solidFill>
                  <a:prstClr val="black"/>
                </a:solidFill>
                <a:latin typeface="微軟正黑體" pitchFamily="34" charset="-120"/>
                <a:ea typeface="微軟正黑體" pitchFamily="34" charset="-120"/>
                <a:cs typeface="Times New Roman"/>
              </a:rPr>
              <a:t>8709</a:t>
            </a:r>
            <a:endParaRPr kumimoji="1" lang="zh-TW" altLang="zh-TW" kern="100" dirty="0">
              <a:solidFill>
                <a:prstClr val="black"/>
              </a:solidFill>
              <a:latin typeface="微軟正黑體" pitchFamily="34" charset="-120"/>
              <a:ea typeface="微軟正黑體" pitchFamily="34" charset="-120"/>
              <a:cs typeface="Times New Roman"/>
            </a:endParaRPr>
          </a:p>
          <a:p>
            <a:pPr fontAlgn="base">
              <a:spcBef>
                <a:spcPct val="0"/>
              </a:spcBef>
              <a:defRPr/>
            </a:pPr>
            <a:r>
              <a:rPr kumimoji="1" lang="zh-TW" altLang="zh-TW" kern="100" dirty="0">
                <a:solidFill>
                  <a:prstClr val="black"/>
                </a:solidFill>
                <a:latin typeface="微軟正黑體" pitchFamily="34" charset="-120"/>
                <a:ea typeface="微軟正黑體" pitchFamily="34" charset="-120"/>
                <a:cs typeface="Times New Roman"/>
              </a:rPr>
              <a:t>信</a:t>
            </a:r>
            <a:r>
              <a:rPr kumimoji="1" lang="zh-TW" altLang="en-US" kern="100" dirty="0">
                <a:solidFill>
                  <a:prstClr val="black"/>
                </a:solidFill>
                <a:latin typeface="微軟正黑體" pitchFamily="34" charset="-120"/>
                <a:ea typeface="微軟正黑體" pitchFamily="34" charset="-120"/>
                <a:cs typeface="Times New Roman"/>
              </a:rPr>
              <a:t>        </a:t>
            </a:r>
            <a:r>
              <a:rPr kumimoji="1" lang="zh-TW" altLang="zh-TW" kern="100" dirty="0">
                <a:solidFill>
                  <a:prstClr val="black"/>
                </a:solidFill>
                <a:latin typeface="微軟正黑體" pitchFamily="34" charset="-120"/>
                <a:ea typeface="微軟正黑體" pitchFamily="34" charset="-120"/>
                <a:cs typeface="Times New Roman"/>
              </a:rPr>
              <a:t>箱：</a:t>
            </a:r>
            <a:r>
              <a:rPr kumimoji="1" lang="en-US" altLang="zh-TW" dirty="0">
                <a:solidFill>
                  <a:srgbClr val="333333"/>
                </a:solidFill>
                <a:latin typeface="微軟正黑體" panose="020B0604030504040204" pitchFamily="34" charset="-120"/>
                <a:ea typeface="微軟正黑體" panose="020B0604030504040204" pitchFamily="34" charset="-120"/>
              </a:rPr>
              <a:t>mftsai@mail.nknu.edu.tw</a:t>
            </a:r>
            <a:endParaRPr kumimoji="1" lang="zh-TW" altLang="zh-TW" kern="100" dirty="0">
              <a:solidFill>
                <a:prstClr val="black"/>
              </a:solidFill>
              <a:latin typeface="微軟正黑體" pitchFamily="34" charset="-120"/>
              <a:ea typeface="微軟正黑體" pitchFamily="34" charset="-120"/>
              <a:cs typeface="Times New Roman"/>
            </a:endParaRPr>
          </a:p>
        </p:txBody>
      </p:sp>
    </p:spTree>
    <p:extLst>
      <p:ext uri="{BB962C8B-B14F-4D97-AF65-F5344CB8AC3E}">
        <p14:creationId xmlns:p14="http://schemas.microsoft.com/office/powerpoint/2010/main" val="9962868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p:cNvSpPr txBox="1">
            <a:spLocks/>
          </p:cNvSpPr>
          <p:nvPr/>
        </p:nvSpPr>
        <p:spPr bwMode="auto">
          <a:xfrm>
            <a:off x="323850" y="476250"/>
            <a:ext cx="7127875"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algn="l" defTabSz="457200" rtl="0" eaLnBrk="0" fontAlgn="base" hangingPunct="0">
              <a:spcBef>
                <a:spcPct val="0"/>
              </a:spcBef>
              <a:spcAft>
                <a:spcPct val="0"/>
              </a:spcAft>
              <a:defRPr sz="36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ea typeface="微軟正黑體" panose="020B0604030504040204" pitchFamily="34" charset="-12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ea typeface="微軟正黑體" panose="020B0604030504040204" pitchFamily="34" charset="-12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ea typeface="微軟正黑體" panose="020B0604030504040204" pitchFamily="34" charset="-12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ea typeface="微軟正黑體" panose="020B0604030504040204" pitchFamily="34" charset="-12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kumimoji="0" lang="en-US" altLang="zh-TW"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30</a:t>
            </a:r>
            <a:r>
              <a:rPr kumimoji="0" lang="zh-TW" altLang="en-US"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小時服務學習</a:t>
            </a:r>
            <a:r>
              <a:rPr kumimoji="0" lang="en-US" altLang="zh-TW"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kumimoji="0" lang="zh-TW" altLang="en-US"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志工</a:t>
            </a:r>
            <a:r>
              <a:rPr kumimoji="0" lang="en-US" altLang="zh-TW"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kumimoji="0" lang="zh-TW" altLang="en-US" b="1" dirty="0">
                <a:solidFill>
                  <a:schemeClr val="tx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時數之規定</a:t>
            </a:r>
          </a:p>
        </p:txBody>
      </p:sp>
      <p:sp>
        <p:nvSpPr>
          <p:cNvPr id="9" name="矩形 8"/>
          <p:cNvSpPr/>
          <p:nvPr/>
        </p:nvSpPr>
        <p:spPr>
          <a:xfrm>
            <a:off x="323850" y="1268413"/>
            <a:ext cx="8496300" cy="4770537"/>
          </a:xfrm>
          <a:prstGeom prst="rect">
            <a:avLst/>
          </a:prstGeom>
        </p:spPr>
        <p:txBody>
          <a:bodyPr>
            <a:spAutoFit/>
          </a:bodyPr>
          <a:lstStyle/>
          <a:p>
            <a:pPr marL="285750" indent="-285750">
              <a:spcAft>
                <a:spcPts val="0"/>
              </a:spcAft>
              <a:buFont typeface="Wingdings" panose="05000000000000000000" pitchFamily="2" charset="2"/>
              <a:buChar char="u"/>
              <a:defRPr/>
            </a:pPr>
            <a:r>
              <a:rPr lang="zh-TW" altLang="en-US" sz="1600" kern="100" dirty="0">
                <a:latin typeface="微軟正黑體" panose="020B0604030504040204" pitchFamily="34" charset="-120"/>
                <a:ea typeface="微軟正黑體" panose="020B0604030504040204" pitchFamily="34" charset="-120"/>
              </a:rPr>
              <a:t>請參閱網路說明：</a:t>
            </a:r>
            <a:r>
              <a:rPr lang="en-US" altLang="zh-TW" sz="1600" kern="100" dirty="0">
                <a:latin typeface="微軟正黑體" panose="020B0604030504040204" pitchFamily="34" charset="-120"/>
                <a:ea typeface="微軟正黑體" panose="020B0604030504040204" pitchFamily="34" charset="-120"/>
              </a:rPr>
              <a:t> </a:t>
            </a:r>
            <a:r>
              <a:rPr lang="en-US" altLang="zh-TW" sz="1600" kern="100" dirty="0">
                <a:latin typeface="微軟正黑體" panose="020B0604030504040204" pitchFamily="34" charset="-120"/>
                <a:ea typeface="微軟正黑體" panose="020B0604030504040204" pitchFamily="34" charset="-120"/>
                <a:hlinkClick r:id="rId2"/>
              </a:rPr>
              <a:t>https://tecs.nknu.edu.tw/Page.aspx?PN=134&amp;SN=140&amp;Kind=s1</a:t>
            </a:r>
            <a:endParaRPr lang="en-US" altLang="zh-TW" sz="1600" kern="100" dirty="0">
              <a:latin typeface="微軟正黑體" panose="020B0604030504040204" pitchFamily="34" charset="-120"/>
              <a:ea typeface="微軟正黑體" panose="020B0604030504040204" pitchFamily="34" charset="-120"/>
            </a:endParaRPr>
          </a:p>
          <a:p>
            <a:pPr marL="285750" indent="-285750" algn="just">
              <a:buFont typeface="Wingdings" panose="05000000000000000000" pitchFamily="2" charset="2"/>
              <a:buChar char="u"/>
              <a:defRPr/>
            </a:pPr>
            <a:endParaRPr lang="en-US" altLang="zh-TW" sz="1600" dirty="0">
              <a:solidFill>
                <a:srgbClr val="000000"/>
              </a:solidFill>
              <a:latin typeface="微軟正黑體" panose="020B0604030504040204" pitchFamily="34" charset="-120"/>
              <a:ea typeface="微軟正黑體" panose="020B0604030504040204" pitchFamily="34" charset="-120"/>
            </a:endParaRPr>
          </a:p>
          <a:p>
            <a:pPr marL="285750" indent="-285750" algn="just">
              <a:buFont typeface="Wingdings" panose="05000000000000000000" pitchFamily="2" charset="2"/>
              <a:buChar char="u"/>
              <a:defRPr/>
            </a:pPr>
            <a:r>
              <a:rPr lang="zh-TW" altLang="zh-TW" sz="1600" dirty="0">
                <a:solidFill>
                  <a:srgbClr val="000000"/>
                </a:solidFill>
                <a:latin typeface="微軟正黑體" panose="020B0604030504040204" pitchFamily="34" charset="-120"/>
                <a:ea typeface="微軟正黑體" panose="020B0604030504040204" pitchFamily="34" charset="-120"/>
              </a:rPr>
              <a:t>時數要求：</a:t>
            </a:r>
            <a:r>
              <a:rPr lang="zh-TW" altLang="zh-TW" sz="1600" u="sng" dirty="0">
                <a:solidFill>
                  <a:srgbClr val="000000"/>
                </a:solidFill>
                <a:latin typeface="微軟正黑體" panose="020B0604030504040204" pitchFamily="34" charset="-120"/>
                <a:ea typeface="微軟正黑體" panose="020B0604030504040204" pitchFamily="34" charset="-120"/>
              </a:rPr>
              <a:t>取得教育學程資格</a:t>
            </a:r>
            <a:r>
              <a:rPr lang="zh-TW" altLang="zh-TW" sz="1600" b="1" u="sng" dirty="0">
                <a:solidFill>
                  <a:srgbClr val="FF0000"/>
                </a:solidFill>
                <a:latin typeface="微軟正黑體" panose="020B0604030504040204" pitchFamily="34" charset="-120"/>
                <a:ea typeface="微軟正黑體" panose="020B0604030504040204" pitchFamily="34" charset="-120"/>
              </a:rPr>
              <a:t>後</a:t>
            </a:r>
            <a:r>
              <a:rPr lang="zh-TW" altLang="zh-TW" sz="1600" u="sng" dirty="0">
                <a:solidFill>
                  <a:srgbClr val="000000"/>
                </a:solidFill>
                <a:latin typeface="微軟正黑體" panose="020B0604030504040204" pitchFamily="34" charset="-120"/>
                <a:ea typeface="微軟正黑體" panose="020B0604030504040204" pitchFamily="34" charset="-120"/>
              </a:rPr>
              <a:t>，辦理修畢師資職前教育課程學分審查</a:t>
            </a:r>
            <a:r>
              <a:rPr lang="zh-TW" altLang="zh-TW" sz="1600" b="1" u="sng" dirty="0">
                <a:solidFill>
                  <a:srgbClr val="FF0000"/>
                </a:solidFill>
                <a:latin typeface="微軟正黑體" panose="020B0604030504040204" pitchFamily="34" charset="-120"/>
                <a:ea typeface="微軟正黑體" panose="020B0604030504040204" pitchFamily="34" charset="-120"/>
              </a:rPr>
              <a:t>前</a:t>
            </a:r>
            <a:r>
              <a:rPr lang="zh-TW" altLang="zh-TW" sz="1600" dirty="0">
                <a:solidFill>
                  <a:srgbClr val="000000"/>
                </a:solidFill>
                <a:latin typeface="微軟正黑體" panose="020B0604030504040204" pitchFamily="34" charset="-120"/>
                <a:ea typeface="微軟正黑體" panose="020B0604030504040204" pitchFamily="34" charset="-120"/>
              </a:rPr>
              <a:t>，須完成</a:t>
            </a:r>
            <a:r>
              <a:rPr lang="en-US" altLang="zh-TW" sz="1600" dirty="0">
                <a:solidFill>
                  <a:srgbClr val="000000"/>
                </a:solidFill>
                <a:latin typeface="微軟正黑體" panose="020B0604030504040204" pitchFamily="34" charset="-120"/>
                <a:ea typeface="微軟正黑體" panose="020B0604030504040204" pitchFamily="34" charset="-120"/>
              </a:rPr>
              <a:t>30</a:t>
            </a:r>
            <a:r>
              <a:rPr lang="zh-TW" altLang="en-US" sz="1600" dirty="0">
                <a:solidFill>
                  <a:srgbClr val="000000"/>
                </a:solidFill>
                <a:latin typeface="微軟正黑體" panose="020B0604030504040204" pitchFamily="34" charset="-120"/>
                <a:ea typeface="微軟正黑體" panose="020B0604030504040204" pitchFamily="34" charset="-120"/>
              </a:rPr>
              <a:t>小時志工服務時數。</a:t>
            </a:r>
            <a:endParaRPr lang="en-US" altLang="zh-TW" sz="1600" dirty="0">
              <a:latin typeface="微軟正黑體" panose="020B0604030504040204" pitchFamily="34" charset="-120"/>
              <a:ea typeface="微軟正黑體" panose="020B0604030504040204" pitchFamily="34" charset="-120"/>
            </a:endParaRPr>
          </a:p>
          <a:p>
            <a:pPr marL="285750" indent="-285750" algn="just">
              <a:buFont typeface="Wingdings" panose="05000000000000000000" pitchFamily="2" charset="2"/>
              <a:buChar char="u"/>
              <a:defRPr/>
            </a:pPr>
            <a:endParaRPr lang="en-US" altLang="zh-TW" sz="1600" dirty="0">
              <a:solidFill>
                <a:srgbClr val="000000"/>
              </a:solidFill>
              <a:latin typeface="微軟正黑體" panose="020B0604030504040204" pitchFamily="34" charset="-120"/>
              <a:ea typeface="微軟正黑體" panose="020B0604030504040204" pitchFamily="34" charset="-120"/>
            </a:endParaRPr>
          </a:p>
          <a:p>
            <a:pPr marL="285750" indent="-285750" algn="just">
              <a:buFont typeface="Wingdings" panose="05000000000000000000" pitchFamily="2" charset="2"/>
              <a:buChar char="u"/>
              <a:defRPr/>
            </a:pPr>
            <a:r>
              <a:rPr lang="zh-TW" altLang="en-US" sz="1600" dirty="0">
                <a:solidFill>
                  <a:srgbClr val="000000"/>
                </a:solidFill>
                <a:latin typeface="微軟正黑體" panose="020B0604030504040204" pitchFamily="34" charset="-120"/>
                <a:ea typeface="微軟正黑體" panose="020B0604030504040204" pitchFamily="34" charset="-120"/>
              </a:rPr>
              <a:t>對象：</a:t>
            </a:r>
            <a:r>
              <a:rPr lang="zh-TW" altLang="en-US" sz="1600" b="1" dirty="0">
                <a:solidFill>
                  <a:srgbClr val="FF0000"/>
                </a:solidFill>
                <a:latin typeface="微軟正黑體" panose="020B0604030504040204" pitchFamily="34" charset="-120"/>
                <a:ea typeface="微軟正黑體" panose="020B0604030504040204" pitchFamily="34" charset="-120"/>
              </a:rPr>
              <a:t>中教</a:t>
            </a:r>
            <a:r>
              <a:rPr lang="zh-TW" altLang="en-US" sz="1600" b="1" dirty="0">
                <a:solidFill>
                  <a:srgbClr val="00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小教</a:t>
            </a:r>
            <a:r>
              <a:rPr lang="zh-TW" altLang="en-US" sz="1600" b="1" dirty="0">
                <a:solidFill>
                  <a:srgbClr val="00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特教資優</a:t>
            </a:r>
            <a:r>
              <a:rPr lang="zh-TW" altLang="en-US" sz="1600" dirty="0">
                <a:solidFill>
                  <a:srgbClr val="000000"/>
                </a:solidFill>
                <a:latin typeface="微軟正黑體" panose="020B0604030504040204" pitchFamily="34" charset="-120"/>
                <a:ea typeface="微軟正黑體" panose="020B0604030504040204" pitchFamily="34" charset="-120"/>
              </a:rPr>
              <a:t>教育學程學生，皆須完成，始得核發修畢師資職前教育證明書。</a:t>
            </a:r>
            <a:endParaRPr lang="en-US" altLang="zh-TW" sz="1600" dirty="0">
              <a:latin typeface="微軟正黑體" panose="020B0604030504040204" pitchFamily="34" charset="-120"/>
              <a:ea typeface="微軟正黑體" panose="020B0604030504040204" pitchFamily="34" charset="-120"/>
            </a:endParaRPr>
          </a:p>
          <a:p>
            <a:pPr marL="285750" indent="-285750" algn="just">
              <a:buFont typeface="Wingdings" panose="05000000000000000000" pitchFamily="2" charset="2"/>
              <a:buChar char="u"/>
              <a:defRPr/>
            </a:pPr>
            <a:endParaRPr lang="en-US" altLang="zh-TW" sz="1600" dirty="0">
              <a:solidFill>
                <a:srgbClr val="000000"/>
              </a:solidFill>
              <a:latin typeface="微軟正黑體" panose="020B0604030504040204" pitchFamily="34" charset="-120"/>
              <a:ea typeface="微軟正黑體" panose="020B0604030504040204" pitchFamily="34" charset="-120"/>
            </a:endParaRPr>
          </a:p>
          <a:p>
            <a:pPr marL="285750" indent="-285750" algn="just">
              <a:buFont typeface="Wingdings" panose="05000000000000000000" pitchFamily="2" charset="2"/>
              <a:buChar char="u"/>
              <a:defRPr/>
            </a:pPr>
            <a:r>
              <a:rPr lang="zh-TW" altLang="en-US" sz="1600" dirty="0">
                <a:solidFill>
                  <a:srgbClr val="000000"/>
                </a:solidFill>
                <a:latin typeface="微軟正黑體" panose="020B0604030504040204" pitchFamily="34" charset="-120"/>
                <a:ea typeface="微軟正黑體" panose="020B0604030504040204" pitchFamily="34" charset="-120"/>
              </a:rPr>
              <a:t>性質要求：不得支領薪資，並以教育相關之志工服務為優先。</a:t>
            </a:r>
            <a:endParaRPr lang="en-US" altLang="zh-TW" sz="1600" dirty="0">
              <a:latin typeface="微軟正黑體" panose="020B0604030504040204" pitchFamily="34" charset="-120"/>
              <a:ea typeface="微軟正黑體" panose="020B0604030504040204" pitchFamily="34" charset="-120"/>
            </a:endParaRPr>
          </a:p>
          <a:p>
            <a:pPr marL="285750" indent="-285750" algn="just">
              <a:buFont typeface="Wingdings" panose="05000000000000000000" pitchFamily="2" charset="2"/>
              <a:buChar char="u"/>
              <a:defRPr/>
            </a:pPr>
            <a:endParaRPr lang="en-US" altLang="zh-TW" sz="1600" dirty="0">
              <a:solidFill>
                <a:srgbClr val="000000"/>
              </a:solidFill>
              <a:latin typeface="微軟正黑體" panose="020B0604030504040204" pitchFamily="34" charset="-120"/>
              <a:ea typeface="微軟正黑體" panose="020B0604030504040204" pitchFamily="34" charset="-120"/>
            </a:endParaRPr>
          </a:p>
          <a:p>
            <a:pPr marL="285750" indent="-285750" algn="just">
              <a:buFont typeface="Wingdings" panose="05000000000000000000" pitchFamily="2" charset="2"/>
              <a:buChar char="u"/>
              <a:defRPr/>
            </a:pPr>
            <a:r>
              <a:rPr lang="zh-TW" altLang="en-US" sz="1600" dirty="0">
                <a:solidFill>
                  <a:srgbClr val="000000"/>
                </a:solidFill>
                <a:latin typeface="微軟正黑體" panose="020B0604030504040204" pitchFamily="34" charset="-120"/>
                <a:ea typeface="微軟正黑體" panose="020B0604030504040204" pitchFamily="34" charset="-120"/>
              </a:rPr>
              <a:t>認證方式：</a:t>
            </a:r>
            <a:endParaRPr lang="zh-TW" altLang="en-US" sz="1600" dirty="0">
              <a:latin typeface="微軟正黑體" panose="020B0604030504040204" pitchFamily="34" charset="-120"/>
              <a:ea typeface="微軟正黑體" panose="020B0604030504040204" pitchFamily="34" charset="-120"/>
            </a:endParaRPr>
          </a:p>
          <a:p>
            <a:pPr algn="just">
              <a:defRPr/>
            </a:pPr>
            <a:r>
              <a:rPr lang="en-US" altLang="zh-TW" sz="1600" dirty="0">
                <a:solidFill>
                  <a:srgbClr val="000000"/>
                </a:solidFill>
                <a:latin typeface="微軟正黑體" panose="020B0604030504040204" pitchFamily="34" charset="-120"/>
                <a:ea typeface="微軟正黑體" panose="020B0604030504040204" pitchFamily="34" charset="-120"/>
              </a:rPr>
              <a:t>(</a:t>
            </a:r>
            <a:r>
              <a:rPr lang="zh-TW" altLang="en-US" sz="1600" dirty="0">
                <a:solidFill>
                  <a:srgbClr val="000000"/>
                </a:solidFill>
                <a:latin typeface="微軟正黑體" panose="020B0604030504040204" pitchFamily="34" charset="-120"/>
                <a:ea typeface="微軟正黑體" panose="020B0604030504040204" pitchFamily="34" charset="-120"/>
              </a:rPr>
              <a:t>一</a:t>
            </a:r>
            <a:r>
              <a:rPr lang="en-US" altLang="zh-TW" sz="1600" dirty="0">
                <a:solidFill>
                  <a:srgbClr val="000000"/>
                </a:solidFill>
                <a:latin typeface="微軟正黑體" panose="020B0604030504040204" pitchFamily="34" charset="-120"/>
                <a:ea typeface="微軟正黑體" panose="020B0604030504040204" pitchFamily="34" charset="-120"/>
              </a:rPr>
              <a:t>)</a:t>
            </a:r>
            <a:r>
              <a:rPr lang="en-US" altLang="zh-TW" sz="16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1600" dirty="0">
                <a:solidFill>
                  <a:srgbClr val="000000"/>
                </a:solidFill>
                <a:latin typeface="微軟正黑體" panose="020B0604030504040204" pitchFamily="34" charset="-120"/>
                <a:ea typeface="微軟正黑體" panose="020B0604030504040204" pitchFamily="34" charset="-120"/>
              </a:rPr>
              <a:t>請服務機關將時數登錄於課程組提供之「服務學習卡」上，並核該機關承辦人或單位章以茲證明；或請服務機關開立服務證明</a:t>
            </a:r>
            <a:r>
              <a:rPr lang="en-US" altLang="zh-TW" sz="1600" dirty="0">
                <a:solidFill>
                  <a:srgbClr val="000000"/>
                </a:solidFill>
                <a:latin typeface="微軟正黑體" panose="020B0604030504040204" pitchFamily="34" charset="-120"/>
                <a:ea typeface="微軟正黑體" panose="020B0604030504040204" pitchFamily="34" charset="-120"/>
              </a:rPr>
              <a:t>(</a:t>
            </a:r>
            <a:r>
              <a:rPr lang="zh-TW" altLang="en-US" sz="1600" dirty="0">
                <a:solidFill>
                  <a:srgbClr val="000000"/>
                </a:solidFill>
                <a:latin typeface="微軟正黑體" panose="020B0604030504040204" pitchFamily="34" charset="-120"/>
                <a:ea typeface="微軟正黑體" panose="020B0604030504040204" pitchFamily="34" charset="-120"/>
              </a:rPr>
              <a:t>須註明服務日期及時數</a:t>
            </a:r>
            <a:r>
              <a:rPr lang="en-US" altLang="zh-TW" sz="1600" dirty="0">
                <a:solidFill>
                  <a:srgbClr val="000000"/>
                </a:solidFill>
                <a:latin typeface="微軟正黑體" panose="020B0604030504040204" pitchFamily="34" charset="-120"/>
                <a:ea typeface="微軟正黑體" panose="020B0604030504040204" pitchFamily="34" charset="-120"/>
              </a:rPr>
              <a:t>)</a:t>
            </a:r>
            <a:r>
              <a:rPr lang="zh-TW" altLang="en-US" sz="1600" dirty="0">
                <a:solidFill>
                  <a:srgbClr val="000000"/>
                </a:solidFill>
                <a:latin typeface="微軟正黑體" panose="020B0604030504040204" pitchFamily="34" charset="-120"/>
                <a:ea typeface="微軟正黑體" panose="020B0604030504040204" pitchFamily="34" charset="-120"/>
              </a:rPr>
              <a:t>，並於辦理審核時檢附服務證明影本以茲證明。</a:t>
            </a:r>
            <a:endParaRPr lang="zh-TW" altLang="en-US" sz="1600" dirty="0">
              <a:latin typeface="微軟正黑體" panose="020B0604030504040204" pitchFamily="34" charset="-120"/>
              <a:ea typeface="微軟正黑體" panose="020B0604030504040204" pitchFamily="34" charset="-120"/>
            </a:endParaRPr>
          </a:p>
          <a:p>
            <a:pPr algn="just">
              <a:defRPr/>
            </a:pPr>
            <a:r>
              <a:rPr lang="en-US" altLang="zh-TW" sz="1600" dirty="0">
                <a:solidFill>
                  <a:srgbClr val="000000"/>
                </a:solidFill>
                <a:latin typeface="微軟正黑體" panose="020B0604030504040204" pitchFamily="34" charset="-120"/>
                <a:ea typeface="微軟正黑體" panose="020B0604030504040204" pitchFamily="34" charset="-120"/>
              </a:rPr>
              <a:t>(</a:t>
            </a:r>
            <a:r>
              <a:rPr lang="zh-TW" altLang="en-US" sz="1600" dirty="0">
                <a:solidFill>
                  <a:srgbClr val="000000"/>
                </a:solidFill>
                <a:latin typeface="微軟正黑體" panose="020B0604030504040204" pitchFamily="34" charset="-120"/>
                <a:ea typeface="微軟正黑體" panose="020B0604030504040204" pitchFamily="34" charset="-120"/>
              </a:rPr>
              <a:t>二</a:t>
            </a:r>
            <a:r>
              <a:rPr lang="en-US" altLang="zh-TW" sz="1600" dirty="0">
                <a:solidFill>
                  <a:srgbClr val="000000"/>
                </a:solidFill>
                <a:latin typeface="微軟正黑體" panose="020B0604030504040204" pitchFamily="34" charset="-120"/>
                <a:ea typeface="微軟正黑體" panose="020B0604030504040204" pitchFamily="34" charset="-120"/>
              </a:rPr>
              <a:t>)</a:t>
            </a:r>
            <a:r>
              <a:rPr lang="en-US" altLang="zh-TW" sz="1600"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 </a:t>
            </a:r>
            <a:r>
              <a:rPr lang="zh-TW" altLang="en-US" sz="1600" dirty="0">
                <a:solidFill>
                  <a:srgbClr val="000000"/>
                </a:solidFill>
                <a:latin typeface="微軟正黑體" panose="020B0604030504040204" pitchFamily="34" charset="-120"/>
                <a:ea typeface="微軟正黑體" panose="020B0604030504040204" pitchFamily="34" charset="-120"/>
              </a:rPr>
              <a:t>同時於本校修讀二類教育學程者，志工服務時數須分別計算，</a:t>
            </a:r>
            <a:r>
              <a:rPr lang="zh-TW" altLang="en-US" sz="1600" b="1" u="sng" dirty="0">
                <a:solidFill>
                  <a:srgbClr val="FF0000"/>
                </a:solidFill>
                <a:latin typeface="微軟正黑體" panose="020B0604030504040204" pitchFamily="34" charset="-120"/>
                <a:ea typeface="微軟正黑體" panose="020B0604030504040204" pitchFamily="34" charset="-120"/>
              </a:rPr>
              <a:t>不得重複</a:t>
            </a:r>
            <a:r>
              <a:rPr lang="zh-TW" altLang="en-US" sz="1600" dirty="0">
                <a:solidFill>
                  <a:srgbClr val="000000"/>
                </a:solidFill>
                <a:latin typeface="微軟正黑體" panose="020B0604030504040204" pitchFamily="34" charset="-120"/>
                <a:ea typeface="微軟正黑體" panose="020B0604030504040204" pitchFamily="34" charset="-120"/>
              </a:rPr>
              <a:t>。</a:t>
            </a:r>
            <a:endParaRPr lang="zh-TW" altLang="en-US" sz="1600" dirty="0">
              <a:latin typeface="微軟正黑體" panose="020B0604030504040204" pitchFamily="34" charset="-120"/>
              <a:ea typeface="微軟正黑體" panose="020B0604030504040204" pitchFamily="34" charset="-120"/>
            </a:endParaRPr>
          </a:p>
          <a:p>
            <a:pPr algn="just">
              <a:defRPr/>
            </a:pPr>
            <a:r>
              <a:rPr lang="zh-TW" altLang="en-US" sz="1600" dirty="0">
                <a:solidFill>
                  <a:srgbClr val="000000"/>
                </a:solidFill>
                <a:latin typeface="微軟正黑體" panose="020B0604030504040204" pitchFamily="34" charset="-120"/>
                <a:ea typeface="微軟正黑體" panose="020B0604030504040204" pitchFamily="34" charset="-120"/>
              </a:rPr>
              <a:t>例：師資生同時具備中等教育學程及小學教育學程資格，則中教志工</a:t>
            </a:r>
            <a:r>
              <a:rPr lang="en-US" altLang="zh-TW" sz="1600" dirty="0">
                <a:solidFill>
                  <a:srgbClr val="000000"/>
                </a:solidFill>
                <a:latin typeface="微軟正黑體" panose="020B0604030504040204" pitchFamily="34" charset="-120"/>
                <a:ea typeface="微軟正黑體" panose="020B0604030504040204" pitchFamily="34" charset="-120"/>
              </a:rPr>
              <a:t>30</a:t>
            </a:r>
            <a:r>
              <a:rPr lang="zh-TW" altLang="en-US" sz="1600" dirty="0">
                <a:solidFill>
                  <a:srgbClr val="000000"/>
                </a:solidFill>
                <a:latin typeface="微軟正黑體" panose="020B0604030504040204" pitchFamily="34" charset="-120"/>
                <a:ea typeface="微軟正黑體" panose="020B0604030504040204" pitchFamily="34" charset="-120"/>
              </a:rPr>
              <a:t>小時、小教志工</a:t>
            </a:r>
            <a:r>
              <a:rPr lang="en-US" altLang="zh-TW" sz="1600" dirty="0">
                <a:solidFill>
                  <a:srgbClr val="000000"/>
                </a:solidFill>
                <a:latin typeface="微軟正黑體" panose="020B0604030504040204" pitchFamily="34" charset="-120"/>
                <a:ea typeface="微軟正黑體" panose="020B0604030504040204" pitchFamily="34" charset="-120"/>
              </a:rPr>
              <a:t>30</a:t>
            </a:r>
            <a:r>
              <a:rPr lang="zh-TW" altLang="en-US" sz="1600" dirty="0">
                <a:solidFill>
                  <a:srgbClr val="000000"/>
                </a:solidFill>
                <a:latin typeface="微軟正黑體" panose="020B0604030504040204" pitchFamily="34" charset="-120"/>
                <a:ea typeface="微軟正黑體" panose="020B0604030504040204" pitchFamily="34" charset="-120"/>
              </a:rPr>
              <a:t>小時，共計須完成</a:t>
            </a:r>
            <a:r>
              <a:rPr lang="en-US" altLang="zh-TW" sz="1600" dirty="0">
                <a:solidFill>
                  <a:srgbClr val="000000"/>
                </a:solidFill>
                <a:latin typeface="微軟正黑體" panose="020B0604030504040204" pitchFamily="34" charset="-120"/>
                <a:ea typeface="微軟正黑體" panose="020B0604030504040204" pitchFamily="34" charset="-120"/>
              </a:rPr>
              <a:t>60</a:t>
            </a:r>
            <a:r>
              <a:rPr lang="zh-TW" altLang="en-US" sz="1600" dirty="0">
                <a:solidFill>
                  <a:srgbClr val="000000"/>
                </a:solidFill>
                <a:latin typeface="微軟正黑體" panose="020B0604030504040204" pitchFamily="34" charset="-120"/>
                <a:ea typeface="微軟正黑體" panose="020B0604030504040204" pitchFamily="34" charset="-120"/>
              </a:rPr>
              <a:t>小時，不得重複。</a:t>
            </a:r>
            <a:endParaRPr lang="en-US" altLang="zh-TW" sz="1600" dirty="0">
              <a:solidFill>
                <a:srgbClr val="000000"/>
              </a:solidFill>
              <a:latin typeface="微軟正黑體" panose="020B0604030504040204" pitchFamily="34" charset="-120"/>
              <a:ea typeface="微軟正黑體" panose="020B0604030504040204" pitchFamily="34" charset="-120"/>
            </a:endParaRPr>
          </a:p>
          <a:p>
            <a:pPr marL="285750" indent="-285750" algn="just">
              <a:buFont typeface="Wingdings" panose="05000000000000000000" pitchFamily="2" charset="2"/>
              <a:buChar char="u"/>
              <a:defRPr/>
            </a:pPr>
            <a:r>
              <a:rPr lang="zh-TW" altLang="en-US" sz="1600" dirty="0">
                <a:solidFill>
                  <a:srgbClr val="000000"/>
                </a:solidFill>
                <a:latin typeface="微軟正黑體" panose="020B0604030504040204" pitchFamily="34" charset="-120"/>
                <a:ea typeface="微軟正黑體" panose="020B0604030504040204" pitchFamily="34" charset="-120"/>
              </a:rPr>
              <a:t>繳交時間：辦理修畢師資職前教育課程學分審查時，請將服務學習證明與師資職前教育審查認定表一併繳交由課程組查驗。</a:t>
            </a:r>
            <a:endParaRPr lang="zh-TW" altLang="en-US" sz="1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9640055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6565"/>
            <a:ext cx="8229600" cy="1143000"/>
          </a:xfrm>
        </p:spPr>
        <p:txBody>
          <a:bodyPr>
            <a:normAutofit fontScale="90000"/>
          </a:bodyPr>
          <a:lstStyle/>
          <a:p>
            <a:pPr algn="l"/>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職業教育與訓練、生涯規劃之規定</a:t>
            </a:r>
          </a:p>
        </p:txBody>
      </p:sp>
      <p:sp>
        <p:nvSpPr>
          <p:cNvPr id="3" name="矩形 2"/>
          <p:cNvSpPr/>
          <p:nvPr/>
        </p:nvSpPr>
        <p:spPr>
          <a:xfrm>
            <a:off x="323528" y="836712"/>
            <a:ext cx="8229600" cy="5816977"/>
          </a:xfrm>
          <a:prstGeom prst="rect">
            <a:avLst/>
          </a:prstGeom>
        </p:spPr>
        <p:txBody>
          <a:bodyPr wrap="square">
            <a:spAutoFit/>
          </a:bodyPr>
          <a:lstStyle/>
          <a:p>
            <a:pPr marL="457200" indent="-457200">
              <a:buFont typeface="Wingdings" panose="05000000000000000000" pitchFamily="2" charset="2"/>
              <a:buChar char="Ø"/>
              <a:defRPr/>
            </a:pPr>
            <a:r>
              <a:rPr lang="zh-TW" altLang="en-US" sz="2400" dirty="0">
                <a:latin typeface="微軟正黑體" panose="020B0604030504040204" pitchFamily="34" charset="-120"/>
                <a:ea typeface="微軟正黑體" panose="020B0604030504040204" pitchFamily="34" charset="-120"/>
              </a:rPr>
              <a:t>可參閱網站說明：課程組</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師資職前課程</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技職法相關科目修課說明</a:t>
            </a:r>
            <a:endParaRPr lang="en-US" altLang="zh-TW" sz="2400" dirty="0">
              <a:latin typeface="微軟正黑體" panose="020B0604030504040204" pitchFamily="34" charset="-120"/>
              <a:ea typeface="微軟正黑體" panose="020B0604030504040204" pitchFamily="34" charset="-120"/>
            </a:endParaRPr>
          </a:p>
          <a:p>
            <a:pPr>
              <a:defRPr/>
            </a:pPr>
            <a:r>
              <a:rPr lang="en-US" altLang="zh-TW" sz="2400" dirty="0">
                <a:latin typeface="微軟正黑體" panose="020B0604030504040204" pitchFamily="34" charset="-120"/>
                <a:ea typeface="微軟正黑體" panose="020B0604030504040204" pitchFamily="34" charset="-120"/>
                <a:hlinkClick r:id="rId3"/>
              </a:rPr>
              <a:t>https://tecs.nknu.edu.tw/Page.aspx?PN=134&amp;SN=126&amp;Kind=s1</a:t>
            </a:r>
            <a:endParaRPr lang="en-US" altLang="zh-TW" sz="2400" dirty="0">
              <a:latin typeface="微軟正黑體" panose="020B0604030504040204" pitchFamily="34" charset="-120"/>
              <a:ea typeface="微軟正黑體" panose="020B0604030504040204" pitchFamily="34" charset="-120"/>
            </a:endParaRPr>
          </a:p>
          <a:p>
            <a:pPr marL="457200" indent="-457200" algn="just">
              <a:buFont typeface="Wingdings" panose="05000000000000000000" pitchFamily="2" charset="2"/>
              <a:buChar char="Ø"/>
            </a:pPr>
            <a:r>
              <a:rPr lang="zh-TW" altLang="en-US" sz="2400" dirty="0">
                <a:latin typeface="微軟正黑體" panose="020B0604030504040204" pitchFamily="34" charset="-120"/>
                <a:ea typeface="微軟正黑體" panose="020B0604030504040204" pitchFamily="34" charset="-120"/>
              </a:rPr>
              <a:t>依據技術及職業教育法第</a:t>
            </a:r>
            <a:r>
              <a:rPr lang="en-US" altLang="zh-TW" sz="2400" dirty="0">
                <a:latin typeface="微軟正黑體" panose="020B0604030504040204" pitchFamily="34" charset="-120"/>
                <a:ea typeface="微軟正黑體" panose="020B0604030504040204" pitchFamily="34" charset="-120"/>
              </a:rPr>
              <a:t>24</a:t>
            </a:r>
            <a:r>
              <a:rPr lang="zh-TW" altLang="en-US" sz="2400" dirty="0">
                <a:latin typeface="微軟正黑體" panose="020B0604030504040204" pitchFamily="34" charset="-120"/>
                <a:ea typeface="微軟正黑體" panose="020B0604030504040204" pitchFamily="34" charset="-120"/>
              </a:rPr>
              <a:t>條第</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項規定：「高級中等以下學校師資職前教育課程應將職業教育與訓練、生涯規劃相關科目列為必修學分。」</a:t>
            </a:r>
            <a:endParaRPr lang="en-US" altLang="zh-TW" sz="2400" dirty="0">
              <a:latin typeface="微軟正黑體" panose="020B0604030504040204" pitchFamily="34" charset="-120"/>
              <a:ea typeface="微軟正黑體" panose="020B0604030504040204" pitchFamily="34" charset="-120"/>
            </a:endParaRPr>
          </a:p>
          <a:p>
            <a:pPr marL="457200" indent="-457200" algn="just">
              <a:buFont typeface="Wingdings" panose="05000000000000000000" pitchFamily="2" charset="2"/>
              <a:buChar char="Ø"/>
            </a:pPr>
            <a:r>
              <a:rPr lang="zh-TW" altLang="en-US" sz="2400" dirty="0">
                <a:latin typeface="微軟正黑體" panose="020B0604030504040204" pitchFamily="34" charset="-120"/>
                <a:ea typeface="微軟正黑體" panose="020B0604030504040204" pitchFamily="34" charset="-120"/>
              </a:rPr>
              <a:t>取得修習</a:t>
            </a:r>
            <a:r>
              <a:rPr lang="zh-TW" altLang="en-US" sz="2400" b="1" u="sng" dirty="0">
                <a:latin typeface="微軟正黑體" panose="020B0604030504040204" pitchFamily="34" charset="-120"/>
                <a:ea typeface="微軟正黑體" panose="020B0604030504040204" pitchFamily="34" charset="-120"/>
              </a:rPr>
              <a:t>小教、中教及特教資優</a:t>
            </a:r>
            <a:r>
              <a:rPr lang="zh-TW" altLang="en-US" sz="2400" dirty="0">
                <a:latin typeface="微軟正黑體" panose="020B0604030504040204" pitchFamily="34" charset="-120"/>
                <a:ea typeface="微軟正黑體" panose="020B0604030504040204" pitchFamily="34" charset="-120"/>
              </a:rPr>
              <a:t>師資類科師資生資格者，均需依規定將</a:t>
            </a:r>
            <a:r>
              <a:rPr lang="en-US" altLang="zh-TW" sz="2400" dirty="0">
                <a:solidFill>
                  <a:srgbClr val="FF0000"/>
                </a:solidFill>
                <a:latin typeface="微軟正黑體" panose="020B0604030504040204" pitchFamily="34" charset="-120"/>
                <a:ea typeface="微軟正黑體" panose="020B0604030504040204" pitchFamily="34" charset="-120"/>
              </a:rPr>
              <a:t>【</a:t>
            </a:r>
            <a:r>
              <a:rPr lang="zh-TW" altLang="en-US" sz="2400" dirty="0">
                <a:solidFill>
                  <a:srgbClr val="FF0000"/>
                </a:solidFill>
                <a:latin typeface="微軟正黑體" panose="020B0604030504040204" pitchFamily="34" charset="-120"/>
                <a:ea typeface="微軟正黑體" panose="020B0604030504040204" pitchFamily="34" charset="-120"/>
              </a:rPr>
              <a:t>職業教育與訓練</a:t>
            </a:r>
            <a:r>
              <a:rPr lang="en-US" altLang="zh-TW" sz="2400" dirty="0">
                <a:solidFill>
                  <a:srgbClr val="FF0000"/>
                </a:solidFill>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及</a:t>
            </a:r>
            <a:r>
              <a:rPr lang="en-US" altLang="zh-TW" sz="2400" dirty="0">
                <a:solidFill>
                  <a:srgbClr val="FF0000"/>
                </a:solidFill>
                <a:latin typeface="微軟正黑體" panose="020B0604030504040204" pitchFamily="34" charset="-120"/>
                <a:ea typeface="微軟正黑體" panose="020B0604030504040204" pitchFamily="34" charset="-120"/>
              </a:rPr>
              <a:t>【</a:t>
            </a:r>
            <a:r>
              <a:rPr lang="zh-TW" altLang="en-US" sz="2400" dirty="0">
                <a:solidFill>
                  <a:srgbClr val="FF0000"/>
                </a:solidFill>
                <a:latin typeface="微軟正黑體" panose="020B0604030504040204" pitchFamily="34" charset="-120"/>
                <a:ea typeface="微軟正黑體" panose="020B0604030504040204" pitchFamily="34" charset="-120"/>
              </a:rPr>
              <a:t>生涯規劃</a:t>
            </a:r>
            <a:r>
              <a:rPr lang="en-US" altLang="zh-TW" sz="2400" dirty="0">
                <a:solidFill>
                  <a:srgbClr val="FF0000"/>
                </a:solidFill>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列入</a:t>
            </a:r>
            <a:r>
              <a:rPr lang="zh-TW" altLang="en-US" sz="2400" u="sng" dirty="0">
                <a:solidFill>
                  <a:srgbClr val="FF0000"/>
                </a:solidFill>
                <a:latin typeface="微軟正黑體" panose="020B0604030504040204" pitchFamily="34" charset="-120"/>
                <a:ea typeface="微軟正黑體" panose="020B0604030504040204" pitchFamily="34" charset="-120"/>
              </a:rPr>
              <a:t>必選修</a:t>
            </a:r>
            <a:r>
              <a:rPr lang="zh-TW" altLang="en-US" sz="2400" dirty="0">
                <a:latin typeface="微軟正黑體" panose="020B0604030504040204" pitchFamily="34" charset="-120"/>
                <a:ea typeface="微軟正黑體" panose="020B0604030504040204" pitchFamily="34" charset="-120"/>
              </a:rPr>
              <a:t>，但不計入教育專業課程學分內。</a:t>
            </a:r>
            <a:endParaRPr lang="en-US" altLang="zh-TW" sz="2400" dirty="0">
              <a:latin typeface="微軟正黑體" panose="020B0604030504040204" pitchFamily="34" charset="-120"/>
              <a:ea typeface="微軟正黑體" panose="020B0604030504040204" pitchFamily="34" charset="-120"/>
            </a:endParaRPr>
          </a:p>
          <a:p>
            <a:pPr marL="457200" indent="-457200" algn="just">
              <a:buFont typeface="Wingdings" panose="05000000000000000000" pitchFamily="2" charset="2"/>
              <a:buChar char="Ø"/>
            </a:pPr>
            <a:endParaRPr lang="en-US" altLang="zh-TW" sz="1600" dirty="0">
              <a:latin typeface="微軟正黑體" panose="020B0604030504040204" pitchFamily="34" charset="-120"/>
              <a:ea typeface="微軟正黑體" panose="020B0604030504040204" pitchFamily="34" charset="-120"/>
            </a:endParaRPr>
          </a:p>
          <a:p>
            <a:r>
              <a:rPr lang="en-US" altLang="zh-TW" sz="1400" dirty="0">
                <a:solidFill>
                  <a:srgbClr val="3333FF"/>
                </a:solidFill>
                <a:latin typeface="標楷體" pitchFamily="65" charset="-120"/>
                <a:ea typeface="標楷體" pitchFamily="65" charset="-120"/>
              </a:rPr>
              <a:t>【</a:t>
            </a:r>
            <a:r>
              <a:rPr lang="zh-TW" altLang="en-US" sz="1400" dirty="0">
                <a:solidFill>
                  <a:srgbClr val="3333FF"/>
                </a:solidFill>
                <a:latin typeface="標楷體" pitchFamily="65" charset="-120"/>
                <a:ea typeface="標楷體" pitchFamily="65" charset="-120"/>
              </a:rPr>
              <a:t>轉知</a:t>
            </a:r>
            <a:r>
              <a:rPr lang="en-US" altLang="zh-TW" sz="1400" dirty="0">
                <a:solidFill>
                  <a:srgbClr val="3333FF"/>
                </a:solidFill>
                <a:latin typeface="標楷體" pitchFamily="65" charset="-120"/>
                <a:ea typeface="標楷體" pitchFamily="65" charset="-120"/>
              </a:rPr>
              <a:t>8/29</a:t>
            </a:r>
            <a:r>
              <a:rPr lang="zh-TW" altLang="en-US" sz="1400" dirty="0">
                <a:solidFill>
                  <a:srgbClr val="3333FF"/>
                </a:solidFill>
                <a:latin typeface="標楷體" pitchFamily="65" charset="-120"/>
                <a:ea typeface="標楷體" pitchFamily="65" charset="-120"/>
              </a:rPr>
              <a:t>通識中心提醒</a:t>
            </a:r>
            <a:r>
              <a:rPr lang="en-US" altLang="zh-TW" sz="1400" dirty="0">
                <a:solidFill>
                  <a:srgbClr val="3333FF"/>
                </a:solidFill>
                <a:latin typeface="標楷體" pitchFamily="65" charset="-120"/>
                <a:ea typeface="標楷體" pitchFamily="65" charset="-120"/>
              </a:rPr>
              <a:t>】114-1</a:t>
            </a:r>
            <a:r>
              <a:rPr lang="zh-TW" altLang="en-US" sz="1400" dirty="0">
                <a:solidFill>
                  <a:srgbClr val="3333FF"/>
                </a:solidFill>
                <a:latin typeface="標楷體" pitchFamily="65" charset="-120"/>
                <a:ea typeface="標楷體" pitchFamily="65" charset="-120"/>
              </a:rPr>
              <a:t>起，</a:t>
            </a:r>
            <a:endParaRPr lang="en-US" altLang="zh-TW" sz="1400" dirty="0">
              <a:solidFill>
                <a:srgbClr val="3333FF"/>
              </a:solidFill>
              <a:latin typeface="標楷體" pitchFamily="65" charset="-120"/>
              <a:ea typeface="標楷體" pitchFamily="65" charset="-120"/>
            </a:endParaRPr>
          </a:p>
          <a:p>
            <a:r>
              <a:rPr lang="zh-TW" altLang="en-US" sz="1400" dirty="0">
                <a:solidFill>
                  <a:srgbClr val="3333FF"/>
                </a:solidFill>
                <a:latin typeface="標楷體" pitchFamily="65" charset="-120"/>
                <a:ea typeface="標楷體" pitchFamily="65" charset="-120"/>
              </a:rPr>
              <a:t>通識中心未再開設「職業探索與生涯規畫課程」等相關課程</a:t>
            </a:r>
          </a:p>
          <a:p>
            <a:r>
              <a:rPr lang="zh-TW" altLang="en-US" sz="1400" dirty="0">
                <a:latin typeface="標楷體" pitchFamily="65" charset="-120"/>
                <a:ea typeface="標楷體" pitchFamily="65" charset="-120"/>
              </a:rPr>
              <a:t>★★為符合技職法</a:t>
            </a:r>
            <a:r>
              <a:rPr lang="en-US" altLang="zh-TW" sz="1400" dirty="0">
                <a:latin typeface="標楷體" pitchFamily="65" charset="-120"/>
                <a:ea typeface="標楷體" pitchFamily="65" charset="-120"/>
              </a:rPr>
              <a:t>24-1</a:t>
            </a:r>
            <a:r>
              <a:rPr lang="zh-TW" altLang="en-US" sz="1400" dirty="0">
                <a:latin typeface="標楷體" pitchFamily="65" charset="-120"/>
                <a:ea typeface="標楷體" pitchFamily="65" charset="-120"/>
              </a:rPr>
              <a:t>的規範，同學可以選擇：</a:t>
            </a:r>
          </a:p>
          <a:p>
            <a:r>
              <a:rPr lang="en-US" altLang="zh-TW" sz="1400" dirty="0">
                <a:latin typeface="標楷體" pitchFamily="65" charset="-120"/>
                <a:ea typeface="標楷體" pitchFamily="65" charset="-120"/>
              </a:rPr>
              <a:t>1.</a:t>
            </a:r>
            <a:r>
              <a:rPr lang="zh-TW" altLang="en-US" sz="1400" dirty="0">
                <a:latin typeface="標楷體" pitchFamily="65" charset="-120"/>
                <a:ea typeface="標楷體" pitchFamily="65" charset="-120"/>
              </a:rPr>
              <a:t>校定共同必修的「人文科技與職涯規劃</a:t>
            </a:r>
            <a:r>
              <a:rPr lang="en-US" altLang="zh-TW" sz="1400" dirty="0">
                <a:latin typeface="標楷體" pitchFamily="65" charset="-120"/>
                <a:ea typeface="標楷體" pitchFamily="65" charset="-120"/>
              </a:rPr>
              <a:t>(</a:t>
            </a:r>
            <a:r>
              <a:rPr lang="zh-TW" altLang="en-US" sz="1400" dirty="0">
                <a:latin typeface="標楷體" pitchFamily="65" charset="-120"/>
                <a:ea typeface="標楷體" pitchFamily="65" charset="-120"/>
              </a:rPr>
              <a:t>職業與生涯</a:t>
            </a:r>
            <a:r>
              <a:rPr lang="en-US" altLang="zh-TW" sz="1400" dirty="0">
                <a:latin typeface="標楷體" pitchFamily="65" charset="-120"/>
                <a:ea typeface="標楷體" pitchFamily="65" charset="-120"/>
              </a:rPr>
              <a:t>)</a:t>
            </a:r>
            <a:r>
              <a:rPr lang="zh-TW" altLang="en-US" sz="1400" dirty="0">
                <a:latin typeface="標楷體" pitchFamily="65" charset="-120"/>
                <a:ea typeface="標楷體" pitchFamily="65" charset="-120"/>
              </a:rPr>
              <a:t>」。</a:t>
            </a:r>
          </a:p>
          <a:p>
            <a:r>
              <a:rPr lang="en-US" altLang="zh-TW" sz="1400" dirty="0">
                <a:latin typeface="標楷體" pitchFamily="65" charset="-120"/>
                <a:ea typeface="標楷體" pitchFamily="65" charset="-120"/>
              </a:rPr>
              <a:t>2.</a:t>
            </a:r>
            <a:r>
              <a:rPr lang="zh-TW" altLang="en-US" sz="1400" dirty="0">
                <a:latin typeface="標楷體" pitchFamily="65" charset="-120"/>
                <a:ea typeface="標楷體" pitchFamily="65" charset="-120"/>
              </a:rPr>
              <a:t>師就處開設的「職業探索與生涯規畫」。</a:t>
            </a:r>
          </a:p>
          <a:p>
            <a:r>
              <a:rPr lang="en-US" altLang="zh-TW" sz="1400" dirty="0">
                <a:latin typeface="標楷體" pitchFamily="65" charset="-120"/>
                <a:ea typeface="標楷體" pitchFamily="65" charset="-120"/>
              </a:rPr>
              <a:t>3.</a:t>
            </a:r>
            <a:r>
              <a:rPr lang="zh-TW" altLang="en-US" sz="1400" dirty="0">
                <a:solidFill>
                  <a:srgbClr val="FF0000"/>
                </a:solidFill>
                <a:latin typeface="標楷體" pitchFamily="65" charset="-120"/>
                <a:ea typeface="標楷體" pitchFamily="65" charset="-120"/>
              </a:rPr>
              <a:t>其他課程與相關說明詳見上方連結。</a:t>
            </a:r>
          </a:p>
          <a:p>
            <a:pPr marL="457200" indent="-457200" algn="just">
              <a:buFont typeface="Wingdings" panose="05000000000000000000" pitchFamily="2" charset="2"/>
              <a:buChar char="Ø"/>
            </a:pPr>
            <a:endParaRPr lang="en-US" altLang="zh-TW" sz="1600" dirty="0">
              <a:latin typeface="微軟正黑體" panose="020B0604030504040204" pitchFamily="34" charset="-120"/>
              <a:ea typeface="微軟正黑體" panose="020B0604030504040204" pitchFamily="34" charset="-120"/>
            </a:endParaRPr>
          </a:p>
          <a:p>
            <a:pPr marL="342900" indent="-342900" algn="just">
              <a:buFont typeface="+mj-lt"/>
              <a:buAutoNum type="arabicPeriod"/>
            </a:pPr>
            <a:endParaRPr lang="en-US" altLang="zh-TW" sz="1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7796927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marL="342900" lvl="0" indent="-342900">
              <a:buFont typeface="Wingdings" panose="05000000000000000000" pitchFamily="2" charset="2"/>
              <a:buChar char="Ø"/>
            </a:pPr>
            <a:r>
              <a:rPr kumimoji="1" lang="zh-TW" altLang="en-US" sz="2200" dirty="0">
                <a:solidFill>
                  <a:srgbClr val="000000"/>
                </a:solidFill>
                <a:latin typeface="標楷體"/>
                <a:ea typeface="標楷體"/>
                <a:cs typeface="新細明體" pitchFamily="18" charset="-120"/>
              </a:rPr>
              <a:t> </a:t>
            </a:r>
            <a:r>
              <a:rPr kumimoji="1" lang="zh-TW" altLang="en-US" sz="2200" dirty="0">
                <a:solidFill>
                  <a:srgbClr val="000000"/>
                </a:solidFill>
                <a:latin typeface="微軟正黑體" panose="020B0604030504040204" pitchFamily="34" charset="-120"/>
                <a:ea typeface="微軟正黑體" panose="020B0604030504040204" pitchFamily="34" charset="-120"/>
                <a:cs typeface="新細明體" pitchFamily="18" charset="-120"/>
              </a:rPr>
              <a:t>本校「職業教育與訓練」及「生涯規劃」相關科目一覽表如下：</a:t>
            </a:r>
            <a:br>
              <a:rPr kumimoji="1" lang="en-US" altLang="zh-TW" dirty="0">
                <a:latin typeface="微軟正黑體" panose="020B0604030504040204" pitchFamily="34" charset="-120"/>
                <a:ea typeface="微軟正黑體" panose="020B0604030504040204" pitchFamily="34" charset="-120"/>
                <a:cs typeface="新細明體" pitchFamily="18" charset="-120"/>
              </a:rPr>
            </a:br>
            <a:endParaRPr lang="zh-TW" altLang="en-US" dirty="0"/>
          </a:p>
        </p:txBody>
      </p:sp>
      <p:graphicFrame>
        <p:nvGraphicFramePr>
          <p:cNvPr id="4" name="表格 3"/>
          <p:cNvGraphicFramePr>
            <a:graphicFrameLocks noGrp="1"/>
          </p:cNvGraphicFramePr>
          <p:nvPr/>
        </p:nvGraphicFramePr>
        <p:xfrm>
          <a:off x="611560" y="836712"/>
          <a:ext cx="8004175" cy="4782449"/>
        </p:xfrm>
        <a:graphic>
          <a:graphicData uri="http://schemas.openxmlformats.org/drawingml/2006/table">
            <a:tbl>
              <a:tblPr/>
              <a:tblGrid>
                <a:gridCol w="2233191">
                  <a:extLst>
                    <a:ext uri="{9D8B030D-6E8A-4147-A177-3AD203B41FA5}">
                      <a16:colId xmlns:a16="http://schemas.microsoft.com/office/drawing/2014/main" val="20000"/>
                    </a:ext>
                  </a:extLst>
                </a:gridCol>
                <a:gridCol w="2668027">
                  <a:extLst>
                    <a:ext uri="{9D8B030D-6E8A-4147-A177-3AD203B41FA5}">
                      <a16:colId xmlns:a16="http://schemas.microsoft.com/office/drawing/2014/main" val="20001"/>
                    </a:ext>
                  </a:extLst>
                </a:gridCol>
                <a:gridCol w="3102957">
                  <a:extLst>
                    <a:ext uri="{9D8B030D-6E8A-4147-A177-3AD203B41FA5}">
                      <a16:colId xmlns:a16="http://schemas.microsoft.com/office/drawing/2014/main" val="20002"/>
                    </a:ext>
                  </a:extLst>
                </a:gridCol>
              </a:tblGrid>
              <a:tr h="323040">
                <a:tc>
                  <a:txBody>
                    <a:bodyPr/>
                    <a:lstStyle/>
                    <a:p>
                      <a:pPr algn="just"/>
                      <a:r>
                        <a:rPr lang="zh-TW" altLang="en-US" sz="1400" dirty="0">
                          <a:effectLst/>
                          <a:latin typeface="微軟正黑體" panose="020B0604030504040204" pitchFamily="34" charset="-120"/>
                          <a:ea typeface="微軟正黑體" panose="020B0604030504040204" pitchFamily="34" charset="-120"/>
                        </a:rPr>
                        <a:t>開課單位</a:t>
                      </a:r>
                      <a:endParaRPr lang="zh-TW" altLang="en-US" sz="1800" dirty="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a:r>
                        <a:rPr lang="zh-TW" altLang="en-US" sz="1400" dirty="0">
                          <a:effectLst/>
                          <a:latin typeface="微軟正黑體" panose="020B0604030504040204" pitchFamily="34" charset="-120"/>
                          <a:ea typeface="微軟正黑體" panose="020B0604030504040204" pitchFamily="34" charset="-120"/>
                        </a:rPr>
                        <a:t>「生涯規劃」相關科目</a:t>
                      </a:r>
                      <a:endParaRPr lang="zh-TW" altLang="en-US" sz="1800" dirty="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a:r>
                        <a:rPr lang="zh-TW" altLang="en-US" sz="1400" dirty="0">
                          <a:effectLst/>
                          <a:latin typeface="微軟正黑體" panose="020B0604030504040204" pitchFamily="34" charset="-120"/>
                          <a:ea typeface="微軟正黑體" panose="020B0604030504040204" pitchFamily="34" charset="-120"/>
                        </a:rPr>
                        <a:t>「職業教育與訓練」相關科目</a:t>
                      </a:r>
                      <a:endParaRPr lang="zh-TW" altLang="en-US" sz="1800" dirty="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957535">
                <a:tc>
                  <a:txBody>
                    <a:bodyPr/>
                    <a:lstStyle/>
                    <a:p>
                      <a:pPr algn="just"/>
                      <a:r>
                        <a:rPr lang="zh-TW" altLang="en-US" sz="1400" dirty="0">
                          <a:effectLst/>
                          <a:latin typeface="微軟正黑體" panose="020B0604030504040204" pitchFamily="34" charset="-120"/>
                          <a:ea typeface="微軟正黑體" panose="020B0604030504040204" pitchFamily="34" charset="-120"/>
                        </a:rPr>
                        <a:t>師資培育與就業輔導處</a:t>
                      </a:r>
                      <a:endParaRPr lang="zh-TW" altLang="en-US" sz="1800" dirty="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en-US" altLang="zh-TW" sz="1400" dirty="0">
                          <a:effectLst/>
                          <a:latin typeface="微軟正黑體" panose="020B0604030504040204" pitchFamily="34" charset="-120"/>
                          <a:ea typeface="微軟正黑體" panose="020B0604030504040204" pitchFamily="34" charset="-120"/>
                        </a:rPr>
                        <a:t>1.</a:t>
                      </a:r>
                      <a:r>
                        <a:rPr lang="zh-TW" altLang="en-US" sz="700" dirty="0">
                          <a:effectLst/>
                          <a:latin typeface="微軟正黑體" panose="020B0604030504040204" pitchFamily="34" charset="-120"/>
                          <a:ea typeface="微軟正黑體" panose="020B0604030504040204" pitchFamily="34" charset="-120"/>
                        </a:rPr>
                        <a:t> </a:t>
                      </a:r>
                      <a:r>
                        <a:rPr lang="zh-TW" altLang="en-US" sz="1400" dirty="0">
                          <a:effectLst/>
                          <a:latin typeface="微軟正黑體" panose="020B0604030504040204" pitchFamily="34" charset="-120"/>
                          <a:ea typeface="微軟正黑體" panose="020B0604030504040204" pitchFamily="34" charset="-120"/>
                        </a:rPr>
                        <a:t>生涯規劃</a:t>
                      </a:r>
                      <a:endParaRPr lang="zh-TW" altLang="en-US" sz="1800" dirty="0">
                        <a:effectLst/>
                        <a:latin typeface="微軟正黑體" panose="020B0604030504040204" pitchFamily="34" charset="-120"/>
                        <a:ea typeface="微軟正黑體" panose="020B0604030504040204" pitchFamily="34" charset="-120"/>
                      </a:endParaRPr>
                    </a:p>
                    <a:p>
                      <a:pPr algn="just"/>
                      <a:r>
                        <a:rPr lang="en-US" altLang="zh-TW" sz="1400" dirty="0">
                          <a:effectLst/>
                          <a:latin typeface="微軟正黑體" panose="020B0604030504040204" pitchFamily="34" charset="-120"/>
                          <a:ea typeface="微軟正黑體" panose="020B0604030504040204" pitchFamily="34" charset="-120"/>
                        </a:rPr>
                        <a:t>2.</a:t>
                      </a:r>
                      <a:r>
                        <a:rPr lang="zh-TW" altLang="en-US" sz="700" dirty="0">
                          <a:effectLst/>
                          <a:latin typeface="微軟正黑體" panose="020B0604030504040204" pitchFamily="34" charset="-120"/>
                          <a:ea typeface="微軟正黑體" panose="020B0604030504040204" pitchFamily="34" charset="-120"/>
                        </a:rPr>
                        <a:t> </a:t>
                      </a:r>
                      <a:r>
                        <a:rPr lang="zh-TW" altLang="en-US" sz="1400" dirty="0">
                          <a:effectLst/>
                          <a:latin typeface="微軟正黑體" panose="020B0604030504040204" pitchFamily="34" charset="-120"/>
                          <a:ea typeface="微軟正黑體" panose="020B0604030504040204" pitchFamily="34" charset="-120"/>
                        </a:rPr>
                        <a:t>生涯規劃教育</a:t>
                      </a:r>
                      <a:endParaRPr lang="zh-TW" altLang="en-US" sz="1800" dirty="0">
                        <a:effectLst/>
                        <a:latin typeface="微軟正黑體" panose="020B0604030504040204" pitchFamily="34" charset="-120"/>
                        <a:ea typeface="微軟正黑體" panose="020B0604030504040204" pitchFamily="34" charset="-120"/>
                      </a:endParaRPr>
                    </a:p>
                    <a:p>
                      <a:pPr algn="just"/>
                      <a:r>
                        <a:rPr lang="en-US" altLang="zh-TW" sz="1400" dirty="0">
                          <a:effectLst/>
                          <a:latin typeface="微軟正黑體" panose="020B0604030504040204" pitchFamily="34" charset="-120"/>
                          <a:ea typeface="微軟正黑體" panose="020B0604030504040204" pitchFamily="34" charset="-120"/>
                        </a:rPr>
                        <a:t>3.</a:t>
                      </a:r>
                      <a:r>
                        <a:rPr lang="zh-TW" altLang="en-US" sz="700" dirty="0">
                          <a:effectLst/>
                          <a:latin typeface="微軟正黑體" panose="020B0604030504040204" pitchFamily="34" charset="-120"/>
                          <a:ea typeface="微軟正黑體" panose="020B0604030504040204" pitchFamily="34" charset="-120"/>
                        </a:rPr>
                        <a:t> </a:t>
                      </a:r>
                      <a:r>
                        <a:rPr lang="zh-TW" altLang="en-US" sz="1400" dirty="0">
                          <a:solidFill>
                            <a:srgbClr val="0000FF"/>
                          </a:solidFill>
                          <a:effectLst/>
                          <a:latin typeface="微軟正黑體" panose="020B0604030504040204" pitchFamily="34" charset="-120"/>
                          <a:ea typeface="微軟正黑體" panose="020B0604030504040204" pitchFamily="34" charset="-120"/>
                        </a:rPr>
                        <a:t>職業探索與生涯規劃</a:t>
                      </a:r>
                      <a:endParaRPr lang="zh-TW" altLang="en-US" sz="1800" dirty="0">
                        <a:solidFill>
                          <a:srgbClr val="0000FF"/>
                        </a:solidFill>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en-US" altLang="zh-TW" sz="1400" dirty="0">
                          <a:effectLst/>
                          <a:latin typeface="微軟正黑體" panose="020B0604030504040204" pitchFamily="34" charset="-120"/>
                          <a:ea typeface="微軟正黑體" panose="020B0604030504040204" pitchFamily="34" charset="-120"/>
                        </a:rPr>
                        <a:t>1.</a:t>
                      </a:r>
                      <a:r>
                        <a:rPr lang="zh-TW" altLang="en-US" sz="700" dirty="0">
                          <a:effectLst/>
                          <a:latin typeface="微軟正黑體" panose="020B0604030504040204" pitchFamily="34" charset="-120"/>
                          <a:ea typeface="微軟正黑體" panose="020B0604030504040204" pitchFamily="34" charset="-120"/>
                        </a:rPr>
                        <a:t> </a:t>
                      </a:r>
                      <a:r>
                        <a:rPr lang="zh-TW" altLang="en-US" sz="1400" dirty="0">
                          <a:effectLst/>
                          <a:latin typeface="微軟正黑體" panose="020B0604030504040204" pitchFamily="34" charset="-120"/>
                          <a:ea typeface="微軟正黑體" panose="020B0604030504040204" pitchFamily="34" charset="-120"/>
                        </a:rPr>
                        <a:t>職業教育與訓練</a:t>
                      </a:r>
                      <a:endParaRPr lang="zh-TW" altLang="en-US" sz="1800" dirty="0">
                        <a:effectLst/>
                        <a:latin typeface="微軟正黑體" panose="020B0604030504040204" pitchFamily="34" charset="-120"/>
                        <a:ea typeface="微軟正黑體" panose="020B0604030504040204" pitchFamily="34" charset="-120"/>
                      </a:endParaRPr>
                    </a:p>
                    <a:p>
                      <a:pPr algn="just"/>
                      <a:r>
                        <a:rPr lang="en-US" altLang="zh-TW" sz="1400" dirty="0">
                          <a:effectLst/>
                          <a:latin typeface="微軟正黑體" panose="020B0604030504040204" pitchFamily="34" charset="-120"/>
                          <a:ea typeface="微軟正黑體" panose="020B0604030504040204" pitchFamily="34" charset="-120"/>
                        </a:rPr>
                        <a:t>2.</a:t>
                      </a:r>
                      <a:r>
                        <a:rPr lang="zh-TW" altLang="en-US" sz="700" dirty="0">
                          <a:effectLst/>
                          <a:latin typeface="微軟正黑體" panose="020B0604030504040204" pitchFamily="34" charset="-120"/>
                          <a:ea typeface="微軟正黑體" panose="020B0604030504040204" pitchFamily="34" charset="-120"/>
                        </a:rPr>
                        <a:t> </a:t>
                      </a:r>
                      <a:r>
                        <a:rPr lang="zh-TW" altLang="en-US" sz="1400" dirty="0">
                          <a:solidFill>
                            <a:srgbClr val="0000FF"/>
                          </a:solidFill>
                          <a:effectLst/>
                          <a:latin typeface="微軟正黑體" panose="020B0604030504040204" pitchFamily="34" charset="-120"/>
                          <a:ea typeface="微軟正黑體" panose="020B0604030504040204" pitchFamily="34" charset="-120"/>
                        </a:rPr>
                        <a:t>職業探索與生涯規劃</a:t>
                      </a:r>
                      <a:endParaRPr lang="zh-TW" altLang="en-US" sz="1800" dirty="0">
                        <a:solidFill>
                          <a:srgbClr val="0000FF"/>
                        </a:solidFill>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638357">
                <a:tc>
                  <a:txBody>
                    <a:bodyPr/>
                    <a:lstStyle/>
                    <a:p>
                      <a:pPr algn="just"/>
                      <a:r>
                        <a:rPr lang="zh-TW" altLang="en-US" sz="1400" dirty="0">
                          <a:effectLst/>
                          <a:latin typeface="微軟正黑體" panose="020B0604030504040204" pitchFamily="34" charset="-120"/>
                          <a:ea typeface="微軟正黑體" panose="020B0604030504040204" pitchFamily="34" charset="-120"/>
                        </a:rPr>
                        <a:t>教育系</a:t>
                      </a:r>
                      <a:endParaRPr lang="zh-TW" altLang="en-US" sz="1800" dirty="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en-US" altLang="zh-TW" sz="1400" dirty="0">
                          <a:effectLst/>
                          <a:latin typeface="微軟正黑體" panose="020B0604030504040204" pitchFamily="34" charset="-120"/>
                          <a:ea typeface="微軟正黑體" panose="020B0604030504040204" pitchFamily="34" charset="-120"/>
                        </a:rPr>
                        <a:t>1.</a:t>
                      </a:r>
                      <a:r>
                        <a:rPr lang="zh-TW" altLang="en-US" sz="700" dirty="0">
                          <a:effectLst/>
                          <a:latin typeface="微軟正黑體" panose="020B0604030504040204" pitchFamily="34" charset="-120"/>
                          <a:ea typeface="微軟正黑體" panose="020B0604030504040204" pitchFamily="34" charset="-120"/>
                        </a:rPr>
                        <a:t> </a:t>
                      </a:r>
                      <a:r>
                        <a:rPr lang="zh-TW" altLang="en-US" sz="1400" dirty="0">
                          <a:effectLst/>
                          <a:latin typeface="微軟正黑體" panose="020B0604030504040204" pitchFamily="34" charset="-120"/>
                          <a:ea typeface="微軟正黑體" panose="020B0604030504040204" pitchFamily="34" charset="-120"/>
                        </a:rPr>
                        <a:t>生涯規劃課程設計與實施</a:t>
                      </a:r>
                      <a:endParaRPr lang="zh-TW" altLang="en-US" sz="1800" dirty="0">
                        <a:effectLst/>
                        <a:latin typeface="微軟正黑體" panose="020B0604030504040204" pitchFamily="34" charset="-120"/>
                        <a:ea typeface="微軟正黑體" panose="020B0604030504040204" pitchFamily="34" charset="-120"/>
                      </a:endParaRPr>
                    </a:p>
                    <a:p>
                      <a:pPr algn="just"/>
                      <a:r>
                        <a:rPr lang="en-US" altLang="zh-TW" sz="1400" dirty="0">
                          <a:effectLst/>
                          <a:latin typeface="微軟正黑體" panose="020B0604030504040204" pitchFamily="34" charset="-120"/>
                          <a:ea typeface="微軟正黑體" panose="020B0604030504040204" pitchFamily="34" charset="-120"/>
                        </a:rPr>
                        <a:t>2.</a:t>
                      </a:r>
                      <a:r>
                        <a:rPr lang="zh-TW" altLang="en-US" sz="700" dirty="0">
                          <a:effectLst/>
                          <a:latin typeface="微軟正黑體" panose="020B0604030504040204" pitchFamily="34" charset="-120"/>
                          <a:ea typeface="微軟正黑體" panose="020B0604030504040204" pitchFamily="34" charset="-120"/>
                        </a:rPr>
                        <a:t> </a:t>
                      </a:r>
                      <a:r>
                        <a:rPr lang="zh-TW" altLang="en-US" sz="1400" dirty="0">
                          <a:effectLst/>
                          <a:latin typeface="微軟正黑體" panose="020B0604030504040204" pitchFamily="34" charset="-120"/>
                          <a:ea typeface="微軟正黑體" panose="020B0604030504040204" pitchFamily="34" charset="-120"/>
                        </a:rPr>
                        <a:t>生涯輔導</a:t>
                      </a:r>
                      <a:endParaRPr lang="zh-TW" altLang="en-US" sz="1800" dirty="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zh-TW" altLang="en-US" sz="1400" dirty="0">
                          <a:effectLst/>
                          <a:latin typeface="微軟正黑體" panose="020B0604030504040204" pitchFamily="34" charset="-120"/>
                          <a:ea typeface="微軟正黑體" panose="020B0604030504040204" pitchFamily="34" charset="-120"/>
                        </a:rPr>
                        <a:t>生涯與職業資訊分析與應用</a:t>
                      </a:r>
                      <a:endParaRPr lang="zh-TW" altLang="en-US" sz="1800" dirty="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19178">
                <a:tc>
                  <a:txBody>
                    <a:bodyPr/>
                    <a:lstStyle/>
                    <a:p>
                      <a:pPr algn="just"/>
                      <a:r>
                        <a:rPr lang="zh-TW" altLang="en-US" sz="1400" dirty="0">
                          <a:effectLst/>
                          <a:latin typeface="微軟正黑體" panose="020B0604030504040204" pitchFamily="34" charset="-120"/>
                          <a:ea typeface="微軟正黑體" panose="020B0604030504040204" pitchFamily="34" charset="-120"/>
                        </a:rPr>
                        <a:t>特殊教育系</a:t>
                      </a:r>
                      <a:endParaRPr lang="zh-TW" altLang="en-US" sz="1800" dirty="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zh-TW" altLang="en-US" sz="1400" dirty="0">
                          <a:effectLst/>
                          <a:latin typeface="微軟正黑體" panose="020B0604030504040204" pitchFamily="34" charset="-120"/>
                          <a:ea typeface="微軟正黑體" panose="020B0604030504040204" pitchFamily="34" charset="-120"/>
                        </a:rPr>
                        <a:t>身心障礙學生生涯與轉銜</a:t>
                      </a:r>
                      <a:endParaRPr lang="zh-TW" altLang="en-US" sz="1800" dirty="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zh-TW" altLang="en-US" sz="1400">
                          <a:effectLst/>
                          <a:latin typeface="微軟正黑體" panose="020B0604030504040204" pitchFamily="34" charset="-120"/>
                          <a:ea typeface="微軟正黑體" panose="020B0604030504040204" pitchFamily="34" charset="-120"/>
                        </a:rPr>
                        <a:t>身心障礙學生職業教育</a:t>
                      </a:r>
                      <a:endParaRPr lang="zh-TW" altLang="en-US" sz="180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969827">
                <a:tc>
                  <a:txBody>
                    <a:bodyPr/>
                    <a:lstStyle/>
                    <a:p>
                      <a:pPr algn="just"/>
                      <a:endParaRPr lang="en-US" altLang="zh-TW" sz="1400" dirty="0">
                        <a:effectLst/>
                        <a:latin typeface="微軟正黑體" panose="020B0604030504040204" pitchFamily="34" charset="-120"/>
                        <a:ea typeface="微軟正黑體" panose="020B0604030504040204" pitchFamily="34" charset="-120"/>
                      </a:endParaRPr>
                    </a:p>
                    <a:p>
                      <a:pPr algn="just"/>
                      <a:r>
                        <a:rPr lang="zh-TW" altLang="en-US" sz="1400" dirty="0">
                          <a:effectLst/>
                          <a:latin typeface="微軟正黑體" panose="020B0604030504040204" pitchFamily="34" charset="-120"/>
                          <a:ea typeface="微軟正黑體" panose="020B0604030504040204" pitchFamily="34" charset="-120"/>
                        </a:rPr>
                        <a:t>通識教育中心</a:t>
                      </a:r>
                      <a:endParaRPr lang="en-US" altLang="zh-TW" sz="1400" dirty="0">
                        <a:effectLst/>
                        <a:latin typeface="微軟正黑體" panose="020B0604030504040204" pitchFamily="34" charset="-120"/>
                        <a:ea typeface="微軟正黑體" panose="020B0604030504040204" pitchFamily="34" charset="-120"/>
                      </a:endParaRPr>
                    </a:p>
                    <a:p>
                      <a:pPr algn="just"/>
                      <a:endParaRPr lang="en-US" altLang="zh-TW" sz="1050" dirty="0">
                        <a:solidFill>
                          <a:srgbClr val="3333FF"/>
                        </a:solidFill>
                        <a:effectLst/>
                        <a:latin typeface="微軟正黑體" panose="020B0604030504040204" pitchFamily="34" charset="-120"/>
                        <a:ea typeface="微軟正黑體" panose="020B0604030504040204" pitchFamily="34" charset="-120"/>
                      </a:endParaRPr>
                    </a:p>
                    <a:p>
                      <a:pPr algn="just"/>
                      <a:r>
                        <a:rPr lang="zh-TW" altLang="en-US" sz="14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提醒：通識學分不得採計為專門學分。</a:t>
                      </a:r>
                      <a:endParaRPr lang="en-US" altLang="zh-TW" sz="14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just"/>
                      <a:endParaRPr lang="zh-TW" altLang="en-US" sz="1800" dirty="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en-US" altLang="zh-TW" sz="1400" dirty="0">
                          <a:effectLst/>
                          <a:latin typeface="微軟正黑體" panose="020B0604030504040204" pitchFamily="34" charset="-120"/>
                          <a:ea typeface="微軟正黑體" panose="020B0604030504040204" pitchFamily="34" charset="-120"/>
                        </a:rPr>
                        <a:t>1.</a:t>
                      </a:r>
                      <a:r>
                        <a:rPr lang="zh-TW" altLang="en-US" sz="1400" dirty="0">
                          <a:effectLst/>
                          <a:latin typeface="微軟正黑體" panose="020B0604030504040204" pitchFamily="34" charset="-120"/>
                          <a:ea typeface="微軟正黑體" panose="020B0604030504040204" pitchFamily="34" charset="-120"/>
                        </a:rPr>
                        <a:t>終身學習與生涯發展</a:t>
                      </a:r>
                      <a:endParaRPr lang="zh-TW" altLang="en-US" sz="1800" dirty="0">
                        <a:effectLst/>
                        <a:latin typeface="微軟正黑體" panose="020B0604030504040204" pitchFamily="34" charset="-120"/>
                        <a:ea typeface="微軟正黑體" panose="020B0604030504040204" pitchFamily="34" charset="-120"/>
                      </a:endParaRPr>
                    </a:p>
                    <a:p>
                      <a:pPr algn="just"/>
                      <a:r>
                        <a:rPr lang="en-US" altLang="zh-TW" sz="1400" dirty="0">
                          <a:effectLst/>
                          <a:latin typeface="微軟正黑體" panose="020B0604030504040204" pitchFamily="34" charset="-120"/>
                          <a:ea typeface="微軟正黑體" panose="020B0604030504040204" pitchFamily="34" charset="-120"/>
                        </a:rPr>
                        <a:t>2.</a:t>
                      </a:r>
                      <a:r>
                        <a:rPr lang="zh-TW" altLang="en-US" sz="1400" dirty="0">
                          <a:solidFill>
                            <a:srgbClr val="0000FF"/>
                          </a:solidFill>
                          <a:effectLst/>
                          <a:latin typeface="微軟正黑體" panose="020B0604030504040204" pitchFamily="34" charset="-120"/>
                          <a:ea typeface="微軟正黑體" panose="020B0604030504040204" pitchFamily="34" charset="-120"/>
                        </a:rPr>
                        <a:t>職業探索與生涯規劃</a:t>
                      </a:r>
                      <a:endParaRPr lang="zh-TW" altLang="en-US" sz="1800" dirty="0">
                        <a:solidFill>
                          <a:srgbClr val="0000FF"/>
                        </a:solidFill>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en-US" altLang="zh-TW" sz="1400" dirty="0">
                          <a:effectLst/>
                          <a:latin typeface="微軟正黑體" panose="020B0604030504040204" pitchFamily="34" charset="-120"/>
                          <a:ea typeface="微軟正黑體" panose="020B0604030504040204" pitchFamily="34" charset="-120"/>
                        </a:rPr>
                        <a:t>1.</a:t>
                      </a:r>
                      <a:r>
                        <a:rPr lang="zh-TW" altLang="en-US" sz="1400" dirty="0">
                          <a:effectLst/>
                          <a:latin typeface="微軟正黑體" panose="020B0604030504040204" pitchFamily="34" charset="-120"/>
                          <a:ea typeface="微軟正黑體" panose="020B0604030504040204" pitchFamily="34" charset="-120"/>
                        </a:rPr>
                        <a:t>職場安全衛生</a:t>
                      </a:r>
                      <a:endParaRPr lang="zh-TW" altLang="en-US" sz="1800" dirty="0">
                        <a:effectLst/>
                        <a:latin typeface="微軟正黑體" panose="020B0604030504040204" pitchFamily="34" charset="-120"/>
                        <a:ea typeface="微軟正黑體" panose="020B0604030504040204" pitchFamily="34" charset="-120"/>
                      </a:endParaRPr>
                    </a:p>
                    <a:p>
                      <a:pPr algn="just"/>
                      <a:r>
                        <a:rPr lang="en-US" altLang="zh-TW" sz="1400" dirty="0">
                          <a:effectLst/>
                          <a:latin typeface="微軟正黑體" panose="020B0604030504040204" pitchFamily="34" charset="-120"/>
                          <a:ea typeface="微軟正黑體" panose="020B0604030504040204" pitchFamily="34" charset="-120"/>
                        </a:rPr>
                        <a:t>2.</a:t>
                      </a:r>
                      <a:r>
                        <a:rPr lang="zh-TW" altLang="en-US" sz="1400" dirty="0">
                          <a:solidFill>
                            <a:srgbClr val="0000FF"/>
                          </a:solidFill>
                          <a:effectLst/>
                          <a:latin typeface="微軟正黑體" panose="020B0604030504040204" pitchFamily="34" charset="-120"/>
                          <a:ea typeface="微軟正黑體" panose="020B0604030504040204" pitchFamily="34" charset="-120"/>
                        </a:rPr>
                        <a:t>職業探索與生涯規劃</a:t>
                      </a:r>
                      <a:endParaRPr lang="zh-TW" altLang="en-US" sz="1800" dirty="0">
                        <a:solidFill>
                          <a:srgbClr val="0000FF"/>
                        </a:solidFill>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463665">
                <a:tc>
                  <a:txBody>
                    <a:bodyPr/>
                    <a:lstStyle/>
                    <a:p>
                      <a:pPr algn="just"/>
                      <a:r>
                        <a:rPr lang="zh-TW" altLang="en-US" sz="1400" dirty="0">
                          <a:effectLst/>
                          <a:latin typeface="微軟正黑體" panose="020B0604030504040204" pitchFamily="34" charset="-120"/>
                          <a:ea typeface="微軟正黑體" panose="020B0604030504040204" pitchFamily="34" charset="-120"/>
                        </a:rPr>
                        <a:t>各學系</a:t>
                      </a:r>
                      <a:endParaRPr lang="zh-TW" altLang="en-US" sz="1800" dirty="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zh-TW" altLang="en-US" sz="1400" dirty="0">
                          <a:solidFill>
                            <a:srgbClr val="0000FF"/>
                          </a:solidFill>
                          <a:effectLst/>
                          <a:latin typeface="微軟正黑體" panose="020B0604030504040204" pitchFamily="34" charset="-120"/>
                          <a:ea typeface="微軟正黑體" panose="020B0604030504040204" pitchFamily="34" charset="-120"/>
                        </a:rPr>
                        <a:t>人文科技與職涯規劃</a:t>
                      </a:r>
                      <a:r>
                        <a:rPr lang="en-US" altLang="zh-TW" sz="1400" dirty="0">
                          <a:solidFill>
                            <a:srgbClr val="0000FF"/>
                          </a:solidFill>
                          <a:effectLst/>
                          <a:latin typeface="微軟正黑體" panose="020B0604030504040204" pitchFamily="34" charset="-120"/>
                          <a:ea typeface="微軟正黑體" panose="020B0604030504040204" pitchFamily="34" charset="-120"/>
                        </a:rPr>
                        <a:t>(</a:t>
                      </a:r>
                      <a:r>
                        <a:rPr lang="zh-TW" altLang="en-US" sz="1400" dirty="0">
                          <a:solidFill>
                            <a:srgbClr val="0000FF"/>
                          </a:solidFill>
                          <a:effectLst/>
                          <a:latin typeface="微軟正黑體" panose="020B0604030504040204" pitchFamily="34" charset="-120"/>
                          <a:ea typeface="微軟正黑體" panose="020B0604030504040204" pitchFamily="34" charset="-120"/>
                        </a:rPr>
                        <a:t>職業與生涯</a:t>
                      </a:r>
                      <a:r>
                        <a:rPr lang="en-US" altLang="zh-TW" sz="1400" dirty="0">
                          <a:solidFill>
                            <a:srgbClr val="0000FF"/>
                          </a:solidFill>
                          <a:effectLst/>
                          <a:latin typeface="微軟正黑體" panose="020B0604030504040204" pitchFamily="34" charset="-120"/>
                          <a:ea typeface="微軟正黑體" panose="020B0604030504040204" pitchFamily="34" charset="-120"/>
                        </a:rPr>
                        <a:t>)</a:t>
                      </a:r>
                      <a:endParaRPr lang="zh-TW" altLang="en-US" sz="1800" dirty="0">
                        <a:solidFill>
                          <a:srgbClr val="0000FF"/>
                        </a:solidFill>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zh-TW" altLang="en-US" sz="1400" dirty="0">
                          <a:solidFill>
                            <a:srgbClr val="0000FF"/>
                          </a:solidFill>
                          <a:effectLst/>
                          <a:latin typeface="微軟正黑體" panose="020B0604030504040204" pitchFamily="34" charset="-120"/>
                          <a:ea typeface="微軟正黑體" panose="020B0604030504040204" pitchFamily="34" charset="-120"/>
                        </a:rPr>
                        <a:t>人文科技與職涯規劃</a:t>
                      </a:r>
                      <a:r>
                        <a:rPr lang="en-US" altLang="zh-TW" sz="1400" dirty="0">
                          <a:solidFill>
                            <a:srgbClr val="0000FF"/>
                          </a:solidFill>
                          <a:effectLst/>
                          <a:latin typeface="微軟正黑體" panose="020B0604030504040204" pitchFamily="34" charset="-120"/>
                          <a:ea typeface="微軟正黑體" panose="020B0604030504040204" pitchFamily="34" charset="-120"/>
                        </a:rPr>
                        <a:t>(</a:t>
                      </a:r>
                      <a:r>
                        <a:rPr lang="zh-TW" altLang="en-US" sz="1400" dirty="0">
                          <a:solidFill>
                            <a:srgbClr val="0000FF"/>
                          </a:solidFill>
                          <a:effectLst/>
                          <a:latin typeface="微軟正黑體" panose="020B0604030504040204" pitchFamily="34" charset="-120"/>
                          <a:ea typeface="微軟正黑體" panose="020B0604030504040204" pitchFamily="34" charset="-120"/>
                        </a:rPr>
                        <a:t>職業與生涯</a:t>
                      </a:r>
                      <a:r>
                        <a:rPr lang="en-US" altLang="zh-TW" sz="1400" dirty="0">
                          <a:solidFill>
                            <a:srgbClr val="0000FF"/>
                          </a:solidFill>
                          <a:effectLst/>
                          <a:latin typeface="微軟正黑體" panose="020B0604030504040204" pitchFamily="34" charset="-120"/>
                          <a:ea typeface="微軟正黑體" panose="020B0604030504040204" pitchFamily="34" charset="-120"/>
                        </a:rPr>
                        <a:t>)</a:t>
                      </a:r>
                      <a:endParaRPr lang="zh-TW" altLang="en-US" sz="1800" dirty="0">
                        <a:solidFill>
                          <a:srgbClr val="0000FF"/>
                        </a:solidFill>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463665">
                <a:tc>
                  <a:txBody>
                    <a:bodyPr/>
                    <a:lstStyle/>
                    <a:p>
                      <a:pPr algn="just"/>
                      <a:r>
                        <a:rPr lang="zh-TW" altLang="en-US" sz="1400">
                          <a:effectLst/>
                          <a:latin typeface="微軟正黑體" panose="020B0604030504040204" pitchFamily="34" charset="-120"/>
                          <a:ea typeface="微軟正黑體" panose="020B0604030504040204" pitchFamily="34" charset="-120"/>
                        </a:rPr>
                        <a:t>諮商心理與復健諮商研究所</a:t>
                      </a:r>
                      <a:endParaRPr lang="zh-TW" altLang="en-US" sz="180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zh-TW" altLang="en-US" sz="1400" dirty="0">
                          <a:effectLst/>
                          <a:latin typeface="微軟正黑體" panose="020B0604030504040204" pitchFamily="34" charset="-120"/>
                          <a:ea typeface="微軟正黑體" panose="020B0604030504040204" pitchFamily="34" charset="-120"/>
                        </a:rPr>
                        <a:t>生涯輔導與諮商研究</a:t>
                      </a:r>
                      <a:endParaRPr lang="zh-TW" altLang="en-US" sz="1800" dirty="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en-US" sz="1400" dirty="0">
                          <a:effectLst/>
                          <a:latin typeface="微軟正黑體" panose="020B0604030504040204" pitchFamily="34" charset="-120"/>
                          <a:ea typeface="微軟正黑體" panose="020B0604030504040204" pitchFamily="34" charset="-120"/>
                        </a:rPr>
                        <a:t>-</a:t>
                      </a:r>
                      <a:endParaRPr lang="en-US" sz="1800" dirty="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6"/>
                  </a:ext>
                </a:extLst>
              </a:tr>
              <a:tr h="329229">
                <a:tc>
                  <a:txBody>
                    <a:bodyPr/>
                    <a:lstStyle/>
                    <a:p>
                      <a:pPr algn="just"/>
                      <a:r>
                        <a:rPr lang="zh-TW" altLang="en-US" sz="1400">
                          <a:effectLst/>
                          <a:latin typeface="微軟正黑體" panose="020B0604030504040204" pitchFamily="34" charset="-120"/>
                          <a:ea typeface="微軟正黑體" panose="020B0604030504040204" pitchFamily="34" charset="-120"/>
                        </a:rPr>
                        <a:t>理學院</a:t>
                      </a:r>
                      <a:endParaRPr lang="zh-TW" altLang="en-US" sz="180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zh-TW" altLang="en-US" sz="1400" dirty="0">
                          <a:effectLst/>
                          <a:latin typeface="微軟正黑體" panose="020B0604030504040204" pitchFamily="34" charset="-120"/>
                          <a:ea typeface="微軟正黑體" panose="020B0604030504040204" pitchFamily="34" charset="-120"/>
                        </a:rPr>
                        <a:t>生涯規劃</a:t>
                      </a:r>
                      <a:endParaRPr lang="zh-TW" altLang="en-US" sz="1800" dirty="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zh-TW" altLang="en-US" sz="1400" dirty="0">
                          <a:effectLst/>
                          <a:latin typeface="微軟正黑體" panose="020B0604030504040204" pitchFamily="34" charset="-120"/>
                          <a:ea typeface="微軟正黑體" panose="020B0604030504040204" pitchFamily="34" charset="-120"/>
                        </a:rPr>
                        <a:t>職業教育與訓練</a:t>
                      </a:r>
                      <a:endParaRPr lang="zh-TW" altLang="en-US" sz="1800" dirty="0">
                        <a:effectLst/>
                        <a:latin typeface="微軟正黑體" panose="020B0604030504040204" pitchFamily="34" charset="-120"/>
                        <a:ea typeface="微軟正黑體" panose="020B0604030504040204" pitchFamily="34" charset="-120"/>
                      </a:endParaRPr>
                    </a:p>
                  </a:txBody>
                  <a:tcPr marL="67709" marR="6770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bl>
          </a:graphicData>
        </a:graphic>
      </p:graphicFrame>
      <p:sp>
        <p:nvSpPr>
          <p:cNvPr id="5" name="矩形 4"/>
          <p:cNvSpPr/>
          <p:nvPr/>
        </p:nvSpPr>
        <p:spPr>
          <a:xfrm>
            <a:off x="525571" y="5661248"/>
            <a:ext cx="5256584" cy="923330"/>
          </a:xfrm>
          <a:prstGeom prst="rect">
            <a:avLst/>
          </a:prstGeom>
        </p:spPr>
        <p:txBody>
          <a:bodyPr wrap="square">
            <a:spAutoFit/>
          </a:bodyPr>
          <a:lstStyle/>
          <a:p>
            <a:pPr>
              <a:defRPr/>
            </a:pPr>
            <a:r>
              <a:rPr lang="en-US" altLang="zh-TW" dirty="0">
                <a:solidFill>
                  <a:srgbClr val="0000FF"/>
                </a:solidFill>
                <a:latin typeface="微軟正黑體" panose="020B0604030504040204" pitchFamily="34" charset="-120"/>
                <a:ea typeface="微軟正黑體" panose="020B0604030504040204" pitchFamily="34" charset="-120"/>
              </a:rPr>
              <a:t>※</a:t>
            </a:r>
            <a:r>
              <a:rPr lang="zh-TW" altLang="en-US" dirty="0">
                <a:solidFill>
                  <a:srgbClr val="0000FF"/>
                </a:solidFill>
                <a:latin typeface="微軟正黑體" panose="020B0604030504040204" pitchFamily="34" charset="-120"/>
                <a:ea typeface="微軟正黑體" panose="020B0604030504040204" pitchFamily="34" charset="-120"/>
              </a:rPr>
              <a:t>同一課程名稱同時列為「生涯規劃」及「職業教育與訓練」相關課程時，表示修習該課程一次可同時認定。</a:t>
            </a:r>
            <a:endParaRPr lang="en-US" altLang="zh-TW" dirty="0">
              <a:solidFill>
                <a:srgbClr val="0000FF"/>
              </a:solidFill>
              <a:latin typeface="微軟正黑體" panose="020B0604030504040204" pitchFamily="34" charset="-120"/>
              <a:ea typeface="微軟正黑體" panose="020B0604030504040204" pitchFamily="34" charset="-120"/>
              <a:cs typeface="新細明體" pitchFamily="18" charset="-120"/>
            </a:endParaRPr>
          </a:p>
        </p:txBody>
      </p:sp>
    </p:spTree>
    <p:extLst>
      <p:ext uri="{BB962C8B-B14F-4D97-AF65-F5344CB8AC3E}">
        <p14:creationId xmlns:p14="http://schemas.microsoft.com/office/powerpoint/2010/main" val="35749108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9388" y="404813"/>
            <a:ext cx="8497068" cy="1320800"/>
          </a:xfrm>
        </p:spPr>
        <p:txBody>
          <a:bodyPr>
            <a:normAutofit fontScale="90000"/>
          </a:bodyPr>
          <a:lstStyle/>
          <a:p>
            <a:pPr>
              <a:defRPr/>
            </a:pP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職業教育與訓練、生涯規劃之規定  </a:t>
            </a:r>
            <a:r>
              <a:rPr lang="en-US" altLang="zh-TW"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Q&amp;A</a:t>
            </a:r>
            <a:r>
              <a:rPr lang="zh-TW" altLang="en-US"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en-US" altLang="zh-TW" sz="1600" dirty="0">
                <a:solidFill>
                  <a:schemeClr val="tx1"/>
                </a:solidFill>
                <a:latin typeface="微軟正黑體" panose="020B0604030504040204" pitchFamily="34" charset="-120"/>
                <a:ea typeface="微軟正黑體" panose="020B0604030504040204" pitchFamily="34" charset="-120"/>
              </a:rPr>
              <a:t>(</a:t>
            </a:r>
            <a:r>
              <a:rPr lang="zh-TW" altLang="en-US" sz="1600" dirty="0">
                <a:solidFill>
                  <a:schemeClr val="tx1"/>
                </a:solidFill>
                <a:latin typeface="微軟正黑體" panose="020B0604030504040204" pitchFamily="34" charset="-120"/>
                <a:ea typeface="微軟正黑體" panose="020B0604030504040204" pitchFamily="34" charset="-120"/>
              </a:rPr>
              <a:t>其餘</a:t>
            </a:r>
            <a:r>
              <a:rPr lang="en-US" altLang="zh-TW" sz="1600" dirty="0">
                <a:solidFill>
                  <a:schemeClr val="tx1"/>
                </a:solidFill>
                <a:latin typeface="微軟正黑體" panose="020B0604030504040204" pitchFamily="34" charset="-120"/>
                <a:ea typeface="微軟正黑體" panose="020B0604030504040204" pitchFamily="34" charset="-120"/>
              </a:rPr>
              <a:t>QA</a:t>
            </a:r>
            <a:r>
              <a:rPr lang="zh-TW" altLang="en-US" sz="1600" dirty="0">
                <a:solidFill>
                  <a:schemeClr val="tx1"/>
                </a:solidFill>
                <a:latin typeface="微軟正黑體" panose="020B0604030504040204" pitchFamily="34" charset="-120"/>
                <a:ea typeface="微軟正黑體" panose="020B0604030504040204" pitchFamily="34" charset="-120"/>
              </a:rPr>
              <a:t>可參閱課程組網站說明</a:t>
            </a:r>
            <a:r>
              <a:rPr lang="en-US" altLang="zh-TW" sz="1600" dirty="0">
                <a:solidFill>
                  <a:schemeClr val="tx1"/>
                </a:solidFill>
                <a:latin typeface="微軟正黑體" panose="020B0604030504040204" pitchFamily="34" charset="-120"/>
                <a:ea typeface="微軟正黑體" panose="020B0604030504040204" pitchFamily="34" charset="-120"/>
              </a:rPr>
              <a:t>)</a:t>
            </a:r>
            <a:br>
              <a:rPr lang="en-US" altLang="zh-TW" sz="1600" dirty="0">
                <a:solidFill>
                  <a:schemeClr val="tx1"/>
                </a:solidFill>
                <a:latin typeface="微軟正黑體" panose="020B0604030504040204" pitchFamily="34" charset="-120"/>
                <a:ea typeface="微軟正黑體" panose="020B0604030504040204" pitchFamily="34" charset="-120"/>
              </a:rPr>
            </a:br>
            <a:endParaRPr lang="zh-TW" altLang="en-US" dirty="0">
              <a:solidFill>
                <a:schemeClr val="tx1"/>
              </a:solidFill>
              <a:latin typeface="微軟正黑體" panose="020B0604030504040204" pitchFamily="34" charset="-120"/>
              <a:ea typeface="微軟正黑體" panose="020B0604030504040204" pitchFamily="34"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290156336"/>
              </p:ext>
            </p:extLst>
          </p:nvPr>
        </p:nvGraphicFramePr>
        <p:xfrm>
          <a:off x="251520" y="1412776"/>
          <a:ext cx="8569647" cy="5015755"/>
        </p:xfrm>
        <a:graphic>
          <a:graphicData uri="http://schemas.openxmlformats.org/drawingml/2006/table">
            <a:tbl>
              <a:tblPr/>
              <a:tblGrid>
                <a:gridCol w="4174956">
                  <a:extLst>
                    <a:ext uri="{9D8B030D-6E8A-4147-A177-3AD203B41FA5}">
                      <a16:colId xmlns:a16="http://schemas.microsoft.com/office/drawing/2014/main" val="20000"/>
                    </a:ext>
                  </a:extLst>
                </a:gridCol>
                <a:gridCol w="4394691">
                  <a:extLst>
                    <a:ext uri="{9D8B030D-6E8A-4147-A177-3AD203B41FA5}">
                      <a16:colId xmlns:a16="http://schemas.microsoft.com/office/drawing/2014/main" val="20001"/>
                    </a:ext>
                  </a:extLst>
                </a:gridCol>
              </a:tblGrid>
              <a:tr h="415591">
                <a:tc>
                  <a:txBody>
                    <a:bodyPr/>
                    <a:lstStyle/>
                    <a:p>
                      <a:pPr algn="ctr"/>
                      <a:r>
                        <a:rPr lang="zh-TW" altLang="en-US" sz="1200" dirty="0">
                          <a:effectLst/>
                          <a:latin typeface="微軟正黑體" panose="020B0604030504040204" pitchFamily="34" charset="-120"/>
                          <a:ea typeface="微軟正黑體" panose="020B0604030504040204" pitchFamily="34" charset="-120"/>
                        </a:rPr>
                        <a:t>問題</a:t>
                      </a:r>
                    </a:p>
                  </a:txBody>
                  <a:tcPr marL="46207" marR="462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r>
                        <a:rPr lang="zh-TW" altLang="en-US" sz="1200" dirty="0">
                          <a:effectLst/>
                          <a:latin typeface="微軟正黑體" panose="020B0604030504040204" pitchFamily="34" charset="-120"/>
                          <a:ea typeface="微軟正黑體" panose="020B0604030504040204" pitchFamily="34" charset="-120"/>
                        </a:rPr>
                        <a:t>說明</a:t>
                      </a:r>
                    </a:p>
                  </a:txBody>
                  <a:tcPr marL="46207" marR="462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2072897">
                <a:tc>
                  <a:txBody>
                    <a:bodyPr/>
                    <a:lstStyle/>
                    <a:p>
                      <a:pPr algn="just"/>
                      <a:r>
                        <a:rPr lang="zh-TW" altLang="en-US" sz="1600" dirty="0">
                          <a:effectLst/>
                          <a:latin typeface="微軟正黑體" panose="020B0604030504040204" pitchFamily="34" charset="-120"/>
                          <a:ea typeface="微軟正黑體" panose="020B0604030504040204" pitchFamily="34" charset="-120"/>
                        </a:rPr>
                        <a:t>若</a:t>
                      </a:r>
                      <a:r>
                        <a:rPr lang="en-US" altLang="zh-TW" sz="1600" dirty="0">
                          <a:effectLst/>
                          <a:latin typeface="微軟正黑體" panose="020B0604030504040204" pitchFamily="34" charset="-120"/>
                          <a:ea typeface="微軟正黑體" panose="020B0604030504040204" pitchFamily="34" charset="-120"/>
                        </a:rPr>
                        <a:t>106</a:t>
                      </a:r>
                      <a:r>
                        <a:rPr lang="zh-TW" altLang="en-US" sz="1600" dirty="0">
                          <a:effectLst/>
                          <a:latin typeface="微軟正黑體" panose="020B0604030504040204" pitchFamily="34" charset="-120"/>
                          <a:ea typeface="微軟正黑體" panose="020B0604030504040204" pitchFamily="34" charset="-120"/>
                        </a:rPr>
                        <a:t>學年度已具中教</a:t>
                      </a:r>
                      <a:r>
                        <a:rPr lang="en-US" altLang="zh-TW" sz="1600" dirty="0">
                          <a:effectLst/>
                          <a:latin typeface="微軟正黑體" panose="020B0604030504040204" pitchFamily="34" charset="-120"/>
                          <a:ea typeface="微軟正黑體" panose="020B0604030504040204" pitchFamily="34" charset="-120"/>
                        </a:rPr>
                        <a:t>(</a:t>
                      </a:r>
                      <a:r>
                        <a:rPr lang="zh-TW" altLang="en-US" sz="1600" dirty="0">
                          <a:effectLst/>
                          <a:latin typeface="微軟正黑體" panose="020B0604030504040204" pitchFamily="34" charset="-120"/>
                          <a:ea typeface="微軟正黑體" panose="020B0604030504040204" pitchFamily="34" charset="-120"/>
                        </a:rPr>
                        <a:t>小教或特教</a:t>
                      </a:r>
                      <a:r>
                        <a:rPr lang="en-US" altLang="zh-TW" sz="1600" dirty="0">
                          <a:effectLst/>
                          <a:latin typeface="微軟正黑體" panose="020B0604030504040204" pitchFamily="34" charset="-120"/>
                          <a:ea typeface="微軟正黑體" panose="020B0604030504040204" pitchFamily="34" charset="-120"/>
                        </a:rPr>
                        <a:t>)</a:t>
                      </a:r>
                      <a:r>
                        <a:rPr lang="zh-TW" altLang="en-US" sz="1600" dirty="0">
                          <a:effectLst/>
                          <a:latin typeface="微軟正黑體" panose="020B0604030504040204" pitchFamily="34" charset="-120"/>
                          <a:ea typeface="微軟正黑體" panose="020B0604030504040204" pitchFamily="34" charset="-120"/>
                        </a:rPr>
                        <a:t>師資生資格，</a:t>
                      </a:r>
                      <a:r>
                        <a:rPr lang="en-US" altLang="zh-TW" sz="1600" dirty="0">
                          <a:effectLst/>
                          <a:latin typeface="微軟正黑體" panose="020B0604030504040204" pitchFamily="34" charset="-120"/>
                          <a:ea typeface="微軟正黑體" panose="020B0604030504040204" pitchFamily="34" charset="-120"/>
                        </a:rPr>
                        <a:t>107</a:t>
                      </a:r>
                      <a:r>
                        <a:rPr lang="zh-TW" altLang="en-US" sz="1600" dirty="0">
                          <a:effectLst/>
                          <a:latin typeface="微軟正黑體" panose="020B0604030504040204" pitchFamily="34" charset="-120"/>
                          <a:ea typeface="微軟正黑體" panose="020B0604030504040204" pitchFamily="34" charset="-120"/>
                        </a:rPr>
                        <a:t>學年度</a:t>
                      </a:r>
                      <a:r>
                        <a:rPr lang="en-US" altLang="zh-TW" sz="1600" dirty="0">
                          <a:effectLst/>
                          <a:latin typeface="微軟正黑體" panose="020B0604030504040204" pitchFamily="34" charset="-120"/>
                          <a:ea typeface="微軟正黑體" panose="020B0604030504040204" pitchFamily="34" charset="-120"/>
                        </a:rPr>
                        <a:t>(</a:t>
                      </a:r>
                      <a:r>
                        <a:rPr lang="zh-TW" altLang="en-US" sz="1600" dirty="0">
                          <a:effectLst/>
                          <a:latin typeface="微軟正黑體" panose="020B0604030504040204" pitchFamily="34" charset="-120"/>
                          <a:ea typeface="微軟正黑體" panose="020B0604030504040204" pitchFamily="34" charset="-120"/>
                        </a:rPr>
                        <a:t>含</a:t>
                      </a:r>
                      <a:r>
                        <a:rPr lang="en-US" altLang="zh-TW" sz="1600" dirty="0">
                          <a:effectLst/>
                          <a:latin typeface="微軟正黑體" panose="020B0604030504040204" pitchFamily="34" charset="-120"/>
                          <a:ea typeface="微軟正黑體" panose="020B0604030504040204" pitchFamily="34" charset="-120"/>
                        </a:rPr>
                        <a:t>)</a:t>
                      </a:r>
                      <a:r>
                        <a:rPr lang="zh-TW" altLang="en-US" sz="1600" dirty="0">
                          <a:effectLst/>
                          <a:latin typeface="微軟正黑體" panose="020B0604030504040204" pitchFamily="34" charset="-120"/>
                          <a:ea typeface="微軟正黑體" panose="020B0604030504040204" pitchFamily="34" charset="-120"/>
                        </a:rPr>
                        <a:t>之後又取得修習另一師資類科資格者，是否可只修習一次「職業教育與訓練」及「生涯規劃」相關課程並成績及格，則可同時符合二師資類科認證</a:t>
                      </a:r>
                      <a:r>
                        <a:rPr lang="en-US" altLang="zh-TW" sz="1600" dirty="0">
                          <a:effectLst/>
                          <a:latin typeface="微軟正黑體" panose="020B0604030504040204" pitchFamily="34" charset="-120"/>
                          <a:ea typeface="微軟正黑體" panose="020B0604030504040204" pitchFamily="34" charset="-120"/>
                        </a:rPr>
                        <a:t>?</a:t>
                      </a:r>
                      <a:endParaRPr lang="zh-TW" altLang="en-US" sz="1600" dirty="0">
                        <a:effectLst/>
                        <a:latin typeface="微軟正黑體" panose="020B0604030504040204" pitchFamily="34" charset="-120"/>
                        <a:ea typeface="微軟正黑體" panose="020B0604030504040204" pitchFamily="34" charset="-120"/>
                      </a:endParaRPr>
                    </a:p>
                  </a:txBody>
                  <a:tcPr marL="40250" marR="402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zh-TW" altLang="en-US" sz="1600" dirty="0">
                          <a:effectLst/>
                          <a:latin typeface="微軟正黑體" panose="020B0604030504040204" pitchFamily="34" charset="-120"/>
                          <a:ea typeface="微軟正黑體" panose="020B0604030504040204" pitchFamily="34" charset="-120"/>
                        </a:rPr>
                        <a:t>於</a:t>
                      </a:r>
                      <a:r>
                        <a:rPr lang="zh-TW" altLang="en-US" sz="1600" b="1" u="sng" dirty="0">
                          <a:solidFill>
                            <a:srgbClr val="FF0000"/>
                          </a:solidFill>
                          <a:effectLst/>
                          <a:latin typeface="微軟正黑體" panose="020B0604030504040204" pitchFamily="34" charset="-120"/>
                          <a:ea typeface="微軟正黑體" panose="020B0604030504040204" pitchFamily="34" charset="-120"/>
                        </a:rPr>
                        <a:t>本校同一學籍及學號下</a:t>
                      </a:r>
                      <a:r>
                        <a:rPr lang="zh-TW" altLang="en-US" sz="1600" dirty="0">
                          <a:effectLst/>
                          <a:latin typeface="微軟正黑體" panose="020B0604030504040204" pitchFamily="34" charset="-120"/>
                          <a:ea typeface="微軟正黑體" panose="020B0604030504040204" pitchFamily="34" charset="-120"/>
                        </a:rPr>
                        <a:t>具備兩種師資類科師資生資格，則僅須修習一次「職業教育與訓練」及「生涯規劃」相關課程並成績及格即可。</a:t>
                      </a:r>
                    </a:p>
                  </a:txBody>
                  <a:tcPr marL="40250" marR="402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2527267">
                <a:tc>
                  <a:txBody>
                    <a:bodyPr/>
                    <a:lstStyle/>
                    <a:p>
                      <a:pPr algn="just"/>
                      <a:r>
                        <a:rPr lang="zh-TW" altLang="en-US" sz="1600" dirty="0">
                          <a:effectLst/>
                          <a:latin typeface="微軟正黑體" panose="020B0604030504040204" pitchFamily="34" charset="-120"/>
                          <a:ea typeface="微軟正黑體" panose="020B0604030504040204" pitchFamily="34" charset="-120"/>
                        </a:rPr>
                        <a:t>若</a:t>
                      </a:r>
                      <a:r>
                        <a:rPr lang="en-US" altLang="zh-TW" sz="1600" dirty="0">
                          <a:effectLst/>
                          <a:latin typeface="微軟正黑體" panose="020B0604030504040204" pitchFamily="34" charset="-120"/>
                          <a:ea typeface="微軟正黑體" panose="020B0604030504040204" pitchFamily="34" charset="-120"/>
                        </a:rPr>
                        <a:t>106</a:t>
                      </a:r>
                      <a:r>
                        <a:rPr lang="zh-TW" altLang="en-US" sz="1600" dirty="0">
                          <a:effectLst/>
                          <a:latin typeface="微軟正黑體" panose="020B0604030504040204" pitchFamily="34" charset="-120"/>
                          <a:ea typeface="微軟正黑體" panose="020B0604030504040204" pitchFamily="34" charset="-120"/>
                        </a:rPr>
                        <a:t>學年度已具中教</a:t>
                      </a:r>
                      <a:r>
                        <a:rPr lang="en-US" altLang="zh-TW" sz="1600" dirty="0">
                          <a:effectLst/>
                          <a:latin typeface="微軟正黑體" panose="020B0604030504040204" pitchFamily="34" charset="-120"/>
                          <a:ea typeface="微軟正黑體" panose="020B0604030504040204" pitchFamily="34" charset="-120"/>
                        </a:rPr>
                        <a:t>(</a:t>
                      </a:r>
                      <a:r>
                        <a:rPr lang="zh-TW" altLang="en-US" sz="1600" dirty="0">
                          <a:effectLst/>
                          <a:latin typeface="微軟正黑體" panose="020B0604030504040204" pitchFamily="34" charset="-120"/>
                          <a:ea typeface="微軟正黑體" panose="020B0604030504040204" pitchFamily="34" charset="-120"/>
                        </a:rPr>
                        <a:t>小教或特教</a:t>
                      </a:r>
                      <a:r>
                        <a:rPr lang="en-US" altLang="zh-TW" sz="1600" dirty="0">
                          <a:effectLst/>
                          <a:latin typeface="微軟正黑體" panose="020B0604030504040204" pitchFamily="34" charset="-120"/>
                          <a:ea typeface="微軟正黑體" panose="020B0604030504040204" pitchFamily="34" charset="-120"/>
                        </a:rPr>
                        <a:t>)</a:t>
                      </a:r>
                      <a:r>
                        <a:rPr lang="zh-TW" altLang="en-US" sz="1600" dirty="0">
                          <a:effectLst/>
                          <a:latin typeface="微軟正黑體" panose="020B0604030504040204" pitchFamily="34" charset="-120"/>
                          <a:ea typeface="微軟正黑體" panose="020B0604030504040204" pitchFamily="34" charset="-120"/>
                        </a:rPr>
                        <a:t>師資生資格，並已完成修習「職業教育與訓練」及「生涯規劃」相關課程並成績及格，</a:t>
                      </a:r>
                      <a:r>
                        <a:rPr lang="en-US" altLang="zh-TW" sz="1600" dirty="0">
                          <a:effectLst/>
                          <a:latin typeface="微軟正黑體" panose="020B0604030504040204" pitchFamily="34" charset="-120"/>
                          <a:ea typeface="微軟正黑體" panose="020B0604030504040204" pitchFamily="34" charset="-120"/>
                        </a:rPr>
                        <a:t>107</a:t>
                      </a:r>
                      <a:r>
                        <a:rPr lang="zh-TW" altLang="en-US" sz="1600" dirty="0">
                          <a:effectLst/>
                          <a:latin typeface="微軟正黑體" panose="020B0604030504040204" pitchFamily="34" charset="-120"/>
                          <a:ea typeface="微軟正黑體" panose="020B0604030504040204" pitchFamily="34" charset="-120"/>
                        </a:rPr>
                        <a:t>學年度</a:t>
                      </a:r>
                      <a:r>
                        <a:rPr lang="en-US" altLang="zh-TW" sz="1600" dirty="0">
                          <a:effectLst/>
                          <a:latin typeface="微軟正黑體" panose="020B0604030504040204" pitchFamily="34" charset="-120"/>
                          <a:ea typeface="微軟正黑體" panose="020B0604030504040204" pitchFamily="34" charset="-120"/>
                        </a:rPr>
                        <a:t>(</a:t>
                      </a:r>
                      <a:r>
                        <a:rPr lang="zh-TW" altLang="en-US" sz="1600" dirty="0">
                          <a:effectLst/>
                          <a:latin typeface="微軟正黑體" panose="020B0604030504040204" pitchFamily="34" charset="-120"/>
                          <a:ea typeface="微軟正黑體" panose="020B0604030504040204" pitchFamily="34" charset="-120"/>
                        </a:rPr>
                        <a:t>含</a:t>
                      </a:r>
                      <a:r>
                        <a:rPr lang="en-US" altLang="zh-TW" sz="1600" dirty="0">
                          <a:effectLst/>
                          <a:latin typeface="微軟正黑體" panose="020B0604030504040204" pitchFamily="34" charset="-120"/>
                          <a:ea typeface="微軟正黑體" panose="020B0604030504040204" pitchFamily="34" charset="-120"/>
                        </a:rPr>
                        <a:t>)</a:t>
                      </a:r>
                      <a:r>
                        <a:rPr lang="zh-TW" altLang="en-US" sz="1600" dirty="0">
                          <a:effectLst/>
                          <a:latin typeface="微軟正黑體" panose="020B0604030504040204" pitchFamily="34" charset="-120"/>
                          <a:ea typeface="微軟正黑體" panose="020B0604030504040204" pitchFamily="34" charset="-120"/>
                        </a:rPr>
                        <a:t>之後又取得修習另一師資類科資格者，並應屆考取碩班，申請教育學程資格移轉至碩班繼續修讀通過，得否可免再次修習「職業教育與訓練」及「生涯規劃」相關課程</a:t>
                      </a:r>
                      <a:r>
                        <a:rPr lang="en-US" altLang="zh-TW" sz="1600" dirty="0">
                          <a:effectLst/>
                          <a:latin typeface="微軟正黑體" panose="020B0604030504040204" pitchFamily="34" charset="-120"/>
                          <a:ea typeface="微軟正黑體" panose="020B0604030504040204" pitchFamily="34" charset="-120"/>
                        </a:rPr>
                        <a:t>?</a:t>
                      </a:r>
                      <a:endParaRPr lang="zh-TW" altLang="en-US" sz="1600" dirty="0">
                        <a:effectLst/>
                        <a:latin typeface="微軟正黑體" panose="020B0604030504040204" pitchFamily="34" charset="-120"/>
                        <a:ea typeface="微軟正黑體" panose="020B0604030504040204" pitchFamily="34" charset="-120"/>
                      </a:endParaRPr>
                    </a:p>
                  </a:txBody>
                  <a:tcPr marL="40250" marR="402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just"/>
                      <a:r>
                        <a:rPr lang="zh-TW" altLang="en-US" sz="1600" dirty="0">
                          <a:effectLst/>
                          <a:latin typeface="微軟正黑體" panose="020B0604030504040204" pitchFamily="34" charset="-120"/>
                          <a:ea typeface="微軟正黑體" panose="020B0604030504040204" pitchFamily="34" charset="-120"/>
                        </a:rPr>
                        <a:t>於</a:t>
                      </a:r>
                      <a:r>
                        <a:rPr lang="zh-TW" altLang="en-US" sz="1600" b="1" u="sng" dirty="0">
                          <a:solidFill>
                            <a:srgbClr val="FF0000"/>
                          </a:solidFill>
                          <a:effectLst/>
                          <a:latin typeface="微軟正黑體" panose="020B0604030504040204" pitchFamily="34" charset="-120"/>
                          <a:ea typeface="微軟正黑體" panose="020B0604030504040204" pitchFamily="34" charset="-120"/>
                        </a:rPr>
                        <a:t>本校同一學籍及學號下</a:t>
                      </a:r>
                      <a:r>
                        <a:rPr lang="zh-TW" altLang="en-US" sz="1600" dirty="0">
                          <a:effectLst/>
                          <a:latin typeface="微軟正黑體" panose="020B0604030504040204" pitchFamily="34" charset="-120"/>
                          <a:ea typeface="微軟正黑體" panose="020B0604030504040204" pitchFamily="34" charset="-120"/>
                        </a:rPr>
                        <a:t>具備兩種師資類科師資生資格，並已完成修習「職業教育與訓練」及「生涯規劃」相關課程並成績及格，之後</a:t>
                      </a:r>
                      <a:r>
                        <a:rPr lang="zh-TW" altLang="en-US" sz="1600" b="1" u="sng" dirty="0">
                          <a:effectLst/>
                          <a:latin typeface="微軟正黑體" panose="020B0604030504040204" pitchFamily="34" charset="-120"/>
                          <a:ea typeface="微軟正黑體" panose="020B0604030504040204" pitchFamily="34" charset="-120"/>
                        </a:rPr>
                        <a:t>應屆考取本校更高學歷，並依規定移轉教育學程資格至本校碩、博班繼續修讀</a:t>
                      </a:r>
                      <a:r>
                        <a:rPr lang="zh-TW" altLang="en-US" sz="1600" dirty="0">
                          <a:effectLst/>
                          <a:latin typeface="微軟正黑體" panose="020B0604030504040204" pitchFamily="34" charset="-120"/>
                          <a:ea typeface="微軟正黑體" panose="020B0604030504040204" pitchFamily="34" charset="-120"/>
                        </a:rPr>
                        <a:t>者，可免再次修習「職業教育與訓練」、「生涯規劃」相</a:t>
                      </a:r>
                    </a:p>
                  </a:txBody>
                  <a:tcPr marL="40250" marR="402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6671102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gn="l"/>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業界實習</a:t>
            </a:r>
            <a: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18</a:t>
            </a: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小時</a:t>
            </a:r>
            <a:b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                     </a:t>
            </a:r>
            <a: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高級中等學校職業群科</a:t>
            </a:r>
            <a:endParaRPr lang="zh-TW" altLang="en-US"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 name="矩形 2"/>
          <p:cNvSpPr/>
          <p:nvPr/>
        </p:nvSpPr>
        <p:spPr>
          <a:xfrm>
            <a:off x="251520" y="1484784"/>
            <a:ext cx="8056931" cy="5016758"/>
          </a:xfrm>
          <a:prstGeom prst="rect">
            <a:avLst/>
          </a:prstGeom>
        </p:spPr>
        <p:txBody>
          <a:bodyPr wrap="square">
            <a:spAutoFit/>
          </a:bodyPr>
          <a:lstStyle/>
          <a:p>
            <a:pPr marL="342900" indent="-342900">
              <a:buFont typeface="Wingdings" panose="05000000000000000000" pitchFamily="2" charset="2"/>
              <a:buChar char="Ø"/>
            </a:pPr>
            <a:r>
              <a:rPr lang="en-US" altLang="zh-TW" sz="2000" dirty="0">
                <a:latin typeface="微軟正黑體" panose="020B0604030504040204" pitchFamily="34" charset="-120"/>
                <a:ea typeface="微軟正黑體" panose="020B0604030504040204" pitchFamily="34" charset="-120"/>
              </a:rPr>
              <a:t>105</a:t>
            </a:r>
            <a:r>
              <a:rPr lang="zh-TW" altLang="en-US" sz="2000" dirty="0">
                <a:latin typeface="微軟正黑體" panose="020B0604030504040204" pitchFamily="34" charset="-120"/>
                <a:ea typeface="微軟正黑體" panose="020B0604030504040204" pitchFamily="34" charset="-120"/>
              </a:rPr>
              <a:t>年</a:t>
            </a:r>
            <a:r>
              <a:rPr lang="en-US" altLang="zh-TW" sz="2000" dirty="0">
                <a:latin typeface="微軟正黑體" panose="020B0604030504040204" pitchFamily="34" charset="-120"/>
                <a:ea typeface="微軟正黑體" panose="020B0604030504040204" pitchFamily="34" charset="-120"/>
              </a:rPr>
              <a:t>8</a:t>
            </a:r>
            <a:r>
              <a:rPr lang="zh-TW" altLang="en-US" sz="2000" dirty="0">
                <a:latin typeface="微軟正黑體" panose="020B0604030504040204" pitchFamily="34" charset="-120"/>
                <a:ea typeface="微軟正黑體" panose="020B0604030504040204" pitchFamily="34" charset="-120"/>
              </a:rPr>
              <a:t>月正式成為師資生起適用</a:t>
            </a:r>
            <a:endParaRPr lang="en-US" altLang="zh-TW" sz="2000" dirty="0">
              <a:latin typeface="微軟正黑體" panose="020B0604030504040204" pitchFamily="34" charset="-120"/>
              <a:ea typeface="微軟正黑體" panose="020B0604030504040204" pitchFamily="34" charset="-120"/>
            </a:endParaRPr>
          </a:p>
          <a:p>
            <a:pPr marL="342900" indent="-342900">
              <a:buFont typeface="Wingdings" panose="05000000000000000000" pitchFamily="2" charset="2"/>
              <a:buChar char="Ø"/>
            </a:pPr>
            <a:endParaRPr lang="en-US" altLang="zh-TW" sz="2000" dirty="0">
              <a:latin typeface="微軟正黑體" panose="020B0604030504040204" pitchFamily="34" charset="-120"/>
              <a:ea typeface="微軟正黑體" panose="020B0604030504040204" pitchFamily="34" charset="-120"/>
            </a:endParaRPr>
          </a:p>
          <a:p>
            <a:pPr marL="342900" indent="-342900">
              <a:buFont typeface="Wingdings" panose="05000000000000000000" pitchFamily="2" charset="2"/>
              <a:buChar char="Ø"/>
            </a:pPr>
            <a:r>
              <a:rPr lang="zh-TW" altLang="en-US" sz="2000" dirty="0">
                <a:latin typeface="微軟正黑體" panose="020B0604030504040204" pitchFamily="34" charset="-120"/>
                <a:ea typeface="微軟正黑體" panose="020B0604030504040204" pitchFamily="34" charset="-120"/>
              </a:rPr>
              <a:t>因應教育部</a:t>
            </a:r>
            <a:r>
              <a:rPr lang="zh-TW" altLang="en-US" sz="2000" dirty="0">
                <a:latin typeface="微軟正黑體" panose="020B0604030504040204" pitchFamily="34" charset="-120"/>
                <a:ea typeface="微軟正黑體" panose="020B0604030504040204" pitchFamily="34" charset="-120"/>
                <a:hlinkClick r:id="rId2"/>
              </a:rPr>
              <a:t>技職教育法</a:t>
            </a:r>
            <a:r>
              <a:rPr lang="zh-TW" altLang="en-US" sz="2000" dirty="0">
                <a:latin typeface="微軟正黑體" panose="020B0604030504040204" pitchFamily="34" charset="-120"/>
                <a:ea typeface="微軟正黑體" panose="020B0604030504040204" pitchFamily="34" charset="-120"/>
              </a:rPr>
              <a:t>通過及</a:t>
            </a:r>
            <a:r>
              <a:rPr lang="zh-TW" altLang="en-US" sz="2000" dirty="0">
                <a:latin typeface="微軟正黑體" panose="020B0604030504040204" pitchFamily="34" charset="-120"/>
                <a:ea typeface="微軟正黑體" panose="020B0604030504040204" pitchFamily="34" charset="-120"/>
                <a:hlinkClick r:id="rId3"/>
              </a:rPr>
              <a:t>教育部函</a:t>
            </a:r>
            <a:r>
              <a:rPr lang="zh-TW" altLang="en-US" sz="2000" dirty="0">
                <a:latin typeface="微軟正黑體" panose="020B0604030504040204" pitchFamily="34" charset="-120"/>
                <a:ea typeface="微軟正黑體" panose="020B0604030504040204" pitchFamily="34" charset="-120"/>
              </a:rPr>
              <a:t>文，本校高職類科需符合業界實習</a:t>
            </a:r>
            <a:r>
              <a:rPr lang="en-US" altLang="zh-TW" sz="2000" dirty="0">
                <a:latin typeface="微軟正黑體" panose="020B0604030504040204" pitchFamily="34" charset="-120"/>
                <a:ea typeface="微軟正黑體" panose="020B0604030504040204" pitchFamily="34" charset="-120"/>
              </a:rPr>
              <a:t>18</a:t>
            </a:r>
            <a:r>
              <a:rPr lang="zh-TW" altLang="en-US" sz="2000" dirty="0">
                <a:latin typeface="微軟正黑體" panose="020B0604030504040204" pitchFamily="34" charset="-120"/>
                <a:ea typeface="微軟正黑體" panose="020B0604030504040204" pitchFamily="34" charset="-120"/>
              </a:rPr>
              <a:t>小時，始能取得該高職類科專門課目之課程認定；於各項學分審查表內亦有註明此項規定。</a:t>
            </a:r>
            <a:endParaRPr lang="en-US" altLang="zh-TW" sz="2000" dirty="0">
              <a:latin typeface="微軟正黑體" panose="020B0604030504040204" pitchFamily="34" charset="-120"/>
              <a:ea typeface="微軟正黑體" panose="020B0604030504040204" pitchFamily="34" charset="-120"/>
            </a:endParaRPr>
          </a:p>
          <a:p>
            <a:pPr marL="342900" indent="-342900">
              <a:buFont typeface="Wingdings" panose="05000000000000000000" pitchFamily="2" charset="2"/>
              <a:buChar char="Ø"/>
            </a:pPr>
            <a:endParaRPr lang="en-US" altLang="zh-TW" sz="2000" dirty="0">
              <a:latin typeface="微軟正黑體" panose="020B0604030504040204" pitchFamily="34" charset="-120"/>
              <a:ea typeface="微軟正黑體" panose="020B0604030504040204" pitchFamily="34" charset="-120"/>
            </a:endParaRPr>
          </a:p>
          <a:p>
            <a:pPr marL="342900" indent="-342900">
              <a:buFont typeface="Wingdings" panose="05000000000000000000" pitchFamily="2" charset="2"/>
              <a:buChar char="Ø"/>
            </a:pPr>
            <a:r>
              <a:rPr lang="zh-TW" altLang="en-US" sz="2000" dirty="0">
                <a:latin typeface="微軟正黑體" panose="020B0604030504040204" pitchFamily="34" charset="-120"/>
                <a:ea typeface="微軟正黑體" panose="020B0604030504040204" pitchFamily="34" charset="-120"/>
              </a:rPr>
              <a:t>高職類科 ：</a:t>
            </a:r>
            <a:endParaRPr lang="en-US" altLang="zh-TW" sz="2000" dirty="0">
              <a:latin typeface="微軟正黑體" panose="020B0604030504040204" pitchFamily="34" charset="-120"/>
              <a:ea typeface="微軟正黑體" panose="020B0604030504040204" pitchFamily="34" charset="-120"/>
            </a:endParaRPr>
          </a:p>
          <a:p>
            <a:pPr marL="800100" lvl="1" indent="-342900">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電機電子群</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資電專長</a:t>
            </a:r>
            <a:endParaRPr lang="en-US" altLang="zh-TW" sz="2000" dirty="0">
              <a:latin typeface="微軟正黑體" panose="020B0604030504040204" pitchFamily="34" charset="-120"/>
              <a:ea typeface="微軟正黑體" panose="020B0604030504040204" pitchFamily="34" charset="-120"/>
            </a:endParaRPr>
          </a:p>
          <a:p>
            <a:pPr marL="800100" lvl="1" indent="-342900">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電機電子群</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電機專長</a:t>
            </a:r>
            <a:endParaRPr lang="en-US" altLang="zh-TW" sz="2000" dirty="0">
              <a:latin typeface="微軟正黑體" panose="020B0604030504040204" pitchFamily="34" charset="-120"/>
              <a:ea typeface="微軟正黑體" panose="020B0604030504040204" pitchFamily="34" charset="-120"/>
            </a:endParaRPr>
          </a:p>
          <a:p>
            <a:pPr marL="800100" lvl="1" indent="-342900">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化工群</a:t>
            </a:r>
            <a:endParaRPr lang="en-US" altLang="zh-TW" sz="2000" dirty="0">
              <a:latin typeface="微軟正黑體" panose="020B0604030504040204" pitchFamily="34" charset="-120"/>
              <a:ea typeface="微軟正黑體" panose="020B0604030504040204" pitchFamily="34" charset="-120"/>
            </a:endParaRPr>
          </a:p>
          <a:p>
            <a:pPr marL="800100" lvl="1" indent="-342900">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設計群</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立體造形專長</a:t>
            </a:r>
            <a:endParaRPr lang="en-US" altLang="zh-TW" sz="2000" dirty="0">
              <a:latin typeface="微軟正黑體" panose="020B0604030504040204" pitchFamily="34" charset="-120"/>
              <a:ea typeface="微軟正黑體" panose="020B0604030504040204" pitchFamily="34" charset="-120"/>
            </a:endParaRPr>
          </a:p>
          <a:p>
            <a:pPr marL="800100" lvl="1" indent="-342900">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設計群</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室內設計專長</a:t>
            </a:r>
            <a:endParaRPr lang="en-US" altLang="zh-TW" sz="2000" dirty="0">
              <a:latin typeface="微軟正黑體" panose="020B0604030504040204" pitchFamily="34" charset="-120"/>
              <a:ea typeface="微軟正黑體" panose="020B0604030504040204" pitchFamily="34" charset="-120"/>
            </a:endParaRPr>
          </a:p>
          <a:p>
            <a:pPr marL="800100" lvl="1" indent="-342900">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商業與管理群</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資管專長</a:t>
            </a:r>
            <a:endParaRPr lang="en-US" altLang="zh-TW" sz="2000" dirty="0">
              <a:latin typeface="微軟正黑體" panose="020B0604030504040204" pitchFamily="34" charset="-120"/>
              <a:ea typeface="微軟正黑體" panose="020B0604030504040204" pitchFamily="34" charset="-120"/>
            </a:endParaRPr>
          </a:p>
          <a:p>
            <a:pPr marL="800100" lvl="1" indent="-342900">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藝術群</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視覺藝術專長</a:t>
            </a:r>
            <a:endParaRPr lang="en-US" altLang="zh-TW" sz="2000" dirty="0">
              <a:latin typeface="微軟正黑體" panose="020B0604030504040204" pitchFamily="34" charset="-120"/>
              <a:ea typeface="微軟正黑體" panose="020B0604030504040204" pitchFamily="34" charset="-120"/>
            </a:endParaRPr>
          </a:p>
          <a:p>
            <a:pPr marL="800100" lvl="1" indent="-342900">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藝術群</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音像藝術專長</a:t>
            </a:r>
            <a:endParaRPr lang="en-US" altLang="zh-TW" sz="2000" dirty="0">
              <a:latin typeface="微軟正黑體" panose="020B0604030504040204" pitchFamily="34" charset="-120"/>
              <a:ea typeface="微軟正黑體" panose="020B0604030504040204" pitchFamily="34" charset="-120"/>
            </a:endParaRPr>
          </a:p>
          <a:p>
            <a:pPr marL="800100" lvl="1" indent="-342900">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藝術群</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表演藝術專長</a:t>
            </a:r>
            <a:endParaRPr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1417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72166" y="260648"/>
            <a:ext cx="8520314" cy="5832648"/>
          </a:xfrm>
        </p:spPr>
        <p:txBody>
          <a:bodyPr>
            <a:noAutofit/>
          </a:bodyPr>
          <a:lstStyle/>
          <a:p>
            <a:pPr algn="l"/>
            <a:r>
              <a:rPr lang="zh-TW" altLang="en-US" sz="4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教育學程 </a:t>
            </a:r>
            <a:r>
              <a:rPr lang="en-US" altLang="zh-TW" sz="4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LINE</a:t>
            </a:r>
            <a:r>
              <a:rPr lang="zh-TW" altLang="en-US" sz="40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社群</a:t>
            </a:r>
            <a:br>
              <a:rPr lang="en-US" altLang="zh-TW" sz="3600" b="1" dirty="0">
                <a:latin typeface="微軟正黑體" panose="020B0604030504040204" pitchFamily="34" charset="-120"/>
                <a:ea typeface="微軟正黑體" panose="020B0604030504040204" pitchFamily="34" charset="-120"/>
              </a:rPr>
            </a:br>
            <a:br>
              <a:rPr lang="en-US" altLang="zh-TW" sz="2800" b="1" dirty="0">
                <a:latin typeface="微軟正黑體" panose="020B0604030504040204" pitchFamily="34" charset="-120"/>
                <a:ea typeface="微軟正黑體" panose="020B0604030504040204" pitchFamily="34" charset="-120"/>
              </a:rPr>
            </a:br>
            <a:br>
              <a:rPr lang="en-US" altLang="zh-TW" sz="2400" b="1" dirty="0">
                <a:latin typeface="微軟正黑體" panose="020B0604030504040204" pitchFamily="34" charset="-120"/>
                <a:ea typeface="微軟正黑體" panose="020B0604030504040204" pitchFamily="34" charset="-120"/>
              </a:rPr>
            </a:br>
            <a:br>
              <a:rPr lang="en-US" altLang="zh-TW" sz="2400" b="1" dirty="0">
                <a:latin typeface="微軟正黑體" panose="020B0604030504040204" pitchFamily="34" charset="-120"/>
                <a:ea typeface="微軟正黑體" panose="020B0604030504040204" pitchFamily="34" charset="-120"/>
              </a:rPr>
            </a:br>
            <a:r>
              <a:rPr lang="zh-TW" altLang="en-US" sz="2400" b="1" dirty="0">
                <a:latin typeface="微軟正黑體" panose="020B0604030504040204" pitchFamily="34" charset="-120"/>
                <a:ea typeface="微軟正黑體" panose="020B0604030504040204" pitchFamily="34" charset="-120"/>
              </a:rPr>
              <a:t>一、</a:t>
            </a:r>
            <a:r>
              <a:rPr lang="en-US" altLang="zh-TW" sz="2400" b="1" dirty="0">
                <a:highlight>
                  <a:srgbClr val="FFFF00"/>
                </a:highlight>
                <a:latin typeface="微軟正黑體" panose="020B0604030504040204" pitchFamily="34" charset="-120"/>
                <a:ea typeface="微軟正黑體" panose="020B0604030504040204" pitchFamily="34" charset="-120"/>
              </a:rPr>
              <a:t>LINE</a:t>
            </a:r>
            <a:r>
              <a:rPr lang="zh-TW" altLang="en-US" sz="2400" b="1" dirty="0">
                <a:highlight>
                  <a:srgbClr val="FFFF00"/>
                </a:highlight>
                <a:latin typeface="微軟正黑體" panose="020B0604030504040204" pitchFamily="34" charset="-120"/>
                <a:ea typeface="微軟正黑體" panose="020B0604030504040204" pitchFamily="34" charset="-120"/>
              </a:rPr>
              <a:t>社群主要係課程組公告重要訊息為主</a:t>
            </a:r>
            <a:r>
              <a:rPr lang="zh-TW" altLang="en-US" sz="2400" b="1" dirty="0">
                <a:latin typeface="微軟正黑體" panose="020B0604030504040204" pitchFamily="34" charset="-120"/>
                <a:ea typeface="微軟正黑體" panose="020B0604030504040204" pitchFamily="34" charset="-120"/>
              </a:rPr>
              <a:t>，請同學勿於</a:t>
            </a:r>
            <a:r>
              <a:rPr lang="en-US" altLang="zh-TW" sz="2400" b="1" dirty="0">
                <a:latin typeface="微軟正黑體" panose="020B0604030504040204" pitchFamily="34" charset="-120"/>
                <a:ea typeface="微軟正黑體" panose="020B0604030504040204" pitchFamily="34" charset="-120"/>
              </a:rPr>
              <a:t>LINE</a:t>
            </a:r>
            <a:r>
              <a:rPr lang="zh-TW" altLang="en-US" sz="2400" b="1" dirty="0">
                <a:latin typeface="微軟正黑體" panose="020B0604030504040204" pitchFamily="34" charset="-120"/>
                <a:ea typeface="微軟正黑體" panose="020B0604030504040204" pitchFamily="34" charset="-120"/>
              </a:rPr>
              <a:t>社群內張貼不適當言論及占用版面，管理者有權逕予刪除。</a:t>
            </a:r>
            <a:br>
              <a:rPr lang="en-US" altLang="zh-TW" sz="2400" b="1" dirty="0">
                <a:latin typeface="微軟正黑體" panose="020B0604030504040204" pitchFamily="34" charset="-120"/>
                <a:ea typeface="微軟正黑體" panose="020B0604030504040204" pitchFamily="34" charset="-120"/>
              </a:rPr>
            </a:br>
            <a:br>
              <a:rPr lang="en-US" altLang="zh-TW" sz="2400" b="1" dirty="0">
                <a:latin typeface="微軟正黑體" panose="020B0604030504040204" pitchFamily="34" charset="-120"/>
                <a:ea typeface="微軟正黑體" panose="020B0604030504040204" pitchFamily="34" charset="-120"/>
              </a:rPr>
            </a:br>
            <a:r>
              <a:rPr lang="zh-TW" altLang="en-US" sz="2400" b="1" dirty="0">
                <a:latin typeface="微軟正黑體" panose="020B0604030504040204" pitchFamily="34" charset="-120"/>
                <a:ea typeface="微軟正黑體" panose="020B0604030504040204" pitchFamily="34" charset="-120"/>
              </a:rPr>
              <a:t>二、</a:t>
            </a:r>
            <a:r>
              <a:rPr lang="zh-TW" altLang="en-US" sz="2400" b="1" dirty="0">
                <a:solidFill>
                  <a:srgbClr val="FF0000"/>
                </a:solidFill>
                <a:latin typeface="微軟正黑體" panose="020B0604030504040204" pitchFamily="34" charset="-120"/>
                <a:ea typeface="微軟正黑體" panose="020B0604030504040204" pitchFamily="34" charset="-120"/>
              </a:rPr>
              <a:t>學生若有修課上的疑問，請直接致電至課程組，或寄信到課程組信箱洽詢，由課務人員</a:t>
            </a:r>
            <a:r>
              <a:rPr lang="zh-TW" altLang="en-US" sz="2400" dirty="0">
                <a:solidFill>
                  <a:srgbClr val="0000FF"/>
                </a:solidFill>
                <a:latin typeface="微軟正黑體" panose="020B0604030504040204" pitchFamily="34" charset="-120"/>
                <a:ea typeface="微軟正黑體" panose="020B0604030504040204" pitchFamily="34" charset="-120"/>
              </a:rPr>
              <a:t>全面瞭解學生本身學籍及修課狀況後</a:t>
            </a:r>
            <a:r>
              <a:rPr lang="zh-TW" altLang="en-US" sz="2400" b="1" dirty="0">
                <a:solidFill>
                  <a:srgbClr val="FF0000"/>
                </a:solidFill>
                <a:latin typeface="微軟正黑體" panose="020B0604030504040204" pitchFamily="34" charset="-120"/>
                <a:ea typeface="微軟正黑體" panose="020B0604030504040204" pitchFamily="34" charset="-120"/>
              </a:rPr>
              <a:t>進行回復，請勿在群組內發問課務相關問題佔用版面。</a:t>
            </a:r>
            <a:br>
              <a:rPr lang="en-US" altLang="zh-TW" sz="2400" b="1" dirty="0">
                <a:latin typeface="微軟正黑體" panose="020B0604030504040204" pitchFamily="34" charset="-120"/>
                <a:ea typeface="微軟正黑體" panose="020B0604030504040204" pitchFamily="34" charset="-120"/>
              </a:rPr>
            </a:br>
            <a:br>
              <a:rPr lang="en-US" altLang="zh-TW" sz="2400" b="1" dirty="0">
                <a:latin typeface="微軟正黑體" panose="020B0604030504040204" pitchFamily="34" charset="-120"/>
                <a:ea typeface="微軟正黑體" panose="020B0604030504040204" pitchFamily="34" charset="-120"/>
              </a:rPr>
            </a:br>
            <a:r>
              <a:rPr lang="zh-TW" altLang="en-US" sz="2400" b="1" dirty="0">
                <a:latin typeface="微軟正黑體" panose="020B0604030504040204" pitchFamily="34" charset="-120"/>
                <a:ea typeface="微軟正黑體" panose="020B0604030504040204" pitchFamily="34" charset="-120"/>
              </a:rPr>
              <a:t>三、若同學有教育學程相關疑問，可來電至課程組洽詢，或寄信至</a:t>
            </a:r>
            <a:r>
              <a:rPr lang="en-US" altLang="zh-TW" sz="2400" b="1" dirty="0">
                <a:latin typeface="微軟正黑體" panose="020B0604030504040204" pitchFamily="34" charset="-120"/>
                <a:ea typeface="微軟正黑體" panose="020B0604030504040204" pitchFamily="34" charset="-120"/>
                <a:hlinkClick r:id="rId2"/>
              </a:rPr>
              <a:t>teacher.nknu@gmail.com</a:t>
            </a:r>
            <a:r>
              <a:rPr lang="zh-TW" altLang="en-US" sz="2400" b="1" dirty="0">
                <a:latin typeface="微軟正黑體" panose="020B0604030504040204" pitchFamily="34" charset="-120"/>
                <a:ea typeface="微軟正黑體" panose="020B0604030504040204" pitchFamily="34" charset="-120"/>
              </a:rPr>
              <a:t>或</a:t>
            </a:r>
            <a:r>
              <a:rPr lang="en-US" altLang="zh-TW" sz="2400" b="1" dirty="0">
                <a:latin typeface="微軟正黑體" panose="020B0604030504040204" pitchFamily="34" charset="-120"/>
                <a:ea typeface="微軟正黑體" panose="020B0604030504040204" pitchFamily="34" charset="-120"/>
                <a:hlinkClick r:id="rId3"/>
              </a:rPr>
              <a:t>s1@mail.nknu.edu.tw</a:t>
            </a:r>
            <a:r>
              <a:rPr lang="zh-TW" altLang="en-US" sz="2400" b="1" dirty="0">
                <a:latin typeface="微軟正黑體" panose="020B0604030504040204" pitchFamily="34" charset="-120"/>
                <a:ea typeface="微軟正黑體" panose="020B0604030504040204" pitchFamily="34" charset="-120"/>
              </a:rPr>
              <a:t>諮詢。</a:t>
            </a:r>
          </a:p>
        </p:txBody>
      </p:sp>
      <p:sp>
        <p:nvSpPr>
          <p:cNvPr id="3" name="矩形 2"/>
          <p:cNvSpPr/>
          <p:nvPr/>
        </p:nvSpPr>
        <p:spPr>
          <a:xfrm>
            <a:off x="2286000" y="3105835"/>
            <a:ext cx="4572000" cy="646331"/>
          </a:xfrm>
          <a:prstGeom prst="rect">
            <a:avLst/>
          </a:prstGeom>
        </p:spPr>
        <p:txBody>
          <a:bodyPr>
            <a:spAutoFit/>
          </a:bodyPr>
          <a:lstStyle/>
          <a:p>
            <a:br>
              <a:rPr lang="zh-TW" altLang="en-US"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br>
            <a:endParaRPr lang="zh-TW" altLang="en-US" dirty="0"/>
          </a:p>
        </p:txBody>
      </p:sp>
      <p:pic>
        <p:nvPicPr>
          <p:cNvPr id="4" name="圖片 3">
            <a:extLst>
              <a:ext uri="{FF2B5EF4-FFF2-40B4-BE49-F238E27FC236}">
                <a16:creationId xmlns:a16="http://schemas.microsoft.com/office/drawing/2014/main" id="{FB3F95BD-1380-47C1-9E25-5CD7EF6BFAEB}"/>
              </a:ext>
            </a:extLst>
          </p:cNvPr>
          <p:cNvPicPr>
            <a:picLocks noChangeAspect="1"/>
          </p:cNvPicPr>
          <p:nvPr/>
        </p:nvPicPr>
        <p:blipFill>
          <a:blip r:embed="rId4"/>
          <a:stretch>
            <a:fillRect/>
          </a:stretch>
        </p:blipFill>
        <p:spPr>
          <a:xfrm>
            <a:off x="5236323" y="67662"/>
            <a:ext cx="1621677" cy="1615580"/>
          </a:xfrm>
          <a:prstGeom prst="rect">
            <a:avLst/>
          </a:prstGeom>
        </p:spPr>
      </p:pic>
    </p:spTree>
    <p:extLst>
      <p:ext uri="{BB962C8B-B14F-4D97-AF65-F5344CB8AC3E}">
        <p14:creationId xmlns:p14="http://schemas.microsoft.com/office/powerpoint/2010/main" val="38816225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2"/>
          <p:cNvSpPr txBox="1">
            <a:spLocks/>
          </p:cNvSpPr>
          <p:nvPr/>
        </p:nvSpPr>
        <p:spPr>
          <a:xfrm>
            <a:off x="2195736" y="3284984"/>
            <a:ext cx="6731757" cy="962823"/>
          </a:xfrm>
          <a:prstGeom prst="rect">
            <a:avLst/>
          </a:prstGeom>
        </p:spPr>
        <p:txBody>
          <a:bodyPr anchor="ctr">
            <a:noAutofit/>
          </a:bodyPr>
          <a:lst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0"/>
              </a:spcAft>
              <a:buNone/>
            </a:pPr>
            <a:r>
              <a:rPr lang="zh-TW" altLang="en-US" sz="9000" b="1" dirty="0">
                <a:solidFill>
                  <a:srgbClr val="0000FF"/>
                </a:solidFill>
                <a:latin typeface="Microsoft JhengHei" charset="-120"/>
                <a:ea typeface="Microsoft JhengHei" charset="-120"/>
                <a:cs typeface="Microsoft JhengHei" charset="-120"/>
              </a:rPr>
              <a:t>物</a:t>
            </a:r>
          </a:p>
          <a:p>
            <a:pPr marL="0" lvl="0" indent="0">
              <a:spcBef>
                <a:spcPts val="0"/>
              </a:spcBef>
              <a:spcAft>
                <a:spcPts val="0"/>
              </a:spcAft>
              <a:buNone/>
            </a:pPr>
            <a:r>
              <a:rPr lang="zh-TW" altLang="en-US" sz="7000" b="1" dirty="0">
                <a:solidFill>
                  <a:prstClr val="black"/>
                </a:solidFill>
                <a:latin typeface="Microsoft JhengHei" charset="-120"/>
                <a:ea typeface="Microsoft JhengHei" charset="-120"/>
                <a:cs typeface="Microsoft JhengHei" charset="-120"/>
              </a:rPr>
              <a:t>其他事項提醒</a:t>
            </a:r>
          </a:p>
          <a:p>
            <a:pPr marL="0" indent="0">
              <a:buNone/>
            </a:pPr>
            <a:endParaRPr lang="zh-TW" altLang="en-US" sz="7000" b="1" dirty="0">
              <a:latin typeface="Microsoft JhengHei" charset="-120"/>
              <a:ea typeface="Microsoft JhengHei" charset="-120"/>
              <a:cs typeface="Microsoft JhengHei" charset="-120"/>
            </a:endParaRPr>
          </a:p>
        </p:txBody>
      </p:sp>
      <p:sp>
        <p:nvSpPr>
          <p:cNvPr id="3" name="投影片編號版面配置區 2"/>
          <p:cNvSpPr>
            <a:spLocks noGrp="1"/>
          </p:cNvSpPr>
          <p:nvPr>
            <p:ph type="sldNum" sz="quarter" idx="12"/>
          </p:nvPr>
        </p:nvSpPr>
        <p:spPr/>
        <p:txBody>
          <a:bodyPr/>
          <a:lstStyle/>
          <a:p>
            <a:pPr defTabSz="514350">
              <a:defRPr/>
            </a:pPr>
            <a:fld id="{7B83EF40-B5B1-4485-A470-E02D46259FD4}" type="slidenum">
              <a:rPr lang="zh-TW" altLang="en-US" sz="675">
                <a:solidFill>
                  <a:srgbClr val="898989"/>
                </a:solidFill>
              </a:rPr>
              <a:pPr defTabSz="514350">
                <a:defRPr/>
              </a:pPr>
              <a:t>56</a:t>
            </a:fld>
            <a:endParaRPr lang="zh-TW" altLang="en-US" sz="675">
              <a:solidFill>
                <a:srgbClr val="898989"/>
              </a:solidFill>
            </a:endParaRPr>
          </a:p>
        </p:txBody>
      </p:sp>
    </p:spTree>
    <p:extLst>
      <p:ext uri="{BB962C8B-B14F-4D97-AF65-F5344CB8AC3E}">
        <p14:creationId xmlns:p14="http://schemas.microsoft.com/office/powerpoint/2010/main" val="2962638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47452" y="227043"/>
            <a:ext cx="8229600" cy="897701"/>
          </a:xfrm>
        </p:spPr>
        <p:txBody>
          <a:bodyPr>
            <a:normAutofit/>
          </a:bodyPr>
          <a:lstStyle/>
          <a:p>
            <a:pPr algn="l"/>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學分費</a:t>
            </a:r>
            <a:endParaRPr lang="en-US" altLang="zh-TW" dirty="0">
              <a:latin typeface="微軟正黑體" panose="020B0604030504040204" pitchFamily="34" charset="-120"/>
              <a:ea typeface="微軟正黑體" panose="020B0604030504040204" pitchFamily="34" charset="-120"/>
            </a:endParaRPr>
          </a:p>
        </p:txBody>
      </p:sp>
      <p:sp>
        <p:nvSpPr>
          <p:cNvPr id="3" name="矩形 2"/>
          <p:cNvSpPr/>
          <p:nvPr/>
        </p:nvSpPr>
        <p:spPr>
          <a:xfrm>
            <a:off x="301659" y="1360736"/>
            <a:ext cx="8424936" cy="4093428"/>
          </a:xfrm>
          <a:prstGeom prst="rect">
            <a:avLst/>
          </a:prstGeom>
        </p:spPr>
        <p:txBody>
          <a:bodyPr wrap="square">
            <a:spAutoFit/>
          </a:bodyPr>
          <a:lstStyle/>
          <a:p>
            <a:pPr marL="285750" indent="-285750">
              <a:buFont typeface="Wingdings" panose="05000000000000000000" pitchFamily="2" charset="2"/>
              <a:buChar char="Ø"/>
            </a:pPr>
            <a:r>
              <a:rPr lang="zh-TW" altLang="zh-TW" sz="2000" dirty="0">
                <a:latin typeface="微軟正黑體" panose="020B0604030504040204" pitchFamily="34" charset="-120"/>
                <a:ea typeface="微軟正黑體" panose="020B0604030504040204" pitchFamily="34" charset="-120"/>
              </a:rPr>
              <a:t>每學分為</a:t>
            </a:r>
            <a:r>
              <a:rPr lang="en-US" altLang="zh-TW" sz="2000" dirty="0">
                <a:latin typeface="微軟正黑體" panose="020B0604030504040204" pitchFamily="34" charset="-120"/>
                <a:ea typeface="微軟正黑體" panose="020B0604030504040204" pitchFamily="34" charset="-120"/>
              </a:rPr>
              <a:t>980</a:t>
            </a:r>
            <a:r>
              <a:rPr lang="zh-TW" altLang="zh-TW" sz="2000" dirty="0">
                <a:latin typeface="微軟正黑體" panose="020B0604030504040204" pitchFamily="34" charset="-120"/>
                <a:ea typeface="微軟正黑體" panose="020B0604030504040204" pitchFamily="34" charset="-120"/>
              </a:rPr>
              <a:t>元。</a:t>
            </a:r>
            <a:endParaRPr lang="en-US" altLang="zh-TW" sz="2000" dirty="0">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Ø"/>
            </a:pPr>
            <a:endParaRPr lang="en-US" altLang="zh-TW" sz="2000" dirty="0">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Ø"/>
            </a:pPr>
            <a:r>
              <a:rPr lang="zh-TW" altLang="zh-TW" sz="2000" dirty="0">
                <a:latin typeface="微軟正黑體" panose="020B0604030504040204" pitchFamily="34" charset="-120"/>
                <a:ea typeface="微軟正黑體" panose="020B0604030504040204" pitchFamily="34" charset="-120"/>
              </a:rPr>
              <a:t>繳費方式：請同學依公告繳費日期準時繳費至台銀學雜費入口網站下載繳費單。</a:t>
            </a:r>
            <a:endParaRPr lang="en-US" altLang="zh-TW" sz="2000" dirty="0">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Ø"/>
            </a:pPr>
            <a:endParaRPr lang="en-US" altLang="zh-TW" sz="2000" dirty="0">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Ø"/>
            </a:pPr>
            <a:r>
              <a:rPr lang="zh-TW" altLang="zh-TW" dirty="0">
                <a:latin typeface="微軟正黑體" panose="020B0604030504040204" pitchFamily="34" charset="-120"/>
                <a:ea typeface="微軟正黑體" panose="020B0604030504040204" pitchFamily="34" charset="-120"/>
              </a:rPr>
              <a:t>依據本校學生修習教育學程辦法第九條：「修習教育學程學生，應於公告期間內辦理選課及繳交學分費，逾期未繳費者視同放棄課程並註銷該修習教育學程資格。」</a:t>
            </a:r>
            <a:endParaRPr lang="en-US" altLang="zh-TW" dirty="0">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Ø"/>
            </a:pPr>
            <a:endParaRPr lang="en-US" altLang="zh-TW" dirty="0">
              <a:solidFill>
                <a:srgbClr val="FF0000"/>
              </a:solidFill>
              <a:latin typeface="微軟正黑體" panose="020B0604030504040204" pitchFamily="34" charset="-120"/>
              <a:ea typeface="微軟正黑體" panose="020B0604030504040204" pitchFamily="34" charset="-120"/>
            </a:endParaRPr>
          </a:p>
          <a:p>
            <a:pPr marL="285750" indent="-285750">
              <a:buFont typeface="Wingdings" panose="05000000000000000000" pitchFamily="2" charset="2"/>
              <a:buChar char="Ø"/>
            </a:pPr>
            <a:r>
              <a:rPr lang="zh-TW" altLang="en-US" sz="3000" dirty="0">
                <a:solidFill>
                  <a:srgbClr val="FF0000"/>
                </a:solidFill>
                <a:latin typeface="微軟正黑體" panose="020B0604030504040204" pitchFamily="34" charset="-120"/>
                <a:ea typeface="微軟正黑體" panose="020B0604030504040204" pitchFamily="34" charset="-120"/>
              </a:rPr>
              <a:t>未依規定繳費，則</a:t>
            </a:r>
            <a:r>
              <a:rPr lang="zh-TW" altLang="zh-TW" sz="3000" dirty="0">
                <a:solidFill>
                  <a:srgbClr val="FF0000"/>
                </a:solidFill>
                <a:latin typeface="微軟正黑體" panose="020B0604030504040204" pitchFamily="34" charset="-120"/>
                <a:ea typeface="微軟正黑體" panose="020B0604030504040204" pitchFamily="34" charset="-120"/>
              </a:rPr>
              <a:t>撤銷</a:t>
            </a:r>
            <a:r>
              <a:rPr lang="zh-TW" altLang="en-US" sz="3000" dirty="0">
                <a:solidFill>
                  <a:srgbClr val="FF0000"/>
                </a:solidFill>
                <a:latin typeface="微軟正黑體" panose="020B0604030504040204" pitchFamily="34" charset="-120"/>
                <a:ea typeface="微軟正黑體" panose="020B0604030504040204" pitchFamily="34" charset="-120"/>
              </a:rPr>
              <a:t>師資生</a:t>
            </a:r>
            <a:r>
              <a:rPr lang="zh-TW" altLang="zh-TW" sz="3000" dirty="0">
                <a:solidFill>
                  <a:srgbClr val="FF0000"/>
                </a:solidFill>
                <a:latin typeface="微軟正黑體" panose="020B0604030504040204" pitchFamily="34" charset="-120"/>
                <a:ea typeface="微軟正黑體" panose="020B0604030504040204" pitchFamily="34" charset="-120"/>
              </a:rPr>
              <a:t>資格</a:t>
            </a:r>
            <a:r>
              <a:rPr lang="zh-TW" altLang="en-US" sz="3000" dirty="0">
                <a:solidFill>
                  <a:srgbClr val="FF0000"/>
                </a:solidFill>
                <a:latin typeface="微軟正黑體" panose="020B0604030504040204" pitchFamily="34" charset="-120"/>
                <a:ea typeface="微軟正黑體" panose="020B0604030504040204" pitchFamily="34" charset="-120"/>
              </a:rPr>
              <a:t>。</a:t>
            </a:r>
            <a:endParaRPr lang="en-US" altLang="zh-TW" sz="3000" dirty="0">
              <a:solidFill>
                <a:srgbClr val="FF0000"/>
              </a:solidFill>
              <a:latin typeface="微軟正黑體" panose="020B0604030504040204" pitchFamily="34" charset="-120"/>
              <a:ea typeface="微軟正黑體" panose="020B0604030504040204" pitchFamily="34" charset="-120"/>
            </a:endParaRPr>
          </a:p>
          <a:p>
            <a:endParaRPr lang="en-US" altLang="zh-TW" dirty="0">
              <a:latin typeface="微軟正黑體" panose="020B0604030504040204" pitchFamily="34" charset="-120"/>
              <a:ea typeface="微軟正黑體" panose="020B0604030504040204" pitchFamily="34" charset="-120"/>
            </a:endParaRPr>
          </a:p>
          <a:p>
            <a:endParaRPr lang="en-US" altLang="zh-TW" sz="2000" dirty="0">
              <a:latin typeface="微軟正黑體" panose="020B0604030504040204" pitchFamily="34" charset="-120"/>
              <a:ea typeface="微軟正黑體" panose="020B0604030504040204" pitchFamily="34" charset="-120"/>
            </a:endParaRPr>
          </a:p>
          <a:p>
            <a:endParaRPr lang="zh-TW" altLang="zh-TW" sz="2000" dirty="0">
              <a:latin typeface="微軟正黑體" panose="020B0604030504040204" pitchFamily="34" charset="-120"/>
              <a:ea typeface="微軟正黑體" panose="020B0604030504040204" pitchFamily="34" charset="-120"/>
            </a:endParaRPr>
          </a:p>
        </p:txBody>
      </p:sp>
      <p:sp>
        <p:nvSpPr>
          <p:cNvPr id="4" name="矩形 3"/>
          <p:cNvSpPr/>
          <p:nvPr/>
        </p:nvSpPr>
        <p:spPr>
          <a:xfrm>
            <a:off x="528001" y="4581128"/>
            <a:ext cx="8136706" cy="707886"/>
          </a:xfrm>
          <a:prstGeom prst="rect">
            <a:avLst/>
          </a:prstGeom>
          <a:noFill/>
        </p:spPr>
        <p:style>
          <a:lnRef idx="2">
            <a:schemeClr val="dk1"/>
          </a:lnRef>
          <a:fillRef idx="1">
            <a:schemeClr val="lt1"/>
          </a:fillRef>
          <a:effectRef idx="0">
            <a:schemeClr val="dk1"/>
          </a:effectRef>
          <a:fontRef idx="minor">
            <a:schemeClr val="dk1"/>
          </a:fontRef>
        </p:style>
        <p:txBody>
          <a:bodyPr wrap="square">
            <a:spAutoFit/>
          </a:bodyPr>
          <a:lstStyle/>
          <a:p>
            <a:pPr eaLnBrk="1" hangingPunct="1">
              <a:defRPr/>
            </a:pPr>
            <a:r>
              <a:rPr lang="zh-TW" altLang="zh-TW" sz="2000" b="1" dirty="0">
                <a:solidFill>
                  <a:srgbClr val="0070C0"/>
                </a:solidFill>
                <a:latin typeface="微軟正黑體" panose="020B0604030504040204" pitchFamily="34" charset="-120"/>
                <a:ea typeface="微軟正黑體" pitchFamily="34" charset="-120"/>
              </a:rPr>
              <a:t>享有上課的權利，也請盡自己的義務，為使學校行政順利推動，請準時繳費。</a:t>
            </a:r>
            <a:r>
              <a:rPr lang="en-US" altLang="zh-TW" sz="2000" b="1" dirty="0">
                <a:solidFill>
                  <a:srgbClr val="0070C0"/>
                </a:solidFill>
                <a:latin typeface="微軟正黑體" panose="020B0604030504040204" pitchFamily="34" charset="-120"/>
                <a:ea typeface="微軟正黑體" pitchFamily="34" charset="-120"/>
              </a:rPr>
              <a:t>(</a:t>
            </a:r>
            <a:r>
              <a:rPr lang="zh-TW" altLang="en-US" sz="2000" b="1" dirty="0">
                <a:solidFill>
                  <a:srgbClr val="0070C0"/>
                </a:solidFill>
                <a:latin typeface="微軟正黑體" panose="020B0604030504040204" pitchFamily="34" charset="-120"/>
                <a:ea typeface="微軟正黑體" pitchFamily="34" charset="-120"/>
              </a:rPr>
              <a:t>請家人代繳者，也務必確認家人已確實繳完，感謝</a:t>
            </a:r>
            <a:r>
              <a:rPr lang="en-US" altLang="zh-TW" sz="2000" b="1" dirty="0">
                <a:solidFill>
                  <a:srgbClr val="0070C0"/>
                </a:solidFill>
                <a:latin typeface="微軟正黑體" panose="020B0604030504040204" pitchFamily="34" charset="-120"/>
                <a:ea typeface="微軟正黑體" pitchFamily="34" charset="-120"/>
              </a:rPr>
              <a:t>!!)</a:t>
            </a:r>
          </a:p>
        </p:txBody>
      </p:sp>
      <p:sp>
        <p:nvSpPr>
          <p:cNvPr id="5" name="矩形 4"/>
          <p:cNvSpPr/>
          <p:nvPr/>
        </p:nvSpPr>
        <p:spPr>
          <a:xfrm>
            <a:off x="3275856" y="404664"/>
            <a:ext cx="5184576"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t>教育學程繳費單，是另外的繳費單；</a:t>
            </a:r>
            <a:endParaRPr lang="en-US" altLang="zh-TW" dirty="0"/>
          </a:p>
          <a:p>
            <a:r>
              <a:rPr lang="zh-TW" altLang="en-US" dirty="0"/>
              <a:t>不會跟學雜費併計</a:t>
            </a:r>
            <a:r>
              <a:rPr lang="en-US" altLang="zh-TW" dirty="0"/>
              <a:t>!</a:t>
            </a:r>
            <a:r>
              <a:rPr lang="zh-TW" altLang="en-US" dirty="0"/>
              <a:t> </a:t>
            </a:r>
          </a:p>
        </p:txBody>
      </p:sp>
    </p:spTree>
    <p:extLst>
      <p:ext uri="{BB962C8B-B14F-4D97-AF65-F5344CB8AC3E}">
        <p14:creationId xmlns:p14="http://schemas.microsoft.com/office/powerpoint/2010/main" val="31661709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2842" y="320441"/>
            <a:ext cx="8229600" cy="1143000"/>
          </a:xfrm>
        </p:spPr>
        <p:txBody>
          <a:bodyPr/>
          <a:lstStyle/>
          <a:p>
            <a:endParaRPr lang="zh-TW" altLang="en-US" dirty="0"/>
          </a:p>
        </p:txBody>
      </p:sp>
      <p:sp>
        <p:nvSpPr>
          <p:cNvPr id="3" name="矩形 2"/>
          <p:cNvSpPr/>
          <p:nvPr/>
        </p:nvSpPr>
        <p:spPr>
          <a:xfrm>
            <a:off x="571198" y="260648"/>
            <a:ext cx="7992888" cy="792088"/>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sz="2400" b="1" dirty="0">
                <a:latin typeface="微軟正黑體" pitchFamily="34" charset="-120"/>
                <a:ea typeface="微軟正黑體" pitchFamily="34" charset="-120"/>
              </a:rPr>
              <a:t>教育學程繳費單，是另外下載台灣銀行繳費單；</a:t>
            </a:r>
            <a:endParaRPr lang="en-US" altLang="zh-TW" sz="2400" b="1" dirty="0">
              <a:latin typeface="微軟正黑體" pitchFamily="34" charset="-120"/>
              <a:ea typeface="微軟正黑體" pitchFamily="34" charset="-120"/>
            </a:endParaRPr>
          </a:p>
          <a:p>
            <a:pPr algn="ctr"/>
            <a:r>
              <a:rPr lang="zh-TW" altLang="en-US" sz="2400" b="1" dirty="0">
                <a:solidFill>
                  <a:srgbClr val="FF0000"/>
                </a:solidFill>
                <a:latin typeface="微軟正黑體" pitchFamily="34" charset="-120"/>
                <a:ea typeface="微軟正黑體" pitchFamily="34" charset="-120"/>
              </a:rPr>
              <a:t>不會跟學雜費併計</a:t>
            </a:r>
            <a:r>
              <a:rPr lang="en-US" altLang="zh-TW" sz="2400" b="1" dirty="0">
                <a:solidFill>
                  <a:srgbClr val="FF0000"/>
                </a:solidFill>
                <a:latin typeface="微軟正黑體" pitchFamily="34" charset="-120"/>
                <a:ea typeface="微軟正黑體" pitchFamily="34" charset="-120"/>
              </a:rPr>
              <a:t>!</a:t>
            </a:r>
            <a:r>
              <a:rPr lang="zh-TW" altLang="en-US" sz="2400" b="1" dirty="0">
                <a:solidFill>
                  <a:srgbClr val="FF0000"/>
                </a:solidFill>
                <a:latin typeface="微軟正黑體" pitchFamily="34" charset="-120"/>
                <a:ea typeface="微軟正黑體" pitchFamily="34" charset="-120"/>
              </a:rPr>
              <a:t> </a:t>
            </a:r>
          </a:p>
        </p:txBody>
      </p:sp>
      <p:sp>
        <p:nvSpPr>
          <p:cNvPr id="6" name="矩形 5"/>
          <p:cNvSpPr/>
          <p:nvPr/>
        </p:nvSpPr>
        <p:spPr>
          <a:xfrm>
            <a:off x="528416" y="1222300"/>
            <a:ext cx="7787999" cy="3970318"/>
          </a:xfrm>
          <a:prstGeom prst="rect">
            <a:avLst/>
          </a:prstGeom>
        </p:spPr>
        <p:txBody>
          <a:bodyPr wrap="square">
            <a:spAutoFit/>
          </a:bodyPr>
          <a:lstStyle/>
          <a:p>
            <a:r>
              <a:rPr lang="zh-TW" altLang="en-US" dirty="0">
                <a:latin typeface="標楷體"/>
                <a:ea typeface="標楷體"/>
              </a:rPr>
              <a:t>★</a:t>
            </a:r>
            <a:r>
              <a:rPr lang="zh-TW" altLang="en-US" dirty="0"/>
              <a:t>屆時出納組會公告</a:t>
            </a:r>
            <a:r>
              <a:rPr lang="en-US" altLang="zh-TW" dirty="0"/>
              <a:t>-</a:t>
            </a:r>
            <a:r>
              <a:rPr lang="zh-TW" altLang="en-US" dirty="0"/>
              <a:t>教育學程學分費 可以下載繳費單囉</a:t>
            </a:r>
            <a:r>
              <a:rPr lang="en-US" altLang="zh-TW" b="1" dirty="0"/>
              <a:t>!</a:t>
            </a:r>
            <a:r>
              <a:rPr lang="en-US" altLang="zh-TW" b="1" dirty="0">
                <a:solidFill>
                  <a:srgbClr val="FF0000"/>
                </a:solidFill>
              </a:rPr>
              <a:t>(</a:t>
            </a:r>
            <a:r>
              <a:rPr lang="zh-TW" altLang="en-US" b="1" dirty="0">
                <a:solidFill>
                  <a:srgbClr val="FF0000"/>
                </a:solidFill>
              </a:rPr>
              <a:t>預計</a:t>
            </a:r>
            <a:r>
              <a:rPr lang="en-US" altLang="zh-TW" b="1" dirty="0">
                <a:solidFill>
                  <a:srgbClr val="FF0000"/>
                </a:solidFill>
              </a:rPr>
              <a:t>10</a:t>
            </a:r>
            <a:r>
              <a:rPr lang="zh-TW" altLang="en-US" b="1" dirty="0">
                <a:solidFill>
                  <a:srgbClr val="FF0000"/>
                </a:solidFill>
              </a:rPr>
              <a:t>月底前會公告於總務處出納組網頁</a:t>
            </a:r>
            <a:r>
              <a:rPr lang="en-US" altLang="zh-TW" b="1" dirty="0">
                <a:solidFill>
                  <a:srgbClr val="FF0000"/>
                </a:solidFill>
              </a:rPr>
              <a:t>)</a:t>
            </a:r>
            <a:endParaRPr lang="zh-TW" altLang="en-US" b="1" dirty="0">
              <a:solidFill>
                <a:srgbClr val="FF0000"/>
              </a:solidFill>
            </a:endParaRPr>
          </a:p>
          <a:p>
            <a:r>
              <a:rPr lang="zh-TW" altLang="en-US" dirty="0"/>
              <a:t>公告路徑：</a:t>
            </a:r>
            <a:r>
              <a:rPr lang="en-US" altLang="zh-TW" dirty="0">
                <a:hlinkClick r:id="rId2"/>
              </a:rPr>
              <a:t>https://c.nknu.edu.tw/affair/Default.aspx?Kind=cha</a:t>
            </a:r>
            <a:endParaRPr lang="en-US" altLang="zh-TW" dirty="0"/>
          </a:p>
          <a:p>
            <a:endParaRPr lang="en-US" altLang="zh-TW" dirty="0"/>
          </a:p>
          <a:p>
            <a:r>
              <a:rPr lang="zh-TW" altLang="en-US" dirty="0">
                <a:latin typeface="標楷體"/>
                <a:ea typeface="標楷體"/>
              </a:rPr>
              <a:t>★</a:t>
            </a:r>
            <a:r>
              <a:rPr lang="zh-TW" altLang="en-US" b="1" dirty="0"/>
              <a:t>教育學程學分費</a:t>
            </a:r>
            <a:r>
              <a:rPr lang="en-US" altLang="zh-TW" b="1" dirty="0"/>
              <a:t>-</a:t>
            </a:r>
            <a:r>
              <a:rPr lang="zh-TW" altLang="en-US" b="1" dirty="0"/>
              <a:t>代收類別</a:t>
            </a:r>
            <a:r>
              <a:rPr lang="en-US" altLang="zh-TW" b="1" dirty="0">
                <a:solidFill>
                  <a:srgbClr val="FF0000"/>
                </a:solidFill>
              </a:rPr>
              <a:t>【</a:t>
            </a:r>
            <a:r>
              <a:rPr lang="zh-TW" altLang="en-US" b="1" dirty="0">
                <a:solidFill>
                  <a:srgbClr val="FF0000"/>
                </a:solidFill>
              </a:rPr>
              <a:t>須選擇代收類別：</a:t>
            </a:r>
            <a:r>
              <a:rPr lang="en-US" altLang="zh-TW" b="1" dirty="0">
                <a:solidFill>
                  <a:srgbClr val="FF0000"/>
                </a:solidFill>
              </a:rPr>
              <a:t>111542】</a:t>
            </a:r>
          </a:p>
          <a:p>
            <a:endParaRPr lang="en-US" altLang="zh-TW" b="1" dirty="0"/>
          </a:p>
          <a:p>
            <a:endParaRPr lang="en-US" altLang="zh-TW" b="1" dirty="0"/>
          </a:p>
          <a:p>
            <a:endParaRPr lang="en-US" altLang="zh-TW" b="1" dirty="0"/>
          </a:p>
          <a:p>
            <a:endParaRPr lang="en-US" altLang="zh-TW" b="1" dirty="0"/>
          </a:p>
          <a:p>
            <a:endParaRPr lang="en-US" altLang="zh-TW" b="1" dirty="0"/>
          </a:p>
          <a:p>
            <a:endParaRPr lang="zh-TW" altLang="en-US" dirty="0"/>
          </a:p>
          <a:p>
            <a:endParaRPr lang="en-US" altLang="zh-TW" dirty="0"/>
          </a:p>
          <a:p>
            <a:endParaRPr lang="en-US" altLang="zh-TW" dirty="0"/>
          </a:p>
          <a:p>
            <a:endParaRPr lang="zh-TW" altLang="en-US"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649" y="2708920"/>
            <a:ext cx="2972941" cy="382962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7" name="矩形 6"/>
          <p:cNvSpPr/>
          <p:nvPr/>
        </p:nvSpPr>
        <p:spPr>
          <a:xfrm>
            <a:off x="4139952" y="2708920"/>
            <a:ext cx="4786651" cy="2308324"/>
          </a:xfrm>
          <a:prstGeom prst="rect">
            <a:avLst/>
          </a:prstGeom>
        </p:spPr>
        <p:txBody>
          <a:bodyPr wrap="square">
            <a:spAutoFit/>
          </a:bodyPr>
          <a:lstStyle/>
          <a:p>
            <a:r>
              <a:rPr lang="zh-TW" altLang="en-US" b="1" dirty="0">
                <a:solidFill>
                  <a:srgbClr val="3333FF"/>
                </a:solidFill>
                <a:latin typeface="微軟正黑體" pitchFamily="34" charset="-120"/>
                <a:ea typeface="微軟正黑體" pitchFamily="34" charset="-120"/>
              </a:rPr>
              <a:t>若您有繳完教育程學分費，繳費明細內會顯示</a:t>
            </a:r>
            <a:r>
              <a:rPr lang="en-US" altLang="zh-TW" b="1" dirty="0">
                <a:solidFill>
                  <a:srgbClr val="3333FF"/>
                </a:solidFill>
                <a:latin typeface="微軟正黑體" pitchFamily="34" charset="-120"/>
                <a:ea typeface="微軟正黑體" pitchFamily="34" charset="-120"/>
              </a:rPr>
              <a:t>[</a:t>
            </a:r>
            <a:r>
              <a:rPr lang="zh-TW" altLang="en-US" b="1" dirty="0">
                <a:solidFill>
                  <a:srgbClr val="3333FF"/>
                </a:solidFill>
                <a:latin typeface="微軟正黑體" pitchFamily="34" charset="-120"/>
                <a:ea typeface="微軟正黑體" pitchFamily="34" charset="-120"/>
              </a:rPr>
              <a:t>教育學程學分費</a:t>
            </a:r>
            <a:r>
              <a:rPr lang="en-US" altLang="zh-TW" b="1" dirty="0">
                <a:solidFill>
                  <a:srgbClr val="3333FF"/>
                </a:solidFill>
                <a:latin typeface="微軟正黑體" pitchFamily="34" charset="-120"/>
                <a:ea typeface="微軟正黑體" pitchFamily="34" charset="-120"/>
              </a:rPr>
              <a:t>]</a:t>
            </a:r>
            <a:r>
              <a:rPr lang="zh-TW" altLang="en-US" b="1" dirty="0">
                <a:solidFill>
                  <a:srgbClr val="3333FF"/>
                </a:solidFill>
                <a:latin typeface="微軟正黑體" pitchFamily="34" charset="-120"/>
                <a:ea typeface="微軟正黑體" pitchFamily="34" charset="-120"/>
              </a:rPr>
              <a:t>的文字；請務必確認您是否有繳交完成。</a:t>
            </a:r>
            <a:endParaRPr lang="en-US" altLang="zh-TW" b="1" dirty="0">
              <a:solidFill>
                <a:srgbClr val="3333FF"/>
              </a:solidFill>
              <a:latin typeface="微軟正黑體" pitchFamily="34" charset="-120"/>
              <a:ea typeface="微軟正黑體" pitchFamily="34" charset="-120"/>
            </a:endParaRPr>
          </a:p>
          <a:p>
            <a:endParaRPr lang="zh-TW" altLang="en-US" dirty="0">
              <a:solidFill>
                <a:srgbClr val="3333FF"/>
              </a:solidFill>
              <a:latin typeface="微軟正黑體" pitchFamily="34" charset="-120"/>
              <a:ea typeface="微軟正黑體" pitchFamily="34" charset="-120"/>
            </a:endParaRPr>
          </a:p>
          <a:p>
            <a:r>
              <a:rPr lang="zh-TW" altLang="en-US" b="1" dirty="0">
                <a:solidFill>
                  <a:srgbClr val="3333FF"/>
                </a:solidFill>
                <a:latin typeface="微軟正黑體" pitchFamily="34" charset="-120"/>
                <a:ea typeface="微軟正黑體" pitchFamily="34" charset="-120"/>
              </a:rPr>
              <a:t>舉例來說，若您本學期修</a:t>
            </a:r>
            <a:r>
              <a:rPr lang="en-US" altLang="zh-TW" b="1" dirty="0">
                <a:solidFill>
                  <a:srgbClr val="3333FF"/>
                </a:solidFill>
                <a:latin typeface="微軟正黑體" pitchFamily="34" charset="-120"/>
                <a:ea typeface="微軟正黑體" pitchFamily="34" charset="-120"/>
              </a:rPr>
              <a:t>4</a:t>
            </a:r>
            <a:r>
              <a:rPr lang="zh-TW" altLang="en-US" b="1" dirty="0">
                <a:solidFill>
                  <a:srgbClr val="3333FF"/>
                </a:solidFill>
                <a:latin typeface="微軟正黑體" pitchFamily="34" charset="-120"/>
                <a:ea typeface="微軟正黑體" pitchFamily="34" charset="-120"/>
              </a:rPr>
              <a:t>學分教育學程學分，學分費為</a:t>
            </a:r>
            <a:r>
              <a:rPr lang="en-US" altLang="zh-TW" b="1" dirty="0">
                <a:solidFill>
                  <a:srgbClr val="3333FF"/>
                </a:solidFill>
                <a:latin typeface="微軟正黑體" pitchFamily="34" charset="-120"/>
                <a:ea typeface="微軟正黑體" pitchFamily="34" charset="-120"/>
              </a:rPr>
              <a:t>980*4=3920</a:t>
            </a:r>
            <a:r>
              <a:rPr lang="zh-TW" altLang="en-US" b="1" dirty="0">
                <a:solidFill>
                  <a:srgbClr val="3333FF"/>
                </a:solidFill>
                <a:latin typeface="微軟正黑體" pitchFamily="34" charset="-120"/>
                <a:ea typeface="微軟正黑體" pitchFamily="34" charset="-120"/>
              </a:rPr>
              <a:t>元；若您繳費紀錄中沒有單筆資料顯示</a:t>
            </a:r>
            <a:r>
              <a:rPr lang="en-US" altLang="zh-TW" b="1" dirty="0">
                <a:solidFill>
                  <a:srgbClr val="3333FF"/>
                </a:solidFill>
                <a:latin typeface="微軟正黑體" pitchFamily="34" charset="-120"/>
                <a:ea typeface="微軟正黑體" pitchFamily="34" charset="-120"/>
              </a:rPr>
              <a:t>3920</a:t>
            </a:r>
            <a:r>
              <a:rPr lang="zh-TW" altLang="en-US" b="1" dirty="0">
                <a:solidFill>
                  <a:srgbClr val="3333FF"/>
                </a:solidFill>
                <a:latin typeface="微軟正黑體" pitchFamily="34" charset="-120"/>
                <a:ea typeface="微軟正黑體" pitchFamily="34" charset="-120"/>
              </a:rPr>
              <a:t>元，那麼就是沒有繳費喔</a:t>
            </a:r>
            <a:r>
              <a:rPr lang="en-US" altLang="zh-TW" b="1" dirty="0">
                <a:solidFill>
                  <a:srgbClr val="3333FF"/>
                </a:solidFill>
                <a:latin typeface="微軟正黑體" pitchFamily="34" charset="-120"/>
                <a:ea typeface="微軟正黑體" pitchFamily="34" charset="-120"/>
              </a:rPr>
              <a:t>!!</a:t>
            </a:r>
            <a:r>
              <a:rPr lang="zh-TW" altLang="en-US" b="1" dirty="0">
                <a:solidFill>
                  <a:srgbClr val="3333FF"/>
                </a:solidFill>
                <a:latin typeface="微軟正黑體" pitchFamily="34" charset="-120"/>
                <a:ea typeface="微軟正黑體" pitchFamily="34" charset="-120"/>
              </a:rPr>
              <a:t>教育學程學分費，是單筆繳納的喔</a:t>
            </a:r>
            <a:r>
              <a:rPr lang="en-US" altLang="zh-TW" b="1" dirty="0">
                <a:solidFill>
                  <a:srgbClr val="3333FF"/>
                </a:solidFill>
                <a:latin typeface="微軟正黑體" pitchFamily="34" charset="-120"/>
                <a:ea typeface="微軟正黑體" pitchFamily="34" charset="-120"/>
              </a:rPr>
              <a:t>!!</a:t>
            </a:r>
            <a:endParaRPr lang="zh-TW" altLang="en-US" dirty="0">
              <a:solidFill>
                <a:srgbClr val="3333FF"/>
              </a:solidFill>
              <a:latin typeface="微軟正黑體" pitchFamily="34" charset="-120"/>
              <a:ea typeface="微軟正黑體" pitchFamily="34" charset="-120"/>
            </a:endParaRPr>
          </a:p>
        </p:txBody>
      </p:sp>
    </p:spTree>
    <p:extLst>
      <p:ext uri="{BB962C8B-B14F-4D97-AF65-F5344CB8AC3E}">
        <p14:creationId xmlns:p14="http://schemas.microsoft.com/office/powerpoint/2010/main" val="20879140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a:extLst>
              <a:ext uri="{FF2B5EF4-FFF2-40B4-BE49-F238E27FC236}">
                <a16:creationId xmlns:a16="http://schemas.microsoft.com/office/drawing/2014/main" id="{A1B29C81-1312-6E2A-BB88-91D8B3DD1B87}"/>
              </a:ext>
            </a:extLst>
          </p:cNvPr>
          <p:cNvSpPr>
            <a:spLocks noGrp="1"/>
          </p:cNvSpPr>
          <p:nvPr>
            <p:ph type="title"/>
          </p:nvPr>
        </p:nvSpPr>
        <p:spPr>
          <a:xfrm>
            <a:off x="138336" y="404664"/>
            <a:ext cx="802432" cy="3919907"/>
          </a:xfrm>
        </p:spPr>
        <p:txBody>
          <a:bodyPr/>
          <a:lstStyle/>
          <a:p>
            <a:pPr algn="l"/>
            <a:r>
              <a:rPr lang="zh-TW" altLang="en-US" b="1" u="sng" dirty="0">
                <a:solidFill>
                  <a:prstClr val="black"/>
                </a:solidFill>
                <a:effectLst>
                  <a:outerShdw blurRad="38100" dist="38100" dir="2700000" algn="tl">
                    <a:srgbClr val="000000">
                      <a:alpha val="43137"/>
                    </a:srgbClr>
                  </a:outerShdw>
                </a:effectLst>
                <a:latin typeface="微軟正黑體" pitchFamily="34" charset="-120"/>
                <a:ea typeface="微軟正黑體" pitchFamily="34" charset="-120"/>
              </a:rPr>
              <a:t>預計</a:t>
            </a:r>
            <a:r>
              <a:rPr lang="zh-TW" altLang="en-US" b="1" dirty="0">
                <a:solidFill>
                  <a:prstClr val="black"/>
                </a:solidFill>
                <a:effectLst>
                  <a:outerShdw blurRad="38100" dist="38100" dir="2700000" algn="tl">
                    <a:srgbClr val="000000">
                      <a:alpha val="43137"/>
                    </a:srgbClr>
                  </a:outerShdw>
                </a:effectLst>
                <a:latin typeface="微軟正黑體" pitchFamily="34" charset="-120"/>
                <a:ea typeface="微軟正黑體" pitchFamily="34" charset="-120"/>
              </a:rPr>
              <a:t>活動</a:t>
            </a:r>
            <a:endParaRPr lang="zh-TW" altLang="en-US" dirty="0">
              <a:latin typeface="微軟正黑體" pitchFamily="34" charset="-120"/>
              <a:ea typeface="微軟正黑體" pitchFamily="34" charset="-120"/>
            </a:endParaRPr>
          </a:p>
        </p:txBody>
      </p:sp>
      <p:graphicFrame>
        <p:nvGraphicFramePr>
          <p:cNvPr id="7" name="表格 6">
            <a:extLst>
              <a:ext uri="{FF2B5EF4-FFF2-40B4-BE49-F238E27FC236}">
                <a16:creationId xmlns:a16="http://schemas.microsoft.com/office/drawing/2014/main" id="{986CBEA0-CB75-6024-5FDC-3C702F1E8396}"/>
              </a:ext>
            </a:extLst>
          </p:cNvPr>
          <p:cNvGraphicFramePr>
            <a:graphicFrameLocks noGrp="1"/>
          </p:cNvGraphicFramePr>
          <p:nvPr>
            <p:extLst>
              <p:ext uri="{D42A27DB-BD31-4B8C-83A1-F6EECF244321}">
                <p14:modId xmlns:p14="http://schemas.microsoft.com/office/powerpoint/2010/main" val="3884062128"/>
              </p:ext>
            </p:extLst>
          </p:nvPr>
        </p:nvGraphicFramePr>
        <p:xfrm>
          <a:off x="1043608" y="27856"/>
          <a:ext cx="7416824" cy="5863477"/>
        </p:xfrm>
        <a:graphic>
          <a:graphicData uri="http://schemas.openxmlformats.org/drawingml/2006/table">
            <a:tbl>
              <a:tblPr firstRow="1" bandRow="1">
                <a:tableStyleId>{5C22544A-7EE6-4342-B048-85BDC9FD1C3A}</a:tableStyleId>
              </a:tblPr>
              <a:tblGrid>
                <a:gridCol w="3168352">
                  <a:extLst>
                    <a:ext uri="{9D8B030D-6E8A-4147-A177-3AD203B41FA5}">
                      <a16:colId xmlns:a16="http://schemas.microsoft.com/office/drawing/2014/main" val="3176471677"/>
                    </a:ext>
                  </a:extLst>
                </a:gridCol>
                <a:gridCol w="4248472">
                  <a:extLst>
                    <a:ext uri="{9D8B030D-6E8A-4147-A177-3AD203B41FA5}">
                      <a16:colId xmlns:a16="http://schemas.microsoft.com/office/drawing/2014/main" val="2230924362"/>
                    </a:ext>
                  </a:extLst>
                </a:gridCol>
              </a:tblGrid>
              <a:tr h="540146">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lgn="ctr" fontAlgn="base">
                        <a:spcAft>
                          <a:spcPts val="0"/>
                        </a:spcAft>
                      </a:pPr>
                      <a:r>
                        <a:rPr lang="zh-TW" sz="2800" kern="1200" dirty="0">
                          <a:effectLst/>
                          <a:latin typeface="微軟正黑體" panose="020B0604030504040204" pitchFamily="34" charset="-120"/>
                          <a:ea typeface="微軟正黑體" panose="020B0604030504040204" pitchFamily="34" charset="-120"/>
                        </a:rPr>
                        <a:t>日期</a:t>
                      </a:r>
                      <a:endParaRPr 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24134" marR="24134"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lgn="ctr" fontAlgn="base">
                        <a:spcAft>
                          <a:spcPts val="0"/>
                        </a:spcAft>
                      </a:pPr>
                      <a:r>
                        <a:rPr lang="zh-TW" sz="2800" kern="1200" dirty="0">
                          <a:effectLst/>
                          <a:latin typeface="微軟正黑體" panose="020B0604030504040204" pitchFamily="34" charset="-120"/>
                          <a:ea typeface="微軟正黑體" panose="020B0604030504040204" pitchFamily="34" charset="-120"/>
                        </a:rPr>
                        <a:t>活動</a:t>
                      </a:r>
                      <a:endParaRPr 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24134" marR="24134"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533498858"/>
                  </a:ext>
                </a:extLst>
              </a:tr>
              <a:tr h="540146">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lgn="ctr" fontAlgn="base" latinLnBrk="1">
                        <a:spcAft>
                          <a:spcPts val="0"/>
                        </a:spcAft>
                      </a:pPr>
                      <a:r>
                        <a:rPr lang="en-US" alt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rPr>
                        <a:t>115/9/9-10/31</a:t>
                      </a: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lgn="ctr" fontAlgn="base">
                        <a:spcAft>
                          <a:spcPts val="0"/>
                        </a:spcAft>
                      </a:pPr>
                      <a:r>
                        <a:rPr lang="zh-TW" altLang="en-US" sz="2800" kern="100" dirty="0">
                          <a:effectLst/>
                          <a:latin typeface="微軟正黑體" panose="020B0604030504040204" pitchFamily="34" charset="-120"/>
                          <a:ea typeface="微軟正黑體" panose="020B0604030504040204" pitchFamily="34" charset="-120"/>
                          <a:cs typeface="Times New Roman" panose="02020603050405020304" pitchFamily="18" charset="0"/>
                        </a:rPr>
                        <a:t>「教育議題」教案徵件</a:t>
                      </a: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64569562"/>
                  </a:ext>
                </a:extLst>
              </a:tr>
              <a:tr h="54014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800" kern="1200" dirty="0">
                          <a:effectLst/>
                          <a:latin typeface="微軟正黑體" panose="020B0604030504040204" pitchFamily="34" charset="-120"/>
                          <a:ea typeface="微軟正黑體" panose="020B0604030504040204" pitchFamily="34" charset="-120"/>
                        </a:rPr>
                        <a:t>115/9/11</a:t>
                      </a:r>
                      <a:endParaRPr lang="zh-TW" alt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zh-TW" sz="2800" b="1" u="sng" kern="1200" dirty="0">
                          <a:effectLst/>
                          <a:latin typeface="微軟正黑體" panose="020B0604030504040204" pitchFamily="34" charset="-120"/>
                          <a:ea typeface="微軟正黑體" panose="020B0604030504040204" pitchFamily="34" charset="-120"/>
                        </a:rPr>
                        <a:t>期初</a:t>
                      </a:r>
                      <a:r>
                        <a:rPr lang="zh-TW" altLang="zh-TW" sz="2800" kern="1200" dirty="0">
                          <a:effectLst/>
                          <a:latin typeface="微軟正黑體" panose="020B0604030504040204" pitchFamily="34" charset="-120"/>
                          <a:ea typeface="微軟正黑體" panose="020B0604030504040204" pitchFamily="34" charset="-120"/>
                        </a:rPr>
                        <a:t>聯合導生座談會</a:t>
                      </a:r>
                      <a:endParaRPr lang="zh-TW" alt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73064978"/>
                  </a:ext>
                </a:extLst>
              </a:tr>
              <a:tr h="540146">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lgn="ctr" fontAlgn="base" latinLnBrk="1">
                        <a:spcAft>
                          <a:spcPts val="0"/>
                        </a:spcAft>
                      </a:pPr>
                      <a:r>
                        <a:rPr lang="en-US" alt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rPr>
                        <a:t>115/9/14-10/31</a:t>
                      </a:r>
                      <a:endParaRPr 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lgn="ctr" fontAlgn="base">
                        <a:spcAft>
                          <a:spcPts val="0"/>
                        </a:spcAft>
                      </a:pPr>
                      <a:r>
                        <a:rPr lang="zh-TW" altLang="en-US" sz="2800" kern="100" dirty="0">
                          <a:effectLst/>
                          <a:latin typeface="微軟正黑體" panose="020B0604030504040204" pitchFamily="34" charset="-120"/>
                          <a:ea typeface="微軟正黑體" panose="020B0604030504040204" pitchFamily="34" charset="-120"/>
                          <a:cs typeface="Times New Roman" panose="02020603050405020304" pitchFamily="18" charset="0"/>
                        </a:rPr>
                        <a:t>硬筆字比賽</a:t>
                      </a:r>
                      <a:endParaRPr 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9312966"/>
                  </a:ext>
                </a:extLst>
              </a:tr>
              <a:tr h="540146">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lgn="ctr" fontAlgn="base" latinLnBrk="1">
                        <a:spcAft>
                          <a:spcPts val="0"/>
                        </a:spcAft>
                      </a:pPr>
                      <a:r>
                        <a:rPr lang="en-US" sz="2800" kern="1200" dirty="0">
                          <a:effectLst/>
                          <a:latin typeface="微軟正黑體" panose="020B0604030504040204" pitchFamily="34" charset="-120"/>
                          <a:ea typeface="微軟正黑體" panose="020B0604030504040204" pitchFamily="34" charset="-120"/>
                        </a:rPr>
                        <a:t>115/</a:t>
                      </a:r>
                      <a:r>
                        <a:rPr lang="en-US" altLang="zh-TW" sz="2800" kern="1200" dirty="0">
                          <a:effectLst/>
                          <a:latin typeface="微軟正黑體" panose="020B0604030504040204" pitchFamily="34" charset="-120"/>
                          <a:ea typeface="微軟正黑體" panose="020B0604030504040204" pitchFamily="34" charset="-120"/>
                        </a:rPr>
                        <a:t>10/3</a:t>
                      </a:r>
                      <a:endParaRPr 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lgn="ctr" fontAlgn="base">
                        <a:spcAft>
                          <a:spcPts val="0"/>
                        </a:spcAft>
                      </a:pPr>
                      <a:r>
                        <a:rPr lang="zh-TW" altLang="en-US" sz="2800" u="sng" kern="1200" dirty="0">
                          <a:effectLst/>
                          <a:latin typeface="微軟正黑體" panose="020B0604030504040204" pitchFamily="34" charset="-120"/>
                          <a:ea typeface="微軟正黑體" panose="020B0604030504040204" pitchFamily="34" charset="-120"/>
                        </a:rPr>
                        <a:t>閱讀評量與教學研討會</a:t>
                      </a:r>
                      <a:endParaRPr 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54726339"/>
                  </a:ext>
                </a:extLst>
              </a:tr>
              <a:tr h="540146">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US" altLang="zh-TW" sz="28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115/10</a:t>
                      </a:r>
                      <a:endParaRPr kumimoji="0" lang="zh-TW" altLang="en-US" sz="28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zh-TW" altLang="en-US" sz="28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教學演示暨教具比賽</a:t>
                      </a:r>
                      <a:endParaRPr kumimoji="0" lang="zh-TW" altLang="en-US" sz="2800" b="0" i="0" u="none" strike="noStrike" kern="1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endParaRP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82061219"/>
                  </a:ext>
                </a:extLst>
              </a:tr>
              <a:tr h="540146">
                <a:tc>
                  <a:txBody>
                    <a:bodyPr/>
                    <a:lstStyle/>
                    <a:p>
                      <a:pPr algn="ctr"/>
                      <a:r>
                        <a:rPr lang="en-US" altLang="zh-TW" sz="2800" dirty="0">
                          <a:latin typeface="微軟正黑體" panose="020B0604030504040204" pitchFamily="34" charset="-120"/>
                          <a:ea typeface="微軟正黑體" panose="020B0604030504040204" pitchFamily="34" charset="-120"/>
                        </a:rPr>
                        <a:t>115/10</a:t>
                      </a: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zh-TW" altLang="en-US" sz="2800" dirty="0">
                          <a:latin typeface="微軟正黑體" panose="020B0604030504040204" pitchFamily="34" charset="-120"/>
                          <a:ea typeface="微軟正黑體" panose="020B0604030504040204" pitchFamily="34" charset="-120"/>
                        </a:rPr>
                        <a:t>閩南語工作坊</a:t>
                      </a: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4447869"/>
                  </a:ext>
                </a:extLst>
              </a:tr>
              <a:tr h="540146">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lgn="ctr" fontAlgn="base">
                        <a:spcAft>
                          <a:spcPts val="0"/>
                        </a:spcAft>
                      </a:pPr>
                      <a:r>
                        <a:rPr lang="en-US" sz="2800" kern="1200" dirty="0">
                          <a:effectLst/>
                          <a:latin typeface="微軟正黑體" panose="020B0604030504040204" pitchFamily="34" charset="-120"/>
                          <a:ea typeface="微軟正黑體" panose="020B0604030504040204" pitchFamily="34" charset="-120"/>
                        </a:rPr>
                        <a:t>115/1</a:t>
                      </a:r>
                      <a:r>
                        <a:rPr lang="en-US" altLang="zh-TW" sz="2800" kern="1200" dirty="0">
                          <a:effectLst/>
                          <a:latin typeface="微軟正黑體" panose="020B0604030504040204" pitchFamily="34" charset="-120"/>
                          <a:ea typeface="微軟正黑體" panose="020B0604030504040204" pitchFamily="34" charset="-120"/>
                        </a:rPr>
                        <a:t>1</a:t>
                      </a:r>
                      <a:endParaRPr 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lgn="ctr" fontAlgn="base">
                        <a:spcAft>
                          <a:spcPts val="0"/>
                        </a:spcAft>
                      </a:pPr>
                      <a:r>
                        <a:rPr lang="zh-TW" sz="2800" b="1" u="sng" kern="1200" dirty="0">
                          <a:effectLst/>
                          <a:latin typeface="微軟正黑體" panose="020B0604030504040204" pitchFamily="34" charset="-120"/>
                          <a:ea typeface="微軟正黑體" panose="020B0604030504040204" pitchFamily="34" charset="-120"/>
                        </a:rPr>
                        <a:t>期中</a:t>
                      </a:r>
                      <a:r>
                        <a:rPr lang="zh-TW" sz="2800" kern="1200" dirty="0">
                          <a:effectLst/>
                          <a:latin typeface="微軟正黑體" panose="020B0604030504040204" pitchFamily="34" charset="-120"/>
                          <a:ea typeface="微軟正黑體" panose="020B0604030504040204" pitchFamily="34" charset="-120"/>
                        </a:rPr>
                        <a:t>聯合導生座談會</a:t>
                      </a:r>
                      <a:endParaRPr 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3840561"/>
                  </a:ext>
                </a:extLst>
              </a:tr>
              <a:tr h="540146">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lgn="ctr" fontAlgn="base">
                        <a:spcAft>
                          <a:spcPts val="0"/>
                        </a:spcAft>
                      </a:pPr>
                      <a:r>
                        <a:rPr lang="en-US" sz="2800" kern="1200" dirty="0">
                          <a:effectLst/>
                          <a:latin typeface="微軟正黑體" panose="020B0604030504040204" pitchFamily="34" charset="-120"/>
                          <a:ea typeface="微軟正黑體" panose="020B0604030504040204" pitchFamily="34" charset="-120"/>
                        </a:rPr>
                        <a:t>11</a:t>
                      </a:r>
                      <a:r>
                        <a:rPr lang="en-US" altLang="zh-TW" sz="2800" kern="1200" dirty="0">
                          <a:effectLst/>
                          <a:latin typeface="微軟正黑體" panose="020B0604030504040204" pitchFamily="34" charset="-120"/>
                          <a:ea typeface="微軟正黑體" panose="020B0604030504040204" pitchFamily="34" charset="-120"/>
                        </a:rPr>
                        <a:t>5</a:t>
                      </a:r>
                      <a:r>
                        <a:rPr lang="en-US" sz="2800" kern="1200" dirty="0">
                          <a:effectLst/>
                          <a:latin typeface="微軟正黑體" panose="020B0604030504040204" pitchFamily="34" charset="-120"/>
                          <a:ea typeface="微軟正黑體" panose="020B0604030504040204" pitchFamily="34" charset="-120"/>
                        </a:rPr>
                        <a:t>/11</a:t>
                      </a:r>
                      <a:endParaRPr 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lgn="ctr" fontAlgn="base">
                        <a:spcAft>
                          <a:spcPts val="0"/>
                        </a:spcAft>
                      </a:pPr>
                      <a:r>
                        <a:rPr lang="zh-TW" sz="2800" kern="1200" dirty="0">
                          <a:effectLst/>
                          <a:latin typeface="微軟正黑體" panose="020B0604030504040204" pitchFamily="34" charset="-120"/>
                          <a:ea typeface="微軟正黑體" panose="020B0604030504040204" pitchFamily="34" charset="-120"/>
                        </a:rPr>
                        <a:t>板書工作坊</a:t>
                      </a:r>
                      <a:endParaRPr 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7938248"/>
                  </a:ext>
                </a:extLst>
              </a:tr>
              <a:tr h="540146">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lgn="ctr" fontAlgn="base">
                        <a:spcAft>
                          <a:spcPts val="0"/>
                        </a:spcAft>
                      </a:pPr>
                      <a:r>
                        <a:rPr lang="en-US" sz="2800" kern="1200" dirty="0">
                          <a:effectLst/>
                          <a:latin typeface="微軟正黑體" panose="020B0604030504040204" pitchFamily="34" charset="-120"/>
                          <a:ea typeface="微軟正黑體" panose="020B0604030504040204" pitchFamily="34" charset="-120"/>
                        </a:rPr>
                        <a:t>11</a:t>
                      </a:r>
                      <a:r>
                        <a:rPr lang="en-US" altLang="zh-TW" sz="2800" kern="1200" dirty="0">
                          <a:effectLst/>
                          <a:latin typeface="微軟正黑體" panose="020B0604030504040204" pitchFamily="34" charset="-120"/>
                          <a:ea typeface="微軟正黑體" panose="020B0604030504040204" pitchFamily="34" charset="-120"/>
                        </a:rPr>
                        <a:t>5</a:t>
                      </a:r>
                      <a:r>
                        <a:rPr lang="en-US" sz="2800" kern="1200" dirty="0">
                          <a:effectLst/>
                          <a:latin typeface="微軟正黑體" panose="020B0604030504040204" pitchFamily="34" charset="-120"/>
                          <a:ea typeface="微軟正黑體" panose="020B0604030504040204" pitchFamily="34" charset="-120"/>
                        </a:rPr>
                        <a:t>/</a:t>
                      </a:r>
                      <a:r>
                        <a:rPr lang="en-US" altLang="zh-TW" sz="2800" kern="1200" dirty="0">
                          <a:effectLst/>
                          <a:latin typeface="微軟正黑體" panose="020B0604030504040204" pitchFamily="34" charset="-120"/>
                          <a:ea typeface="微軟正黑體" panose="020B0604030504040204" pitchFamily="34" charset="-120"/>
                        </a:rPr>
                        <a:t>11-</a:t>
                      </a:r>
                      <a:r>
                        <a:rPr lang="en-US" sz="2800" kern="1200" dirty="0">
                          <a:effectLst/>
                          <a:latin typeface="微軟正黑體" panose="020B0604030504040204" pitchFamily="34" charset="-120"/>
                          <a:ea typeface="微軟正黑體" panose="020B0604030504040204" pitchFamily="34" charset="-120"/>
                        </a:rPr>
                        <a:t>12</a:t>
                      </a:r>
                      <a:endParaRPr 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lgn="ctr" fontAlgn="base">
                        <a:spcAft>
                          <a:spcPts val="0"/>
                        </a:spcAft>
                      </a:pPr>
                      <a:r>
                        <a:rPr lang="zh-TW" sz="2800" kern="1200" dirty="0">
                          <a:effectLst/>
                          <a:latin typeface="微軟正黑體" panose="020B0604030504040204" pitchFamily="34" charset="-120"/>
                          <a:ea typeface="微軟正黑體" panose="020B0604030504040204" pitchFamily="34" charset="-120"/>
                        </a:rPr>
                        <a:t>板書檢定</a:t>
                      </a:r>
                      <a:endParaRPr 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48962256"/>
                  </a:ext>
                </a:extLst>
              </a:tr>
              <a:tr h="462017">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lgn="ctr" fontAlgn="base">
                        <a:spcAft>
                          <a:spcPts val="0"/>
                        </a:spcAft>
                      </a:pPr>
                      <a:r>
                        <a:rPr lang="en-US" sz="2800" kern="1200" dirty="0">
                          <a:effectLst/>
                          <a:latin typeface="微軟正黑體" panose="020B0604030504040204" pitchFamily="34" charset="-120"/>
                          <a:ea typeface="微軟正黑體" panose="020B0604030504040204" pitchFamily="34" charset="-120"/>
                        </a:rPr>
                        <a:t>11</a:t>
                      </a:r>
                      <a:r>
                        <a:rPr lang="en-US" altLang="zh-TW" sz="2800" kern="1200" dirty="0">
                          <a:effectLst/>
                          <a:latin typeface="微軟正黑體" panose="020B0604030504040204" pitchFamily="34" charset="-120"/>
                          <a:ea typeface="微軟正黑體" panose="020B0604030504040204" pitchFamily="34" charset="-120"/>
                        </a:rPr>
                        <a:t>6</a:t>
                      </a:r>
                      <a:r>
                        <a:rPr lang="en-US" sz="2800" kern="1200" dirty="0">
                          <a:effectLst/>
                          <a:latin typeface="微軟正黑體" panose="020B0604030504040204" pitchFamily="34" charset="-120"/>
                          <a:ea typeface="微軟正黑體" panose="020B0604030504040204" pitchFamily="34" charset="-120"/>
                        </a:rPr>
                        <a:t>/</a:t>
                      </a:r>
                      <a:r>
                        <a:rPr lang="en-US" altLang="zh-TW" sz="2800" kern="1200" dirty="0">
                          <a:effectLst/>
                          <a:latin typeface="微軟正黑體" panose="020B0604030504040204" pitchFamily="34" charset="-120"/>
                          <a:ea typeface="微軟正黑體" panose="020B0604030504040204" pitchFamily="34" charset="-120"/>
                        </a:rPr>
                        <a:t>1</a:t>
                      </a:r>
                      <a:endParaRPr 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lvl1pPr marL="0" algn="l" defTabSz="914400" rtl="0" eaLnBrk="1" latinLnBrk="0" hangingPunct="1">
                        <a:defRPr sz="1800" kern="1200">
                          <a:solidFill>
                            <a:schemeClr val="dk1"/>
                          </a:solidFill>
                          <a:latin typeface="Trebuchet MS"/>
                        </a:defRPr>
                      </a:lvl1pPr>
                      <a:lvl2pPr marL="457200" algn="l" defTabSz="914400" rtl="0" eaLnBrk="1" latinLnBrk="0" hangingPunct="1">
                        <a:defRPr sz="1800" kern="1200">
                          <a:solidFill>
                            <a:schemeClr val="dk1"/>
                          </a:solidFill>
                          <a:latin typeface="Trebuchet MS"/>
                        </a:defRPr>
                      </a:lvl2pPr>
                      <a:lvl3pPr marL="914400" algn="l" defTabSz="914400" rtl="0" eaLnBrk="1" latinLnBrk="0" hangingPunct="1">
                        <a:defRPr sz="1800" kern="1200">
                          <a:solidFill>
                            <a:schemeClr val="dk1"/>
                          </a:solidFill>
                          <a:latin typeface="Trebuchet MS"/>
                        </a:defRPr>
                      </a:lvl3pPr>
                      <a:lvl4pPr marL="1371600" algn="l" defTabSz="914400" rtl="0" eaLnBrk="1" latinLnBrk="0" hangingPunct="1">
                        <a:defRPr sz="1800" kern="1200">
                          <a:solidFill>
                            <a:schemeClr val="dk1"/>
                          </a:solidFill>
                          <a:latin typeface="Trebuchet MS"/>
                        </a:defRPr>
                      </a:lvl4pPr>
                      <a:lvl5pPr marL="1828800" algn="l" defTabSz="914400" rtl="0" eaLnBrk="1" latinLnBrk="0" hangingPunct="1">
                        <a:defRPr sz="1800" kern="1200">
                          <a:solidFill>
                            <a:schemeClr val="dk1"/>
                          </a:solidFill>
                          <a:latin typeface="Trebuchet MS"/>
                        </a:defRPr>
                      </a:lvl5pPr>
                      <a:lvl6pPr marL="2286000" algn="l" defTabSz="914400" rtl="0" eaLnBrk="1" latinLnBrk="0" hangingPunct="1">
                        <a:defRPr sz="1800" kern="1200">
                          <a:solidFill>
                            <a:schemeClr val="dk1"/>
                          </a:solidFill>
                          <a:latin typeface="Trebuchet MS"/>
                        </a:defRPr>
                      </a:lvl6pPr>
                      <a:lvl7pPr marL="2743200" algn="l" defTabSz="914400" rtl="0" eaLnBrk="1" latinLnBrk="0" hangingPunct="1">
                        <a:defRPr sz="1800" kern="1200">
                          <a:solidFill>
                            <a:schemeClr val="dk1"/>
                          </a:solidFill>
                          <a:latin typeface="Trebuchet MS"/>
                        </a:defRPr>
                      </a:lvl7pPr>
                      <a:lvl8pPr marL="3200400" algn="l" defTabSz="914400" rtl="0" eaLnBrk="1" latinLnBrk="0" hangingPunct="1">
                        <a:defRPr sz="1800" kern="1200">
                          <a:solidFill>
                            <a:schemeClr val="dk1"/>
                          </a:solidFill>
                          <a:latin typeface="Trebuchet MS"/>
                        </a:defRPr>
                      </a:lvl8pPr>
                      <a:lvl9pPr marL="3657600" algn="l" defTabSz="914400" rtl="0" eaLnBrk="1" latinLnBrk="0" hangingPunct="1">
                        <a:defRPr sz="1800" kern="1200">
                          <a:solidFill>
                            <a:schemeClr val="dk1"/>
                          </a:solidFill>
                          <a:latin typeface="Trebuchet MS"/>
                        </a:defRPr>
                      </a:lvl9pPr>
                    </a:lstStyle>
                    <a:p>
                      <a:pPr algn="ctr" fontAlgn="base">
                        <a:spcAft>
                          <a:spcPts val="0"/>
                        </a:spcAft>
                      </a:pPr>
                      <a:r>
                        <a:rPr lang="zh-TW" sz="2800" kern="1200" dirty="0">
                          <a:effectLst/>
                          <a:latin typeface="微軟正黑體" panose="020B0604030504040204" pitchFamily="34" charset="-120"/>
                          <a:ea typeface="微軟正黑體" panose="020B0604030504040204" pitchFamily="34" charset="-120"/>
                        </a:rPr>
                        <a:t>教師資格考試加強班</a:t>
                      </a:r>
                      <a:endParaRPr lang="zh-TW" sz="28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49178" marR="49178" marT="6831"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8582223"/>
                  </a:ext>
                </a:extLst>
              </a:tr>
            </a:tbl>
          </a:graphicData>
        </a:graphic>
      </p:graphicFrame>
    </p:spTree>
    <p:extLst>
      <p:ext uri="{BB962C8B-B14F-4D97-AF65-F5344CB8AC3E}">
        <p14:creationId xmlns:p14="http://schemas.microsoft.com/office/powerpoint/2010/main" val="1164362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2"/>
          <p:cNvSpPr txBox="1">
            <a:spLocks/>
          </p:cNvSpPr>
          <p:nvPr/>
        </p:nvSpPr>
        <p:spPr>
          <a:xfrm>
            <a:off x="2412241" y="2780928"/>
            <a:ext cx="6731757" cy="962823"/>
          </a:xfrm>
          <a:prstGeom prst="rect">
            <a:avLst/>
          </a:prstGeom>
        </p:spPr>
        <p:txBody>
          <a:bodyPr anchor="ctr">
            <a:noAutofit/>
          </a:bodyPr>
          <a:lst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0"/>
              </a:spcAft>
              <a:buNone/>
            </a:pPr>
            <a:r>
              <a:rPr lang="zh-TW" altLang="en-US" sz="9000" b="1" dirty="0">
                <a:solidFill>
                  <a:srgbClr val="0000FF"/>
                </a:solidFill>
                <a:latin typeface="Microsoft JhengHei" charset="-120"/>
                <a:ea typeface="Microsoft JhengHei" charset="-120"/>
                <a:cs typeface="Microsoft JhengHei" charset="-120"/>
              </a:rPr>
              <a:t>事</a:t>
            </a:r>
            <a:endParaRPr lang="en-US" altLang="zh-TW" sz="9000" b="1" dirty="0">
              <a:solidFill>
                <a:srgbClr val="0000FF"/>
              </a:solidFill>
              <a:latin typeface="Microsoft JhengHei" charset="-120"/>
              <a:ea typeface="Microsoft JhengHei" charset="-120"/>
              <a:cs typeface="Microsoft JhengHei" charset="-120"/>
            </a:endParaRPr>
          </a:p>
          <a:p>
            <a:pPr marL="0" indent="0">
              <a:buNone/>
            </a:pPr>
            <a:r>
              <a:rPr lang="zh-TW" altLang="en-US" sz="7000" b="1" dirty="0">
                <a:latin typeface="Microsoft JhengHei" charset="-120"/>
                <a:ea typeface="Microsoft JhengHei" charset="-120"/>
                <a:cs typeface="Microsoft JhengHei" charset="-120"/>
              </a:rPr>
              <a:t>細節內容</a:t>
            </a:r>
          </a:p>
        </p:txBody>
      </p:sp>
      <p:sp>
        <p:nvSpPr>
          <p:cNvPr id="3" name="投影片編號版面配置區 2"/>
          <p:cNvSpPr>
            <a:spLocks noGrp="1"/>
          </p:cNvSpPr>
          <p:nvPr>
            <p:ph type="sldNum" sz="quarter" idx="12"/>
          </p:nvPr>
        </p:nvSpPr>
        <p:spPr/>
        <p:txBody>
          <a:bodyPr/>
          <a:lstStyle/>
          <a:p>
            <a:pPr defTabSz="514350">
              <a:defRPr/>
            </a:pPr>
            <a:fld id="{7B83EF40-B5B1-4485-A470-E02D46259FD4}" type="slidenum">
              <a:rPr lang="zh-TW" altLang="en-US" sz="675">
                <a:solidFill>
                  <a:srgbClr val="898989"/>
                </a:solidFill>
              </a:rPr>
              <a:pPr defTabSz="514350">
                <a:defRPr/>
              </a:pPr>
              <a:t>6</a:t>
            </a:fld>
            <a:endParaRPr lang="zh-TW" altLang="en-US" sz="675">
              <a:solidFill>
                <a:srgbClr val="898989"/>
              </a:solidFill>
            </a:endParaRPr>
          </a:p>
        </p:txBody>
      </p:sp>
    </p:spTree>
    <p:extLst>
      <p:ext uri="{BB962C8B-B14F-4D97-AF65-F5344CB8AC3E}">
        <p14:creationId xmlns:p14="http://schemas.microsoft.com/office/powerpoint/2010/main" val="12901928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9F2AC0C-97CD-B424-42A6-9350D82E08CD}"/>
              </a:ext>
            </a:extLst>
          </p:cNvPr>
          <p:cNvSpPr>
            <a:spLocks noGrp="1"/>
          </p:cNvSpPr>
          <p:nvPr>
            <p:ph type="title"/>
          </p:nvPr>
        </p:nvSpPr>
        <p:spPr>
          <a:xfrm>
            <a:off x="4932040" y="202332"/>
            <a:ext cx="4104456" cy="5746948"/>
          </a:xfrm>
        </p:spPr>
        <p:txBody>
          <a:bodyPr>
            <a:normAutofit fontScale="90000"/>
          </a:bodyPr>
          <a:lstStyle/>
          <a:p>
            <a:pPr algn="l"/>
            <a:r>
              <a:rPr lang="en-US" altLang="zh-TW" sz="1700" dirty="0"/>
              <a:t>【2026</a:t>
            </a:r>
            <a:r>
              <a:rPr lang="zh-TW" altLang="en-US" sz="1700" dirty="0"/>
              <a:t>年教師節敬師閱讀活動</a:t>
            </a:r>
            <a:r>
              <a:rPr lang="en-US" altLang="zh-TW" sz="1700" dirty="0"/>
              <a:t>】</a:t>
            </a:r>
            <a:br>
              <a:rPr lang="en-US" altLang="zh-TW" sz="1700" dirty="0"/>
            </a:br>
            <a:r>
              <a:rPr lang="en-US" altLang="zh-TW" sz="1700" dirty="0"/>
              <a:t>《</a:t>
            </a:r>
            <a:r>
              <a:rPr lang="zh-TW" altLang="en-US" sz="1700" dirty="0"/>
              <a:t>閱影食光</a:t>
            </a:r>
            <a:r>
              <a:rPr lang="en-US" altLang="zh-TW" sz="1700" dirty="0"/>
              <a:t>》 </a:t>
            </a:r>
            <a:r>
              <a:rPr lang="zh-TW" altLang="en-US" sz="1700" dirty="0"/>
              <a:t>電影欣賞 </a:t>
            </a:r>
            <a:r>
              <a:rPr lang="en-US" altLang="zh-TW" sz="1700" dirty="0"/>
              <a:t>× </a:t>
            </a:r>
            <a:r>
              <a:rPr lang="zh-TW" altLang="en-US" sz="1700" dirty="0"/>
              <a:t>美食體驗 </a:t>
            </a:r>
            <a:r>
              <a:rPr lang="en-US" altLang="zh-TW" sz="1700" dirty="0"/>
              <a:t>× </a:t>
            </a:r>
            <a:r>
              <a:rPr lang="zh-TW" altLang="en-US" sz="1700" dirty="0"/>
              <a:t>閱讀對話</a:t>
            </a:r>
            <a:br>
              <a:rPr lang="zh-TW" altLang="en-US" sz="1700" dirty="0"/>
            </a:br>
            <a:br>
              <a:rPr lang="zh-TW" altLang="en-US" sz="1700" dirty="0"/>
            </a:br>
            <a:r>
              <a:rPr lang="zh-TW" altLang="en-US" sz="1700" dirty="0"/>
              <a:t>歡迎各位老師、同學共同參與</a:t>
            </a:r>
            <a:r>
              <a:rPr lang="en-US" altLang="zh-TW" sz="1700" dirty="0"/>
              <a:t>~~~</a:t>
            </a:r>
            <a:br>
              <a:rPr lang="en-US" altLang="zh-TW" sz="1700" dirty="0"/>
            </a:br>
            <a:r>
              <a:rPr lang="zh-TW" altLang="en-US" sz="1700" dirty="0"/>
              <a:t>一起看</a:t>
            </a:r>
            <a:r>
              <a:rPr lang="en-US" altLang="zh-TW" sz="1700" dirty="0"/>
              <a:t>《</a:t>
            </a:r>
            <a:r>
              <a:rPr lang="zh-TW" altLang="en-US" sz="1700" dirty="0"/>
              <a:t>海鷗食堂</a:t>
            </a:r>
            <a:r>
              <a:rPr lang="en-US" altLang="zh-TW" sz="1700" dirty="0"/>
              <a:t>》</a:t>
            </a:r>
            <a:r>
              <a:rPr lang="zh-TW" altLang="en-US" sz="1700" dirty="0"/>
              <a:t>，從影像、故事與味覺中，感受生活的溫度。</a:t>
            </a:r>
            <a:br>
              <a:rPr lang="zh-TW" altLang="en-US" sz="1700" dirty="0"/>
            </a:br>
            <a:br>
              <a:rPr lang="zh-TW" altLang="en-US" sz="1700" dirty="0"/>
            </a:br>
            <a:r>
              <a:rPr lang="zh-TW" altLang="en-US" sz="1700" dirty="0"/>
              <a:t>● 活動資訊</a:t>
            </a:r>
            <a:br>
              <a:rPr lang="zh-TW" altLang="en-US" sz="1700" dirty="0"/>
            </a:br>
            <a:r>
              <a:rPr lang="zh-TW" altLang="en-US" sz="1700" dirty="0"/>
              <a:t>時間｜</a:t>
            </a:r>
            <a:r>
              <a:rPr lang="en-US" altLang="zh-TW" sz="1700" dirty="0"/>
              <a:t>09 / 18</a:t>
            </a:r>
            <a:r>
              <a:rPr lang="zh-TW" altLang="en-US" sz="1700" dirty="0"/>
              <a:t>（五）</a:t>
            </a:r>
            <a:r>
              <a:rPr lang="en-US" altLang="zh-TW" sz="1700" dirty="0"/>
              <a:t>13:00–15:00</a:t>
            </a:r>
            <a:br>
              <a:rPr lang="en-US" altLang="zh-TW" sz="1700" dirty="0"/>
            </a:br>
            <a:r>
              <a:rPr lang="zh-TW" altLang="en-US" sz="1700" dirty="0"/>
              <a:t>地點｜行政大樓七樓</a:t>
            </a:r>
            <a:r>
              <a:rPr lang="en-US" altLang="zh-TW" sz="1700" dirty="0"/>
              <a:t>0702</a:t>
            </a:r>
            <a:r>
              <a:rPr lang="zh-TW" altLang="en-US" sz="1700" dirty="0"/>
              <a:t>教室</a:t>
            </a:r>
            <a:br>
              <a:rPr lang="zh-TW" altLang="en-US" sz="1700" dirty="0"/>
            </a:br>
            <a:r>
              <a:rPr lang="zh-TW" altLang="en-US" sz="1700" dirty="0"/>
              <a:t>限額｜</a:t>
            </a:r>
            <a:r>
              <a:rPr lang="en-US" altLang="zh-TW" sz="1700" dirty="0"/>
              <a:t>30</a:t>
            </a:r>
            <a:r>
              <a:rPr lang="zh-TW" altLang="en-US" sz="1700" dirty="0"/>
              <a:t>人</a:t>
            </a:r>
            <a:br>
              <a:rPr lang="zh-TW" altLang="en-US" sz="1700" dirty="0"/>
            </a:br>
            <a:br>
              <a:rPr lang="zh-TW" altLang="en-US" sz="1700" dirty="0"/>
            </a:br>
            <a:r>
              <a:rPr lang="zh-TW" altLang="en-US" sz="1700" dirty="0"/>
              <a:t>● 報名資訊</a:t>
            </a:r>
            <a:br>
              <a:rPr lang="zh-TW" altLang="en-US" sz="1700" dirty="0"/>
            </a:br>
            <a:r>
              <a:rPr lang="zh-TW" altLang="en-US" sz="1700" dirty="0"/>
              <a:t>報名連結：</a:t>
            </a:r>
            <a:r>
              <a:rPr lang="en-US" altLang="zh-TW" sz="1700" dirty="0">
                <a:hlinkClick r:id="rId2"/>
              </a:rPr>
              <a:t>https://forms.gle/tCXyYKroLYHBBfXt8</a:t>
            </a:r>
            <a:r>
              <a:rPr lang="zh-TW" altLang="en-US" sz="1700" dirty="0"/>
              <a:t> </a:t>
            </a:r>
            <a:br>
              <a:rPr lang="en-US" altLang="zh-TW" sz="1700" dirty="0"/>
            </a:br>
            <a:r>
              <a:rPr lang="zh-TW" altLang="en-US" sz="1700" dirty="0"/>
              <a:t>報名截止時間｜</a:t>
            </a:r>
            <a:r>
              <a:rPr lang="en-US" altLang="zh-TW" sz="1700" dirty="0"/>
              <a:t>09 / 16</a:t>
            </a:r>
            <a:r>
              <a:rPr lang="zh-TW" altLang="en-US" sz="1700" dirty="0"/>
              <a:t>（三）</a:t>
            </a:r>
            <a:r>
              <a:rPr lang="en-US" altLang="zh-TW" sz="1700" dirty="0"/>
              <a:t>23:59</a:t>
            </a:r>
            <a:r>
              <a:rPr lang="zh-TW" altLang="en-US" sz="1700" dirty="0"/>
              <a:t>，額滿截止</a:t>
            </a:r>
            <a:br>
              <a:rPr lang="zh-TW" altLang="en-US" sz="1700" dirty="0"/>
            </a:br>
            <a:br>
              <a:rPr lang="zh-TW" altLang="en-US" sz="1700" dirty="0"/>
            </a:br>
            <a:r>
              <a:rPr lang="zh-TW" altLang="en-US" sz="1700" dirty="0"/>
              <a:t>● 辦理單位</a:t>
            </a:r>
            <a:br>
              <a:rPr lang="zh-TW" altLang="en-US" sz="1700" dirty="0"/>
            </a:br>
            <a:r>
              <a:rPr lang="zh-TW" altLang="en-US" sz="1700" dirty="0"/>
              <a:t>主辦單位｜ 本校閱讀評量與教學研究中心</a:t>
            </a:r>
            <a:br>
              <a:rPr lang="zh-TW" altLang="en-US" sz="1700" dirty="0"/>
            </a:br>
            <a:r>
              <a:rPr lang="zh-TW" altLang="en-US" sz="1700" dirty="0"/>
              <a:t>協辦單位｜ 本校師資培育與就業輔導處</a:t>
            </a:r>
            <a:br>
              <a:rPr lang="zh-TW" altLang="en-US" sz="1700" dirty="0"/>
            </a:br>
            <a:br>
              <a:rPr lang="zh-TW" altLang="en-US" sz="1700" dirty="0"/>
            </a:br>
            <a:r>
              <a:rPr lang="en-US" altLang="zh-TW" sz="1700" dirty="0"/>
              <a:t>(red heart)</a:t>
            </a:r>
            <a:r>
              <a:rPr lang="zh-TW" altLang="en-US" sz="1700" dirty="0"/>
              <a:t>承辦人員｜陳小姐</a:t>
            </a:r>
            <a:br>
              <a:rPr lang="zh-TW" altLang="en-US" sz="1700" dirty="0"/>
            </a:br>
            <a:r>
              <a:rPr lang="zh-TW" altLang="en-US" sz="1700" dirty="0"/>
              <a:t>聯絡電話｜</a:t>
            </a:r>
            <a:r>
              <a:rPr lang="en-US" altLang="zh-TW" sz="1700" dirty="0"/>
              <a:t>07-7172930 </a:t>
            </a:r>
            <a:r>
              <a:rPr lang="zh-TW" altLang="en-US" sz="1700" dirty="0"/>
              <a:t>分機</a:t>
            </a:r>
            <a:r>
              <a:rPr lang="en-US" altLang="zh-TW" sz="1700" dirty="0"/>
              <a:t>1819</a:t>
            </a:r>
            <a:br>
              <a:rPr lang="en-US" altLang="zh-TW" sz="1700" dirty="0"/>
            </a:br>
            <a:r>
              <a:rPr lang="zh-TW" altLang="en-US" sz="1700" dirty="0"/>
              <a:t>聯絡信箱｜</a:t>
            </a:r>
            <a:r>
              <a:rPr lang="en-US" altLang="zh-TW" sz="1700" dirty="0"/>
              <a:t>readingposter@gmail.com</a:t>
            </a:r>
            <a:br>
              <a:rPr lang="en-US" altLang="zh-TW" sz="1200" dirty="0"/>
            </a:br>
            <a:endParaRPr lang="zh-TW" altLang="en-US" sz="1200" dirty="0"/>
          </a:p>
        </p:txBody>
      </p:sp>
      <p:pic>
        <p:nvPicPr>
          <p:cNvPr id="4" name="圖片 3">
            <a:extLst>
              <a:ext uri="{FF2B5EF4-FFF2-40B4-BE49-F238E27FC236}">
                <a16:creationId xmlns:a16="http://schemas.microsoft.com/office/drawing/2014/main" id="{ED72F82F-C7D5-6C0D-19EF-699E8B582835}"/>
              </a:ext>
            </a:extLst>
          </p:cNvPr>
          <p:cNvPicPr>
            <a:picLocks noChangeAspect="1"/>
          </p:cNvPicPr>
          <p:nvPr/>
        </p:nvPicPr>
        <p:blipFill>
          <a:blip r:embed="rId3"/>
          <a:stretch>
            <a:fillRect/>
          </a:stretch>
        </p:blipFill>
        <p:spPr>
          <a:xfrm>
            <a:off x="251520" y="202332"/>
            <a:ext cx="4562222" cy="6453336"/>
          </a:xfrm>
          <a:prstGeom prst="rect">
            <a:avLst/>
          </a:prstGeom>
        </p:spPr>
      </p:pic>
    </p:spTree>
    <p:extLst>
      <p:ext uri="{BB962C8B-B14F-4D97-AF65-F5344CB8AC3E}">
        <p14:creationId xmlns:p14="http://schemas.microsoft.com/office/powerpoint/2010/main" val="681364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A5CA4AA-1859-2E1B-6B23-BFC61E4D7029}"/>
              </a:ext>
            </a:extLst>
          </p:cNvPr>
          <p:cNvSpPr>
            <a:spLocks noGrp="1"/>
          </p:cNvSpPr>
          <p:nvPr>
            <p:ph type="title"/>
          </p:nvPr>
        </p:nvSpPr>
        <p:spPr>
          <a:xfrm>
            <a:off x="4716016" y="44624"/>
            <a:ext cx="4320480" cy="5976664"/>
          </a:xfrm>
        </p:spPr>
        <p:txBody>
          <a:bodyPr>
            <a:noAutofit/>
          </a:bodyPr>
          <a:lstStyle/>
          <a:p>
            <a:pPr algn="l"/>
            <a:r>
              <a:rPr lang="zh-TW" altLang="en-US" sz="1300" dirty="0"/>
              <a:t>第十六屆「閱讀評量與教學」理論與實務研討會今年研討會以🌱 「融入 </a:t>
            </a:r>
            <a:r>
              <a:rPr lang="en-US" altLang="zh-TW" sz="1300" dirty="0"/>
              <a:t>SEL </a:t>
            </a:r>
            <a:r>
              <a:rPr lang="zh-TW" altLang="en-US" sz="1300" dirty="0"/>
              <a:t>的閱讀課程教學」 為主題</a:t>
            </a:r>
            <a:br>
              <a:rPr lang="zh-TW" altLang="en-US" sz="1300" dirty="0"/>
            </a:br>
            <a:br>
              <a:rPr lang="zh-TW" altLang="en-US" sz="1300" dirty="0"/>
            </a:br>
            <a:r>
              <a:rPr lang="zh-TW" altLang="en-US" sz="1300" dirty="0"/>
              <a:t>📌 研討會資訊</a:t>
            </a:r>
            <a:br>
              <a:rPr lang="zh-TW" altLang="en-US" sz="1300" dirty="0"/>
            </a:br>
            <a:r>
              <a:rPr lang="zh-TW" altLang="en-US" sz="1300" dirty="0"/>
              <a:t>📅時間｜</a:t>
            </a:r>
            <a:r>
              <a:rPr lang="en-US" altLang="zh-TW" sz="1300" dirty="0"/>
              <a:t>115</a:t>
            </a:r>
            <a:r>
              <a:rPr lang="zh-TW" altLang="en-US" sz="1300" dirty="0"/>
              <a:t>年</a:t>
            </a:r>
            <a:r>
              <a:rPr lang="en-US" altLang="zh-TW" sz="1300" dirty="0"/>
              <a:t>10</a:t>
            </a:r>
            <a:r>
              <a:rPr lang="zh-TW" altLang="en-US" sz="1300" dirty="0"/>
              <a:t>月</a:t>
            </a:r>
            <a:r>
              <a:rPr lang="en-US" altLang="zh-TW" sz="1300" dirty="0"/>
              <a:t>3</a:t>
            </a:r>
            <a:r>
              <a:rPr lang="zh-TW" altLang="en-US" sz="1300" dirty="0"/>
              <a:t>日（六）</a:t>
            </a:r>
            <a:r>
              <a:rPr lang="en-US" altLang="zh-TW" sz="1300" dirty="0"/>
              <a:t>09:00</a:t>
            </a:r>
            <a:r>
              <a:rPr lang="zh-TW" altLang="en-US" sz="1300" dirty="0"/>
              <a:t>－</a:t>
            </a:r>
            <a:r>
              <a:rPr lang="en-US" altLang="zh-TW" sz="1300" dirty="0"/>
              <a:t>16:30</a:t>
            </a:r>
            <a:br>
              <a:rPr lang="en-US" altLang="zh-TW" sz="1300" dirty="0"/>
            </a:br>
            <a:r>
              <a:rPr lang="zh-TW" altLang="en-US" sz="1300" dirty="0"/>
              <a:t>🏛️地點｜高師大和平校區 </a:t>
            </a:r>
            <a:br>
              <a:rPr lang="zh-TW" altLang="en-US" sz="1300" dirty="0"/>
            </a:br>
            <a:r>
              <a:rPr lang="zh-TW" altLang="en-US" sz="1300" dirty="0"/>
              <a:t>行政大樓</a:t>
            </a:r>
            <a:r>
              <a:rPr lang="en-US" altLang="zh-TW" sz="1300" dirty="0"/>
              <a:t>10</a:t>
            </a:r>
            <a:r>
              <a:rPr lang="zh-TW" altLang="en-US" sz="1300" dirty="0"/>
              <a:t>樓國際會議廳</a:t>
            </a:r>
            <a:br>
              <a:rPr lang="zh-TW" altLang="en-US" sz="1300" dirty="0"/>
            </a:br>
            <a:r>
              <a:rPr lang="zh-TW" altLang="en-US" sz="1300" dirty="0"/>
              <a:t>📝報名至 </a:t>
            </a:r>
            <a:r>
              <a:rPr lang="en-US" altLang="zh-TW" sz="1300" dirty="0"/>
              <a:t>9/23 23:59 </a:t>
            </a:r>
            <a:r>
              <a:rPr lang="zh-TW" altLang="en-US" sz="1300" dirty="0"/>
              <a:t>截止</a:t>
            </a:r>
            <a:br>
              <a:rPr lang="zh-TW" altLang="en-US" sz="1300" dirty="0"/>
            </a:br>
            <a:r>
              <a:rPr lang="zh-TW" altLang="en-US" sz="1300" dirty="0"/>
              <a:t>⚠️提醒：請依身分擇一平台報名。</a:t>
            </a:r>
            <a:br>
              <a:rPr lang="zh-TW" altLang="en-US" sz="1300" dirty="0"/>
            </a:br>
            <a:br>
              <a:rPr lang="zh-TW" altLang="en-US" sz="1300" dirty="0"/>
            </a:br>
            <a:r>
              <a:rPr lang="zh-TW" altLang="en-US" sz="1300" dirty="0"/>
              <a:t>⭐</a:t>
            </a:r>
            <a:r>
              <a:rPr lang="en-US" altLang="zh-TW" sz="1300" dirty="0"/>
              <a:t>1</a:t>
            </a:r>
            <a:r>
              <a:rPr lang="zh-TW" altLang="en-US" sz="1300" dirty="0"/>
              <a:t>、教職人員請至全國教師在職進修資訊網報名，課程代碼：</a:t>
            </a:r>
            <a:r>
              <a:rPr lang="en-US" altLang="zh-TW" sz="1300" dirty="0"/>
              <a:t>5707707</a:t>
            </a:r>
            <a:r>
              <a:rPr lang="zh-TW" altLang="en-US" sz="1300" dirty="0"/>
              <a:t>，可核發 </a:t>
            </a:r>
            <a:r>
              <a:rPr lang="en-US" altLang="zh-TW" sz="1300" dirty="0"/>
              <a:t>6 </a:t>
            </a:r>
            <a:r>
              <a:rPr lang="zh-TW" altLang="en-US" sz="1300" dirty="0"/>
              <a:t>小時研習時數。</a:t>
            </a:r>
            <a:r>
              <a:rPr lang="en-US" altLang="zh-TW" sz="1300" dirty="0">
                <a:hlinkClick r:id="rId2"/>
              </a:rPr>
              <a:t>https://www4.inservice.edu.tw/</a:t>
            </a:r>
            <a:r>
              <a:rPr lang="zh-TW" altLang="en-US" sz="1300" dirty="0"/>
              <a:t> </a:t>
            </a:r>
            <a:br>
              <a:rPr lang="en-US" altLang="zh-TW" sz="1300" dirty="0"/>
            </a:br>
            <a:r>
              <a:rPr lang="en-US" altLang="zh-TW" sz="1300" dirty="0"/>
              <a:t>⭐2</a:t>
            </a:r>
            <a:r>
              <a:rPr lang="zh-TW" altLang="en-US" sz="1300" dirty="0"/>
              <a:t>、高師大師就處學程生請至高師學生平台報名：</a:t>
            </a:r>
            <a:br>
              <a:rPr lang="zh-TW" altLang="en-US" sz="1300" dirty="0"/>
            </a:br>
            <a:r>
              <a:rPr lang="en-US" altLang="zh-TW" sz="1300" dirty="0">
                <a:hlinkClick r:id="rId3"/>
              </a:rPr>
              <a:t>https://teachers.nknu.edu.tw/ecp/Workshop_Order.aspx?Aid=1793</a:t>
            </a:r>
            <a:r>
              <a:rPr lang="zh-TW" altLang="en-US" sz="1300" dirty="0"/>
              <a:t> </a:t>
            </a:r>
            <a:br>
              <a:rPr lang="en-US" altLang="zh-TW" sz="1300" dirty="0"/>
            </a:br>
            <a:r>
              <a:rPr lang="en-US" altLang="zh-TW" sz="1300" dirty="0"/>
              <a:t>⭐3</a:t>
            </a:r>
            <a:r>
              <a:rPr lang="zh-TW" altLang="en-US" sz="1300" dirty="0"/>
              <a:t>、全國教育研究人員、研究生、師培生或其他身分人士請填寫報名表單：</a:t>
            </a:r>
            <a:br>
              <a:rPr lang="zh-TW" altLang="en-US" sz="1300" dirty="0"/>
            </a:br>
            <a:r>
              <a:rPr lang="en-US" altLang="zh-TW" sz="1300" dirty="0">
                <a:hlinkClick r:id="rId4"/>
              </a:rPr>
              <a:t>https://forms.gle/A1C1XmHjSb1BBapJA</a:t>
            </a:r>
            <a:r>
              <a:rPr lang="zh-TW" altLang="en-US" sz="1300" dirty="0"/>
              <a:t> </a:t>
            </a:r>
            <a:br>
              <a:rPr lang="en-US" altLang="zh-TW" sz="1300" dirty="0"/>
            </a:br>
            <a:br>
              <a:rPr lang="en-US" altLang="zh-TW" sz="1300" dirty="0"/>
            </a:br>
            <a:r>
              <a:rPr lang="zh-TW" altLang="en-US" sz="1300" dirty="0"/>
              <a:t>📩如獲錄取，將於活動當週以 </a:t>
            </a:r>
            <a:r>
              <a:rPr lang="en-US" altLang="zh-TW" sz="1300" dirty="0"/>
              <a:t>Email </a:t>
            </a:r>
            <a:r>
              <a:rPr lang="zh-TW" altLang="en-US" sz="1300" dirty="0"/>
              <a:t>寄發行前通知，請留意電子信箱。</a:t>
            </a:r>
            <a:br>
              <a:rPr lang="zh-TW" altLang="en-US" sz="1300" dirty="0"/>
            </a:br>
            <a:r>
              <a:rPr lang="zh-TW" altLang="en-US" sz="1300" dirty="0"/>
              <a:t>🌐 研討會專屬網站請見：</a:t>
            </a:r>
            <a:br>
              <a:rPr lang="zh-TW" altLang="en-US" sz="1300" dirty="0"/>
            </a:br>
            <a:r>
              <a:rPr lang="en-US" altLang="zh-TW" sz="1300" dirty="0">
                <a:hlinkClick r:id="rId5"/>
              </a:rPr>
              <a:t>https://pairnknu.wixstudio.com/pair-seminar-4-1-16</a:t>
            </a:r>
            <a:r>
              <a:rPr lang="zh-TW" altLang="en-US" sz="1300" dirty="0"/>
              <a:t> </a:t>
            </a:r>
            <a:br>
              <a:rPr lang="en-US" altLang="zh-TW" sz="1300" dirty="0"/>
            </a:br>
            <a:br>
              <a:rPr lang="en-US" altLang="zh-TW" sz="1300" dirty="0"/>
            </a:br>
            <a:r>
              <a:rPr lang="zh-TW" altLang="en-US" sz="1300" dirty="0"/>
              <a:t>研討會籌備委員會</a:t>
            </a:r>
            <a:br>
              <a:rPr lang="zh-TW" altLang="en-US" sz="1300" dirty="0"/>
            </a:br>
            <a:r>
              <a:rPr lang="zh-TW" altLang="en-US" sz="1300" dirty="0"/>
              <a:t>高師大閱讀中心</a:t>
            </a:r>
            <a:br>
              <a:rPr lang="zh-TW" altLang="en-US" sz="1300" dirty="0"/>
            </a:br>
            <a:r>
              <a:rPr lang="zh-TW" altLang="en-US" sz="1300" dirty="0"/>
              <a:t>📧 </a:t>
            </a:r>
            <a:r>
              <a:rPr lang="en-US" altLang="zh-TW" sz="1300" dirty="0"/>
              <a:t>pair.nknu@gmail.com</a:t>
            </a:r>
            <a:br>
              <a:rPr lang="en-US" altLang="zh-TW" sz="1300" dirty="0"/>
            </a:br>
            <a:r>
              <a:rPr lang="en-US" altLang="zh-TW" sz="1300" dirty="0"/>
              <a:t>☎️ 07-717-2930 </a:t>
            </a:r>
            <a:r>
              <a:rPr lang="zh-TW" altLang="en-US" sz="1300" dirty="0"/>
              <a:t>轉 </a:t>
            </a:r>
            <a:r>
              <a:rPr lang="en-US" altLang="zh-TW" sz="1300" dirty="0"/>
              <a:t>1814</a:t>
            </a:r>
            <a:r>
              <a:rPr lang="zh-TW" altLang="en-US" sz="1300" dirty="0"/>
              <a:t>　賴小姐</a:t>
            </a:r>
          </a:p>
        </p:txBody>
      </p:sp>
      <p:pic>
        <p:nvPicPr>
          <p:cNvPr id="4" name="圖片 3">
            <a:extLst>
              <a:ext uri="{FF2B5EF4-FFF2-40B4-BE49-F238E27FC236}">
                <a16:creationId xmlns:a16="http://schemas.microsoft.com/office/drawing/2014/main" id="{A55E6C02-87D3-845C-5DC5-DDFB064C51B4}"/>
              </a:ext>
            </a:extLst>
          </p:cNvPr>
          <p:cNvPicPr>
            <a:picLocks noChangeAspect="1"/>
          </p:cNvPicPr>
          <p:nvPr/>
        </p:nvPicPr>
        <p:blipFill>
          <a:blip r:embed="rId6"/>
          <a:stretch>
            <a:fillRect/>
          </a:stretch>
        </p:blipFill>
        <p:spPr>
          <a:xfrm>
            <a:off x="107504" y="44624"/>
            <a:ext cx="4536504" cy="6597352"/>
          </a:xfrm>
          <a:prstGeom prst="rect">
            <a:avLst/>
          </a:prstGeom>
        </p:spPr>
      </p:pic>
    </p:spTree>
    <p:extLst>
      <p:ext uri="{BB962C8B-B14F-4D97-AF65-F5344CB8AC3E}">
        <p14:creationId xmlns:p14="http://schemas.microsoft.com/office/powerpoint/2010/main" val="33614526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38979629-C71B-4E89-8761-CA324E42CAD4}"/>
              </a:ext>
            </a:extLst>
          </p:cNvPr>
          <p:cNvSpPr txBox="1"/>
          <p:nvPr/>
        </p:nvSpPr>
        <p:spPr>
          <a:xfrm>
            <a:off x="249246" y="0"/>
            <a:ext cx="8737775" cy="769441"/>
          </a:xfrm>
          <a:prstGeom prst="rect">
            <a:avLst/>
          </a:prstGeom>
          <a:noFill/>
        </p:spPr>
        <p:txBody>
          <a:bodyPr wrap="square">
            <a:spAutoFit/>
          </a:bodyPr>
          <a:lstStyle/>
          <a:p>
            <a:pPr>
              <a:defRPr/>
            </a:pPr>
            <a:r>
              <a:rPr lang="zh-TW" altLang="en-US" sz="4400" b="1" dirty="0">
                <a:latin typeface="微軟正黑體" pitchFamily="34" charset="-120"/>
                <a:ea typeface="微軟正黑體" pitchFamily="34" charset="-120"/>
              </a:rPr>
              <a:t>數位教學能力檢測簡章 </a:t>
            </a:r>
            <a:r>
              <a:rPr lang="en-US" altLang="zh-TW" sz="4400" b="1" dirty="0">
                <a:latin typeface="微軟正黑體" pitchFamily="34" charset="-120"/>
                <a:ea typeface="微軟正黑體" pitchFamily="34" charset="-120"/>
              </a:rPr>
              <a:t>(</a:t>
            </a:r>
            <a:r>
              <a:rPr lang="zh-TW" altLang="en-US" sz="4400" b="1" dirty="0">
                <a:effectLst>
                  <a:outerShdw blurRad="38100" dist="38100" dir="2700000" algn="tl">
                    <a:srgbClr val="000000">
                      <a:alpha val="43137"/>
                    </a:srgbClr>
                  </a:outerShdw>
                </a:effectLst>
                <a:latin typeface="微軟正黑體" pitchFamily="34" charset="-120"/>
                <a:ea typeface="微軟正黑體" pitchFamily="34" charset="-120"/>
                <a:cs typeface="+mj-cs"/>
              </a:rPr>
              <a:t>中、小教</a:t>
            </a:r>
            <a:r>
              <a:rPr lang="en-US" altLang="zh-TW" sz="4400" b="1" dirty="0">
                <a:effectLst>
                  <a:outerShdw blurRad="38100" dist="38100" dir="2700000" algn="tl">
                    <a:srgbClr val="000000">
                      <a:alpha val="43137"/>
                    </a:srgbClr>
                  </a:outerShdw>
                </a:effectLst>
                <a:latin typeface="微軟正黑體" pitchFamily="34" charset="-120"/>
                <a:ea typeface="微軟正黑體" pitchFamily="34" charset="-120"/>
                <a:cs typeface="+mj-cs"/>
              </a:rPr>
              <a:t>)</a:t>
            </a:r>
            <a:endParaRPr lang="zh-TW" altLang="en-US" sz="4400" b="1" dirty="0">
              <a:effectLst>
                <a:outerShdw blurRad="38100" dist="38100" dir="2700000" algn="tl">
                  <a:srgbClr val="000000">
                    <a:alpha val="43137"/>
                  </a:srgbClr>
                </a:outerShdw>
              </a:effectLst>
              <a:latin typeface="微軟正黑體" pitchFamily="34" charset="-120"/>
              <a:ea typeface="微軟正黑體" pitchFamily="34" charset="-120"/>
              <a:cs typeface="+mj-cs"/>
            </a:endParaRPr>
          </a:p>
        </p:txBody>
      </p:sp>
      <p:sp>
        <p:nvSpPr>
          <p:cNvPr id="5" name="文字方塊 4">
            <a:extLst>
              <a:ext uri="{FF2B5EF4-FFF2-40B4-BE49-F238E27FC236}">
                <a16:creationId xmlns:a16="http://schemas.microsoft.com/office/drawing/2014/main" id="{3E7C5AD1-466C-4137-83A0-0F2B9C1F9389}"/>
              </a:ext>
            </a:extLst>
          </p:cNvPr>
          <p:cNvSpPr txBox="1">
            <a:spLocks noChangeArrowheads="1"/>
          </p:cNvSpPr>
          <p:nvPr/>
        </p:nvSpPr>
        <p:spPr bwMode="auto">
          <a:xfrm>
            <a:off x="4775061" y="1099957"/>
            <a:ext cx="4211959" cy="86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Verdana" panose="020B0604030504040204" pitchFamily="34" charset="0"/>
                <a:ea typeface="新細明體" panose="02020500000000000000" pitchFamily="18" charset="-120"/>
              </a:defRPr>
            </a:lvl1pPr>
            <a:lvl2pPr marL="742950" indent="-285750">
              <a:defRPr kumimoji="1">
                <a:solidFill>
                  <a:schemeClr val="tx1"/>
                </a:solidFill>
                <a:latin typeface="Verdana" panose="020B0604030504040204" pitchFamily="34" charset="0"/>
                <a:ea typeface="新細明體" panose="02020500000000000000" pitchFamily="18" charset="-120"/>
              </a:defRPr>
            </a:lvl2pPr>
            <a:lvl3pPr marL="1143000" indent="-228600">
              <a:defRPr kumimoji="1">
                <a:solidFill>
                  <a:schemeClr val="tx1"/>
                </a:solidFill>
                <a:latin typeface="Verdana" panose="020B0604030504040204" pitchFamily="34" charset="0"/>
                <a:ea typeface="新細明體" panose="02020500000000000000" pitchFamily="18" charset="-120"/>
              </a:defRPr>
            </a:lvl3pPr>
            <a:lvl4pPr marL="1600200" indent="-228600">
              <a:defRPr kumimoji="1">
                <a:solidFill>
                  <a:schemeClr val="tx1"/>
                </a:solidFill>
                <a:latin typeface="Verdana" panose="020B0604030504040204" pitchFamily="34" charset="0"/>
                <a:ea typeface="新細明體" panose="02020500000000000000" pitchFamily="18" charset="-120"/>
              </a:defRPr>
            </a:lvl4pPr>
            <a:lvl5pPr marL="2057400" indent="-228600">
              <a:defRPr kumimoji="1">
                <a:solidFill>
                  <a:schemeClr val="tx1"/>
                </a:solidFill>
                <a:latin typeface="Verdan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9pPr>
          </a:lstStyle>
          <a:p>
            <a:r>
              <a:rPr lang="zh-TW" altLang="en-US" sz="2400" b="1" dirty="0">
                <a:solidFill>
                  <a:srgbClr val="000000"/>
                </a:solidFill>
                <a:latin typeface="微軟正黑體" panose="020B0604030504040204" pitchFamily="34" charset="-120"/>
                <a:ea typeface="微軟正黑體" panose="020B0604030504040204" pitchFamily="34" charset="-120"/>
              </a:rPr>
              <a:t>鼓勵修習</a:t>
            </a:r>
            <a:r>
              <a:rPr lang="zh-TW" altLang="en-US" sz="2400" b="1" dirty="0">
                <a:solidFill>
                  <a:srgbClr val="FF0000"/>
                </a:solidFill>
                <a:latin typeface="微軟正黑體" panose="020B0604030504040204" pitchFamily="34" charset="-120"/>
                <a:ea typeface="微軟正黑體" panose="020B0604030504040204" pitchFamily="34" charset="-120"/>
              </a:rPr>
              <a:t>中、小學教育學程</a:t>
            </a:r>
            <a:endParaRPr lang="en-US" altLang="zh-TW" sz="2400" b="1" dirty="0">
              <a:solidFill>
                <a:srgbClr val="FF0000"/>
              </a:solidFill>
              <a:latin typeface="微軟正黑體" panose="020B0604030504040204" pitchFamily="34" charset="-120"/>
              <a:ea typeface="微軟正黑體" panose="020B0604030504040204" pitchFamily="34" charset="-120"/>
            </a:endParaRPr>
          </a:p>
          <a:p>
            <a:r>
              <a:rPr lang="zh-TW" altLang="en-US" sz="2400" b="1" dirty="0">
                <a:solidFill>
                  <a:srgbClr val="000000"/>
                </a:solidFill>
                <a:latin typeface="微軟正黑體" panose="020B0604030504040204" pitchFamily="34" charset="-120"/>
                <a:ea typeface="微軟正黑體" panose="020B0604030504040204" pitchFamily="34" charset="-120"/>
              </a:rPr>
              <a:t>的同學可以報考</a:t>
            </a:r>
          </a:p>
        </p:txBody>
      </p:sp>
      <p:sp>
        <p:nvSpPr>
          <p:cNvPr id="7" name="矩形 6">
            <a:extLst>
              <a:ext uri="{FF2B5EF4-FFF2-40B4-BE49-F238E27FC236}">
                <a16:creationId xmlns:a16="http://schemas.microsoft.com/office/drawing/2014/main" id="{CE77A92A-5377-4310-B6BB-3C2F8C7EB66E}"/>
              </a:ext>
            </a:extLst>
          </p:cNvPr>
          <p:cNvSpPr/>
          <p:nvPr/>
        </p:nvSpPr>
        <p:spPr>
          <a:xfrm>
            <a:off x="4664267" y="2077104"/>
            <a:ext cx="4322754" cy="2677656"/>
          </a:xfrm>
          <a:prstGeom prst="rect">
            <a:avLst/>
          </a:prstGeom>
        </p:spPr>
        <p:txBody>
          <a:bodyPr wrap="square">
            <a:spAutoFit/>
          </a:bodyPr>
          <a:lstStyle/>
          <a:p>
            <a:r>
              <a:rPr lang="zh-TW" altLang="en-US" sz="2400" b="1" dirty="0">
                <a:highlight>
                  <a:srgbClr val="FF99CC"/>
                </a:highlight>
                <a:latin typeface="微軟正黑體" panose="020B0604030504040204" pitchFamily="34" charset="-120"/>
                <a:ea typeface="微軟正黑體" panose="020B0604030504040204" pitchFamily="34" charset="-120"/>
              </a:rPr>
              <a:t>檢測成績達「精熟」等級者可向「師就處就業輔導組」申請</a:t>
            </a:r>
            <a:r>
              <a:rPr lang="en-US" altLang="zh-TW" sz="2400" b="1" dirty="0">
                <a:highlight>
                  <a:srgbClr val="FF99CC"/>
                </a:highlight>
                <a:latin typeface="微軟正黑體" panose="020B0604030504040204" pitchFamily="34" charset="-120"/>
                <a:ea typeface="微軟正黑體" panose="020B0604030504040204" pitchFamily="34" charset="-120"/>
              </a:rPr>
              <a:t>500</a:t>
            </a:r>
            <a:r>
              <a:rPr lang="zh-TW" altLang="en-US" sz="2400" b="1" dirty="0">
                <a:highlight>
                  <a:srgbClr val="FF99CC"/>
                </a:highlight>
                <a:latin typeface="微軟正黑體" panose="020B0604030504040204" pitchFamily="34" charset="-120"/>
                <a:ea typeface="微軟正黑體" panose="020B0604030504040204" pitchFamily="34" charset="-120"/>
              </a:rPr>
              <a:t>元證照獎勵金，歡迎師資生踴躍報名！</a:t>
            </a:r>
          </a:p>
          <a:p>
            <a:r>
              <a:rPr lang="en-US" altLang="zh-TW" sz="2400" b="1" dirty="0">
                <a:highlight>
                  <a:srgbClr val="FF99CC"/>
                </a:highlight>
                <a:latin typeface="微軟正黑體" panose="020B0604030504040204" pitchFamily="34" charset="-120"/>
                <a:ea typeface="微軟正黑體" panose="020B0604030504040204" pitchFamily="34" charset="-120"/>
              </a:rPr>
              <a:t>(</a:t>
            </a:r>
            <a:r>
              <a:rPr lang="zh-TW" altLang="en-US" sz="2400" b="1" dirty="0">
                <a:highlight>
                  <a:srgbClr val="FF99CC"/>
                </a:highlight>
                <a:latin typeface="微軟正黑體" panose="020B0604030504040204" pitchFamily="34" charset="-120"/>
                <a:ea typeface="微軟正黑體" panose="020B0604030504040204" pitchFamily="34" charset="-120"/>
              </a:rPr>
              <a:t>獎勵金申請時間：每年約</a:t>
            </a:r>
            <a:r>
              <a:rPr lang="en-US" altLang="zh-TW" sz="2400" b="1" dirty="0">
                <a:highlight>
                  <a:srgbClr val="FF99CC"/>
                </a:highlight>
                <a:latin typeface="微軟正黑體" panose="020B0604030504040204" pitchFamily="34" charset="-120"/>
                <a:ea typeface="微軟正黑體" panose="020B0604030504040204" pitchFamily="34" charset="-120"/>
              </a:rPr>
              <a:t>5-6</a:t>
            </a:r>
            <a:r>
              <a:rPr lang="zh-TW" altLang="en-US" sz="2400" b="1" dirty="0">
                <a:highlight>
                  <a:srgbClr val="FF99CC"/>
                </a:highlight>
                <a:latin typeface="微軟正黑體" panose="020B0604030504040204" pitchFamily="34" charset="-120"/>
                <a:ea typeface="微軟正黑體" panose="020B0604030504040204" pitchFamily="34" charset="-120"/>
              </a:rPr>
              <a:t>月、</a:t>
            </a:r>
            <a:r>
              <a:rPr lang="en-US" altLang="zh-TW" sz="2400" b="1" dirty="0">
                <a:highlight>
                  <a:srgbClr val="FF99CC"/>
                </a:highlight>
                <a:latin typeface="微軟正黑體" panose="020B0604030504040204" pitchFamily="34" charset="-120"/>
                <a:ea typeface="微軟正黑體" panose="020B0604030504040204" pitchFamily="34" charset="-120"/>
              </a:rPr>
              <a:t>10-11</a:t>
            </a:r>
            <a:r>
              <a:rPr lang="zh-TW" altLang="en-US" sz="2400" b="1" dirty="0">
                <a:highlight>
                  <a:srgbClr val="FF99CC"/>
                </a:highlight>
                <a:latin typeface="微軟正黑體" panose="020B0604030504040204" pitchFamily="34" charset="-120"/>
                <a:ea typeface="微軟正黑體" panose="020B0604030504040204" pitchFamily="34" charset="-120"/>
              </a:rPr>
              <a:t>月，詳見師就處網站公告</a:t>
            </a:r>
            <a:r>
              <a:rPr lang="en-US" altLang="zh-TW" sz="2400" b="1" dirty="0">
                <a:highlight>
                  <a:srgbClr val="FF99CC"/>
                </a:highlight>
                <a:latin typeface="微軟正黑體" panose="020B0604030504040204" pitchFamily="34" charset="-120"/>
                <a:ea typeface="微軟正黑體" panose="020B0604030504040204" pitchFamily="34" charset="-120"/>
              </a:rPr>
              <a:t>)</a:t>
            </a:r>
            <a:endParaRPr lang="zh-TW" altLang="en-US" sz="2400" b="1" dirty="0">
              <a:highlight>
                <a:srgbClr val="FF99CC"/>
              </a:highlight>
              <a:latin typeface="微軟正黑體" panose="020B0604030504040204" pitchFamily="34" charset="-120"/>
              <a:ea typeface="微軟正黑體" panose="020B0604030504040204" pitchFamily="34" charset="-120"/>
            </a:endParaRPr>
          </a:p>
        </p:txBody>
      </p:sp>
      <p:pic>
        <p:nvPicPr>
          <p:cNvPr id="4" name="圖片 3">
            <a:extLst>
              <a:ext uri="{FF2B5EF4-FFF2-40B4-BE49-F238E27FC236}">
                <a16:creationId xmlns:a16="http://schemas.microsoft.com/office/drawing/2014/main" id="{C8502E80-9DD2-CC65-A851-029CE0E84409}"/>
              </a:ext>
            </a:extLst>
          </p:cNvPr>
          <p:cNvPicPr>
            <a:picLocks noChangeAspect="1"/>
          </p:cNvPicPr>
          <p:nvPr/>
        </p:nvPicPr>
        <p:blipFill>
          <a:blip r:embed="rId2"/>
          <a:stretch>
            <a:fillRect/>
          </a:stretch>
        </p:blipFill>
        <p:spPr>
          <a:xfrm>
            <a:off x="249246" y="738000"/>
            <a:ext cx="4322754" cy="6120000"/>
          </a:xfrm>
          <a:prstGeom prst="rect">
            <a:avLst/>
          </a:prstGeom>
        </p:spPr>
      </p:pic>
    </p:spTree>
    <p:extLst>
      <p:ext uri="{BB962C8B-B14F-4D97-AF65-F5344CB8AC3E}">
        <p14:creationId xmlns:p14="http://schemas.microsoft.com/office/powerpoint/2010/main" val="18871308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E2C3EB12-C9F2-603C-BE9E-9C53C846B70B}"/>
              </a:ext>
            </a:extLst>
          </p:cNvPr>
          <p:cNvPicPr>
            <a:picLocks noChangeAspect="1"/>
          </p:cNvPicPr>
          <p:nvPr/>
        </p:nvPicPr>
        <p:blipFill>
          <a:blip r:embed="rId2"/>
          <a:stretch>
            <a:fillRect/>
          </a:stretch>
        </p:blipFill>
        <p:spPr>
          <a:xfrm>
            <a:off x="1259632" y="188640"/>
            <a:ext cx="4536504" cy="6422619"/>
          </a:xfrm>
          <a:prstGeom prst="rect">
            <a:avLst/>
          </a:prstGeom>
        </p:spPr>
      </p:pic>
    </p:spTree>
    <p:extLst>
      <p:ext uri="{BB962C8B-B14F-4D97-AF65-F5344CB8AC3E}">
        <p14:creationId xmlns:p14="http://schemas.microsoft.com/office/powerpoint/2010/main" val="8924196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38979629-C71B-4E89-8761-CA324E42CAD4}"/>
              </a:ext>
            </a:extLst>
          </p:cNvPr>
          <p:cNvSpPr txBox="1"/>
          <p:nvPr/>
        </p:nvSpPr>
        <p:spPr>
          <a:xfrm>
            <a:off x="609855" y="692696"/>
            <a:ext cx="8280920" cy="1446550"/>
          </a:xfrm>
          <a:prstGeom prst="rect">
            <a:avLst/>
          </a:prstGeom>
          <a:noFill/>
        </p:spPr>
        <p:txBody>
          <a:bodyPr wrap="square">
            <a:spAutoFit/>
          </a:bodyPr>
          <a:lstStyle/>
          <a:p>
            <a:pPr>
              <a:defRPr/>
            </a:pPr>
            <a:r>
              <a:rPr lang="zh-TW" altLang="en-US" sz="4400" b="1" dirty="0">
                <a:latin typeface="微軟正黑體" pitchFamily="34" charset="-120"/>
                <a:ea typeface="微軟正黑體" pitchFamily="34" charset="-120"/>
              </a:rPr>
              <a:t>學科知能評量</a:t>
            </a:r>
            <a:r>
              <a:rPr lang="en-US" altLang="zh-TW" sz="4400" b="1" dirty="0">
                <a:latin typeface="微軟正黑體" pitchFamily="34" charset="-120"/>
                <a:ea typeface="微軟正黑體" pitchFamily="34" charset="-120"/>
              </a:rPr>
              <a:t>(</a:t>
            </a:r>
            <a:r>
              <a:rPr lang="zh-TW" altLang="en-US" sz="4400" b="1" dirty="0">
                <a:latin typeface="微軟正黑體" pitchFamily="34" charset="-120"/>
                <a:ea typeface="微軟正黑體" pitchFamily="34" charset="-120"/>
              </a:rPr>
              <a:t>小教</a:t>
            </a:r>
            <a:r>
              <a:rPr lang="en-US" altLang="zh-TW" sz="4400" b="1" dirty="0">
                <a:latin typeface="微軟正黑體" pitchFamily="34" charset="-120"/>
                <a:ea typeface="微軟正黑體" pitchFamily="34" charset="-120"/>
              </a:rPr>
              <a:t>)</a:t>
            </a:r>
          </a:p>
          <a:p>
            <a:pPr>
              <a:defRPr/>
            </a:pPr>
            <a:endParaRPr lang="zh-TW" altLang="en-US" sz="4400" b="1" dirty="0">
              <a:effectLst>
                <a:outerShdw blurRad="38100" dist="38100" dir="2700000" algn="tl">
                  <a:srgbClr val="000000">
                    <a:alpha val="43137"/>
                  </a:srgbClr>
                </a:outerShdw>
              </a:effectLst>
              <a:latin typeface="微軟正黑體" pitchFamily="34" charset="-120"/>
              <a:ea typeface="微軟正黑體" pitchFamily="34" charset="-120"/>
              <a:cs typeface="+mj-cs"/>
            </a:endParaRPr>
          </a:p>
        </p:txBody>
      </p:sp>
      <p:sp>
        <p:nvSpPr>
          <p:cNvPr id="4" name="文字方塊 3">
            <a:extLst>
              <a:ext uri="{FF2B5EF4-FFF2-40B4-BE49-F238E27FC236}">
                <a16:creationId xmlns:a16="http://schemas.microsoft.com/office/drawing/2014/main" id="{665139DF-7D32-439B-9942-9EE82B1826DD}"/>
              </a:ext>
            </a:extLst>
          </p:cNvPr>
          <p:cNvSpPr txBox="1"/>
          <p:nvPr/>
        </p:nvSpPr>
        <p:spPr>
          <a:xfrm>
            <a:off x="611560" y="1884288"/>
            <a:ext cx="8064896" cy="2215991"/>
          </a:xfrm>
          <a:prstGeom prst="rect">
            <a:avLst/>
          </a:prstGeom>
          <a:solidFill>
            <a:schemeClr val="accent6">
              <a:lumMod val="40000"/>
              <a:lumOff val="60000"/>
            </a:schemeClr>
          </a:solidFill>
        </p:spPr>
        <p:txBody>
          <a:bodyPr wrap="square">
            <a:spAutoFit/>
          </a:bodyPr>
          <a:lstStyle/>
          <a:p>
            <a:pPr>
              <a:defRPr/>
            </a:pPr>
            <a:endParaRPr lang="en-US" altLang="zh-TW" sz="2400" b="1" dirty="0">
              <a:solidFill>
                <a:prstClr val="black"/>
              </a:solidFill>
              <a:latin typeface="微軟正黑體" pitchFamily="34" charset="-120"/>
              <a:ea typeface="微軟正黑體" pitchFamily="34" charset="-120"/>
            </a:endParaRPr>
          </a:p>
          <a:p>
            <a:pPr>
              <a:defRPr/>
            </a:pPr>
            <a:r>
              <a:rPr lang="zh-TW" altLang="en-US" sz="2400" b="1" dirty="0">
                <a:solidFill>
                  <a:prstClr val="black"/>
                </a:solidFill>
                <a:latin typeface="微軟正黑體" pitchFamily="34" charset="-120"/>
                <a:ea typeface="微軟正黑體" pitchFamily="34" charset="-120"/>
              </a:rPr>
              <a:t>為落實十二年國教推動精緻師資培育素養，檢核國小師資生修習職前教育專業課程（含國語、數學、自然、社會領域）之學習成效，俾利師資培育大學調整課程設計及提供增能課程。</a:t>
            </a:r>
            <a:endParaRPr lang="en-US" altLang="zh-TW" sz="2400" b="1" dirty="0">
              <a:solidFill>
                <a:prstClr val="black"/>
              </a:solidFill>
              <a:latin typeface="微軟正黑體" pitchFamily="34" charset="-120"/>
              <a:ea typeface="微軟正黑體" pitchFamily="34" charset="-120"/>
            </a:endParaRPr>
          </a:p>
          <a:p>
            <a:pPr>
              <a:defRPr/>
            </a:pPr>
            <a:endParaRPr lang="en-US" altLang="zh-TW" dirty="0">
              <a:solidFill>
                <a:prstClr val="black"/>
              </a:solidFill>
            </a:endParaRPr>
          </a:p>
        </p:txBody>
      </p:sp>
      <p:sp>
        <p:nvSpPr>
          <p:cNvPr id="5" name="文字方塊 4">
            <a:extLst>
              <a:ext uri="{FF2B5EF4-FFF2-40B4-BE49-F238E27FC236}">
                <a16:creationId xmlns:a16="http://schemas.microsoft.com/office/drawing/2014/main" id="{3E7C5AD1-466C-4137-83A0-0F2B9C1F9389}"/>
              </a:ext>
            </a:extLst>
          </p:cNvPr>
          <p:cNvSpPr txBox="1">
            <a:spLocks noChangeArrowheads="1"/>
          </p:cNvSpPr>
          <p:nvPr/>
        </p:nvSpPr>
        <p:spPr bwMode="auto">
          <a:xfrm>
            <a:off x="623851" y="4469611"/>
            <a:ext cx="690685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a:solidFill>
                  <a:schemeClr val="tx1"/>
                </a:solidFill>
                <a:latin typeface="Verdana" panose="020B0604030504040204" pitchFamily="34" charset="0"/>
                <a:ea typeface="新細明體" panose="02020500000000000000" pitchFamily="18" charset="-120"/>
              </a:defRPr>
            </a:lvl1pPr>
            <a:lvl2pPr marL="742950" indent="-285750">
              <a:defRPr kumimoji="1">
                <a:solidFill>
                  <a:schemeClr val="tx1"/>
                </a:solidFill>
                <a:latin typeface="Verdana" panose="020B0604030504040204" pitchFamily="34" charset="0"/>
                <a:ea typeface="新細明體" panose="02020500000000000000" pitchFamily="18" charset="-120"/>
              </a:defRPr>
            </a:lvl2pPr>
            <a:lvl3pPr marL="1143000" indent="-228600">
              <a:defRPr kumimoji="1">
                <a:solidFill>
                  <a:schemeClr val="tx1"/>
                </a:solidFill>
                <a:latin typeface="Verdana" panose="020B0604030504040204" pitchFamily="34" charset="0"/>
                <a:ea typeface="新細明體" panose="02020500000000000000" pitchFamily="18" charset="-120"/>
              </a:defRPr>
            </a:lvl3pPr>
            <a:lvl4pPr marL="1600200" indent="-228600">
              <a:defRPr kumimoji="1">
                <a:solidFill>
                  <a:schemeClr val="tx1"/>
                </a:solidFill>
                <a:latin typeface="Verdana" panose="020B0604030504040204" pitchFamily="34" charset="0"/>
                <a:ea typeface="新細明體" panose="02020500000000000000" pitchFamily="18" charset="-120"/>
              </a:defRPr>
            </a:lvl4pPr>
            <a:lvl5pPr marL="2057400" indent="-228600">
              <a:defRPr kumimoji="1">
                <a:solidFill>
                  <a:schemeClr val="tx1"/>
                </a:solidFill>
                <a:latin typeface="Verdana" panose="020B060403050404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Verdana" panose="020B0604030504040204" pitchFamily="34" charset="0"/>
                <a:ea typeface="新細明體" panose="02020500000000000000" pitchFamily="18" charset="-120"/>
              </a:defRPr>
            </a:lvl9pPr>
          </a:lstStyle>
          <a:p>
            <a:r>
              <a:rPr lang="zh-TW" altLang="en-US" sz="2400" b="1" dirty="0">
                <a:solidFill>
                  <a:srgbClr val="000000"/>
                </a:solidFill>
                <a:latin typeface="微軟正黑體" panose="020B0604030504040204" pitchFamily="34" charset="-120"/>
                <a:ea typeface="微軟正黑體" panose="020B0604030504040204" pitchFamily="34" charset="-120"/>
              </a:rPr>
              <a:t>鼓勵修習</a:t>
            </a:r>
            <a:r>
              <a:rPr lang="zh-TW" altLang="en-US" sz="2400" b="1" dirty="0">
                <a:solidFill>
                  <a:srgbClr val="C00000"/>
                </a:solidFill>
                <a:latin typeface="微軟正黑體" panose="020B0604030504040204" pitchFamily="34" charset="-120"/>
                <a:ea typeface="微軟正黑體" panose="020B0604030504040204" pitchFamily="34" charset="-120"/>
              </a:rPr>
              <a:t>小學教育學程</a:t>
            </a:r>
            <a:r>
              <a:rPr lang="zh-TW" altLang="en-US" sz="2400" b="1" dirty="0">
                <a:solidFill>
                  <a:srgbClr val="000000"/>
                </a:solidFill>
                <a:latin typeface="微軟正黑體" panose="020B0604030504040204" pitchFamily="34" charset="-120"/>
                <a:ea typeface="微軟正黑體" panose="020B0604030504040204" pitchFamily="34" charset="-120"/>
              </a:rPr>
              <a:t>的同學可以報考</a:t>
            </a:r>
          </a:p>
        </p:txBody>
      </p:sp>
    </p:spTree>
    <p:extLst>
      <p:ext uri="{BB962C8B-B14F-4D97-AF65-F5344CB8AC3E}">
        <p14:creationId xmlns:p14="http://schemas.microsoft.com/office/powerpoint/2010/main" val="17021571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內容版面配置區 2">
            <a:extLst>
              <a:ext uri="{FF2B5EF4-FFF2-40B4-BE49-F238E27FC236}">
                <a16:creationId xmlns:a16="http://schemas.microsoft.com/office/drawing/2014/main" id="{C2E242E3-9B40-4212-9C62-44BB93FFD00D}"/>
              </a:ext>
            </a:extLst>
          </p:cNvPr>
          <p:cNvSpPr txBox="1">
            <a:spLocks/>
          </p:cNvSpPr>
          <p:nvPr/>
        </p:nvSpPr>
        <p:spPr>
          <a:xfrm>
            <a:off x="343353" y="421510"/>
            <a:ext cx="1268396" cy="1581443"/>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220000"/>
              </a:lnSpc>
              <a:buNone/>
            </a:pPr>
            <a:endParaRPr lang="zh-TW" altLang="zh-TW" sz="4950" b="1" dirty="0">
              <a:solidFill>
                <a:srgbClr val="4DB6C7"/>
              </a:solidFill>
              <a:latin typeface="微軟正黑體" panose="020B0604030504040204" pitchFamily="34" charset="-120"/>
              <a:ea typeface="微軟正黑體" panose="020B0604030504040204" pitchFamily="34" charset="-120"/>
            </a:endParaRPr>
          </a:p>
        </p:txBody>
      </p:sp>
      <p:sp>
        <p:nvSpPr>
          <p:cNvPr id="36" name="矩形 35">
            <a:extLst>
              <a:ext uri="{FF2B5EF4-FFF2-40B4-BE49-F238E27FC236}">
                <a16:creationId xmlns:a16="http://schemas.microsoft.com/office/drawing/2014/main" id="{BC5A5DCF-A337-44B4-B75A-DED4F86DBFA1}"/>
              </a:ext>
            </a:extLst>
          </p:cNvPr>
          <p:cNvSpPr/>
          <p:nvPr/>
        </p:nvSpPr>
        <p:spPr>
          <a:xfrm>
            <a:off x="977551" y="692696"/>
            <a:ext cx="7160225" cy="854080"/>
          </a:xfrm>
          <a:prstGeom prst="rect">
            <a:avLst/>
          </a:prstGeom>
          <a:solidFill>
            <a:schemeClr val="accent6">
              <a:lumMod val="40000"/>
              <a:lumOff val="60000"/>
            </a:schemeClr>
          </a:solidFill>
        </p:spPr>
        <p:txBody>
          <a:bodyPr wrap="square">
            <a:spAutoFit/>
          </a:bodyPr>
          <a:lstStyle/>
          <a:p>
            <a:pPr algn="dist"/>
            <a:r>
              <a:rPr lang="zh-TW" altLang="en-US" sz="4950" b="1" dirty="0">
                <a:latin typeface="微軟正黑體" panose="020B0604030504040204" pitchFamily="34" charset="-120"/>
                <a:ea typeface="微軟正黑體" panose="020B0604030504040204" pitchFamily="34" charset="-120"/>
              </a:rPr>
              <a:t>閱讀教學微學分學程</a:t>
            </a:r>
          </a:p>
        </p:txBody>
      </p:sp>
      <p:sp>
        <p:nvSpPr>
          <p:cNvPr id="10" name="矩形 9">
            <a:extLst>
              <a:ext uri="{FF2B5EF4-FFF2-40B4-BE49-F238E27FC236}">
                <a16:creationId xmlns:a16="http://schemas.microsoft.com/office/drawing/2014/main" id="{55B683D5-DD4E-4FFD-87AE-A50DC025130F}"/>
              </a:ext>
            </a:extLst>
          </p:cNvPr>
          <p:cNvSpPr/>
          <p:nvPr/>
        </p:nvSpPr>
        <p:spPr>
          <a:xfrm>
            <a:off x="977551" y="2282453"/>
            <a:ext cx="7805057" cy="2585323"/>
          </a:xfrm>
          <a:prstGeom prst="rect">
            <a:avLst/>
          </a:prstGeom>
        </p:spPr>
        <p:txBody>
          <a:bodyPr wrap="square">
            <a:spAutoFit/>
          </a:bodyPr>
          <a:lstStyle/>
          <a:p>
            <a:pPr>
              <a:lnSpc>
                <a:spcPct val="150000"/>
              </a:lnSpc>
            </a:pPr>
            <a:r>
              <a:rPr lang="zh-TW" altLang="en-US" sz="3600" b="1" dirty="0">
                <a:latin typeface="微軟正黑體" panose="020B0604030504040204" pitchFamily="34" charset="-120"/>
                <a:ea typeface="微軟正黑體" panose="020B0604030504040204" pitchFamily="34" charset="-120"/>
              </a:rPr>
              <a:t>學分與學程：</a:t>
            </a:r>
            <a:r>
              <a:rPr lang="zh-TW" altLang="en-US" sz="3600" b="1" u="sng" dirty="0">
                <a:latin typeface="微軟正黑體" panose="020B0604030504040204" pitchFamily="34" charset="-120"/>
                <a:ea typeface="微軟正黑體" panose="020B0604030504040204" pitchFamily="34" charset="-120"/>
              </a:rPr>
              <a:t>至少８學分</a:t>
            </a:r>
          </a:p>
          <a:p>
            <a:pPr>
              <a:lnSpc>
                <a:spcPct val="150000"/>
              </a:lnSpc>
            </a:pPr>
            <a:r>
              <a:rPr lang="zh-TW" altLang="en-US" sz="3600" b="1" dirty="0">
                <a:latin typeface="微軟正黑體" panose="020B0604030504040204" pitchFamily="34" charset="-120"/>
                <a:ea typeface="微軟正黑體" panose="020B0604030504040204" pitchFamily="34" charset="-120"/>
              </a:rPr>
              <a:t>必備學分：閱讀理解策略教學 </a:t>
            </a:r>
            <a:r>
              <a:rPr lang="en-US" altLang="zh-TW" sz="3600" b="1" dirty="0">
                <a:latin typeface="微軟正黑體" panose="020B0604030504040204" pitchFamily="34" charset="-120"/>
                <a:ea typeface="微軟正黑體" panose="020B0604030504040204" pitchFamily="34" charset="-120"/>
              </a:rPr>
              <a:t>2</a:t>
            </a:r>
            <a:r>
              <a:rPr lang="zh-TW" altLang="en-US" sz="3600" b="1" dirty="0">
                <a:latin typeface="微軟正黑體" panose="020B0604030504040204" pitchFamily="34" charset="-120"/>
                <a:ea typeface="微軟正黑體" panose="020B0604030504040204" pitchFamily="34" charset="-120"/>
              </a:rPr>
              <a:t>學分</a:t>
            </a:r>
          </a:p>
          <a:p>
            <a:pPr>
              <a:lnSpc>
                <a:spcPct val="150000"/>
              </a:lnSpc>
            </a:pPr>
            <a:r>
              <a:rPr lang="zh-TW" altLang="en-US" sz="3600" b="1" dirty="0">
                <a:latin typeface="微軟正黑體" panose="020B0604030504040204" pitchFamily="34" charset="-120"/>
                <a:ea typeface="微軟正黑體" panose="020B0604030504040204" pitchFamily="34" charset="-120"/>
              </a:rPr>
              <a:t>                    跨領域閱讀素養２學分</a:t>
            </a:r>
          </a:p>
        </p:txBody>
      </p:sp>
      <p:sp>
        <p:nvSpPr>
          <p:cNvPr id="2" name="投影片編號版面配置區 1">
            <a:extLst>
              <a:ext uri="{FF2B5EF4-FFF2-40B4-BE49-F238E27FC236}">
                <a16:creationId xmlns:a16="http://schemas.microsoft.com/office/drawing/2014/main" id="{CCAE7B74-ED68-40EB-A99B-426C98E1AEDB}"/>
              </a:ext>
            </a:extLst>
          </p:cNvPr>
          <p:cNvSpPr>
            <a:spLocks noGrp="1"/>
          </p:cNvSpPr>
          <p:nvPr>
            <p:ph type="sldNum" sz="quarter" idx="12"/>
          </p:nvPr>
        </p:nvSpPr>
        <p:spPr/>
        <p:txBody>
          <a:bodyPr/>
          <a:lstStyle/>
          <a:p>
            <a:fld id="{890D8BAA-C51A-4607-9BCE-B9B1DEE8F0CE}" type="slidenum">
              <a:rPr lang="zh-TW" altLang="en-US" smtClean="0"/>
              <a:t>65</a:t>
            </a:fld>
            <a:endParaRPr lang="zh-TW" altLang="en-US"/>
          </a:p>
        </p:txBody>
      </p:sp>
    </p:spTree>
    <p:extLst>
      <p:ext uri="{BB962C8B-B14F-4D97-AF65-F5344CB8AC3E}">
        <p14:creationId xmlns:p14="http://schemas.microsoft.com/office/powerpoint/2010/main" val="13552191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stretch>
            <a:fillRect/>
          </a:stretch>
        </p:blipFill>
        <p:spPr>
          <a:xfrm>
            <a:off x="0" y="0"/>
            <a:ext cx="5872578" cy="6741368"/>
          </a:xfrm>
          <a:prstGeom prst="rect">
            <a:avLst/>
          </a:prstGeom>
        </p:spPr>
      </p:pic>
    </p:spTree>
    <p:extLst>
      <p:ext uri="{BB962C8B-B14F-4D97-AF65-F5344CB8AC3E}">
        <p14:creationId xmlns:p14="http://schemas.microsoft.com/office/powerpoint/2010/main" val="4806802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3">
            <a:extLst>
              <a:ext uri="{FF2B5EF4-FFF2-40B4-BE49-F238E27FC236}">
                <a16:creationId xmlns:a16="http://schemas.microsoft.com/office/drawing/2014/main" id="{10792BB0-5E5F-4BAE-ABEF-A306B50FF8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369093"/>
            <a:ext cx="3779837"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a:extLst>
              <a:ext uri="{FF2B5EF4-FFF2-40B4-BE49-F238E27FC236}">
                <a16:creationId xmlns:a16="http://schemas.microsoft.com/office/drawing/2014/main" id="{DB314FE0-5DB2-44A8-A405-179A49E06348}"/>
              </a:ext>
            </a:extLst>
          </p:cNvPr>
          <p:cNvSpPr/>
          <p:nvPr/>
        </p:nvSpPr>
        <p:spPr>
          <a:xfrm>
            <a:off x="323528" y="4365104"/>
            <a:ext cx="6517297" cy="1015663"/>
          </a:xfrm>
          <a:prstGeom prst="rect">
            <a:avLst/>
          </a:prstGeom>
          <a:solidFill>
            <a:schemeClr val="accent6">
              <a:lumMod val="40000"/>
              <a:lumOff val="60000"/>
            </a:schemeClr>
          </a:solidFill>
        </p:spPr>
        <p:txBody>
          <a:bodyPr wrap="none">
            <a:spAutoFit/>
          </a:bodyPr>
          <a:lstStyle/>
          <a:p>
            <a:pPr eaLnBrk="0" fontAlgn="base" hangingPunct="0">
              <a:spcBef>
                <a:spcPct val="0"/>
              </a:spcBef>
              <a:spcAft>
                <a:spcPct val="0"/>
              </a:spcAft>
              <a:defRPr/>
            </a:pPr>
            <a:r>
              <a:rPr lang="zh-TW" altLang="en-US" sz="2400" dirty="0">
                <a:solidFill>
                  <a:schemeClr val="tx1">
                    <a:lumMod val="75000"/>
                    <a:lumOff val="25000"/>
                  </a:schemeClr>
                </a:solidFill>
                <a:latin typeface="微軟正黑體" pitchFamily="34" charset="-120"/>
                <a:ea typeface="微軟正黑體" pitchFamily="34" charset="-120"/>
              </a:rPr>
              <a:t>師資培育師資生教育目標</a:t>
            </a:r>
            <a:endParaRPr lang="en-US" altLang="zh-TW" sz="2400" dirty="0">
              <a:solidFill>
                <a:schemeClr val="tx1">
                  <a:lumMod val="75000"/>
                  <a:lumOff val="25000"/>
                </a:schemeClr>
              </a:solidFill>
              <a:latin typeface="微軟正黑體" pitchFamily="34" charset="-120"/>
              <a:ea typeface="微軟正黑體" pitchFamily="34" charset="-120"/>
            </a:endParaRPr>
          </a:p>
          <a:p>
            <a:pPr eaLnBrk="0" fontAlgn="base" hangingPunct="0">
              <a:spcBef>
                <a:spcPct val="0"/>
              </a:spcBef>
              <a:spcAft>
                <a:spcPct val="0"/>
              </a:spcAft>
              <a:defRPr/>
            </a:pPr>
            <a:endParaRPr lang="en-US" altLang="zh-TW" dirty="0">
              <a:solidFill>
                <a:srgbClr val="90C226"/>
              </a:solidFill>
              <a:latin typeface="標楷體" panose="03000509000000000000" pitchFamily="65" charset="-120"/>
              <a:ea typeface="標楷體" panose="03000509000000000000" pitchFamily="65" charset="-120"/>
            </a:endParaRPr>
          </a:p>
          <a:p>
            <a:pPr eaLnBrk="0" fontAlgn="base" hangingPunct="0">
              <a:spcBef>
                <a:spcPct val="0"/>
              </a:spcBef>
              <a:spcAft>
                <a:spcPct val="0"/>
              </a:spcAft>
              <a:defRPr/>
            </a:pPr>
            <a:r>
              <a:rPr kumimoji="1" lang="en-US" altLang="zh-TW" dirty="0">
                <a:solidFill>
                  <a:prstClr val="black"/>
                </a:solidFill>
                <a:latin typeface="Verdana" panose="020B0604030504040204" pitchFamily="34" charset="0"/>
                <a:hlinkClick r:id="rId3"/>
              </a:rPr>
              <a:t>https://tecs.nknu.edu.tw/Page.aspx?PN=96&amp;Kind=s1</a:t>
            </a:r>
            <a:r>
              <a:rPr kumimoji="1" lang="zh-TW" altLang="en-US" dirty="0">
                <a:solidFill>
                  <a:prstClr val="black"/>
                </a:solidFill>
                <a:latin typeface="Verdana" panose="020B0604030504040204" pitchFamily="34" charset="0"/>
              </a:rPr>
              <a:t> </a:t>
            </a:r>
          </a:p>
        </p:txBody>
      </p:sp>
    </p:spTree>
    <p:extLst>
      <p:ext uri="{BB962C8B-B14F-4D97-AF65-F5344CB8AC3E}">
        <p14:creationId xmlns:p14="http://schemas.microsoft.com/office/powerpoint/2010/main" val="41218205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a:extLst>
              <a:ext uri="{FF2B5EF4-FFF2-40B4-BE49-F238E27FC236}">
                <a16:creationId xmlns:a16="http://schemas.microsoft.com/office/drawing/2014/main" id="{BAA70B27-7F0C-4D0D-B4CE-F042FD2B93C7}"/>
              </a:ext>
            </a:extLst>
          </p:cNvPr>
          <p:cNvSpPr>
            <a:spLocks noChangeArrowheads="1"/>
          </p:cNvSpPr>
          <p:nvPr/>
        </p:nvSpPr>
        <p:spPr bwMode="auto">
          <a:xfrm>
            <a:off x="107504" y="79811"/>
            <a:ext cx="154766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ea typeface="微軟正黑體" panose="020B0604030504040204" pitchFamily="34" charset="-12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ea typeface="微軟正黑體" panose="020B0604030504040204" pitchFamily="34" charset="-12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ea typeface="微軟正黑體" panose="020B0604030504040204" pitchFamily="34" charset="-12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9pPr>
          </a:lstStyle>
          <a:p>
            <a:pPr algn="ctr" eaLnBrk="0" fontAlgn="base" hangingPunct="0">
              <a:spcBef>
                <a:spcPct val="0"/>
              </a:spcBef>
              <a:spcAft>
                <a:spcPct val="0"/>
              </a:spcAft>
              <a:buClrTx/>
              <a:buSzTx/>
              <a:buFontTx/>
              <a:buNone/>
            </a:pPr>
            <a:r>
              <a:rPr lang="en-US" altLang="zh-TW" dirty="0">
                <a:solidFill>
                  <a:schemeClr val="tx1">
                    <a:lumMod val="75000"/>
                    <a:lumOff val="25000"/>
                  </a:schemeClr>
                </a:solidFill>
                <a:latin typeface="微軟正黑體" pitchFamily="34" charset="-120"/>
              </a:rPr>
              <a:t>114</a:t>
            </a:r>
          </a:p>
          <a:p>
            <a:pPr algn="ctr" eaLnBrk="0" fontAlgn="base" hangingPunct="0">
              <a:spcBef>
                <a:spcPct val="0"/>
              </a:spcBef>
              <a:spcAft>
                <a:spcPct val="0"/>
              </a:spcAft>
              <a:buClrTx/>
              <a:buSzTx/>
              <a:buFontTx/>
              <a:buNone/>
            </a:pPr>
            <a:r>
              <a:rPr lang="zh-TW" altLang="en-US" dirty="0">
                <a:solidFill>
                  <a:schemeClr val="tx1">
                    <a:lumMod val="75000"/>
                    <a:lumOff val="25000"/>
                  </a:schemeClr>
                </a:solidFill>
                <a:latin typeface="微軟正黑體" pitchFamily="34" charset="-120"/>
              </a:rPr>
              <a:t>小教評鑑的教育目標</a:t>
            </a:r>
            <a:endParaRPr lang="en-US" altLang="zh-TW" dirty="0">
              <a:solidFill>
                <a:schemeClr val="tx1">
                  <a:lumMod val="75000"/>
                  <a:lumOff val="25000"/>
                </a:schemeClr>
              </a:solidFill>
              <a:latin typeface="微軟正黑體" pitchFamily="34" charset="-120"/>
            </a:endParaRPr>
          </a:p>
        </p:txBody>
      </p:sp>
      <p:pic>
        <p:nvPicPr>
          <p:cNvPr id="6" name="圖片 3">
            <a:extLst>
              <a:ext uri="{FF2B5EF4-FFF2-40B4-BE49-F238E27FC236}">
                <a16:creationId xmlns:a16="http://schemas.microsoft.com/office/drawing/2014/main" id="{91983183-63C8-4068-ADDA-E5ABC31CC75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t="2489" r="-967" b="-2"/>
          <a:stretch>
            <a:fillRect/>
          </a:stretch>
        </p:blipFill>
        <p:spPr bwMode="auto">
          <a:xfrm>
            <a:off x="1547664" y="-30832"/>
            <a:ext cx="4508500" cy="68405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28995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a:extLst>
              <a:ext uri="{FF2B5EF4-FFF2-40B4-BE49-F238E27FC236}">
                <a16:creationId xmlns:a16="http://schemas.microsoft.com/office/drawing/2014/main" id="{998A35F5-8660-449A-AA6D-6B6B25358019}"/>
              </a:ext>
            </a:extLst>
          </p:cNvPr>
          <p:cNvSpPr>
            <a:spLocks noChangeArrowheads="1"/>
          </p:cNvSpPr>
          <p:nvPr/>
        </p:nvSpPr>
        <p:spPr bwMode="auto">
          <a:xfrm>
            <a:off x="0" y="404664"/>
            <a:ext cx="64087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ea typeface="微軟正黑體" panose="020B0604030504040204" pitchFamily="34" charset="-12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ea typeface="微軟正黑體" panose="020B0604030504040204" pitchFamily="34" charset="-12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ea typeface="微軟正黑體" panose="020B0604030504040204" pitchFamily="34" charset="-12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ea typeface="微軟正黑體" panose="020B0604030504040204" pitchFamily="34" charset="-120"/>
              </a:defRPr>
            </a:lvl9pPr>
          </a:lstStyle>
          <a:p>
            <a:pPr>
              <a:spcBef>
                <a:spcPct val="0"/>
              </a:spcBef>
              <a:buClrTx/>
              <a:buSzTx/>
              <a:buFontTx/>
              <a:buNone/>
            </a:pPr>
            <a:r>
              <a:rPr kumimoji="0" lang="zh-TW" altLang="en-US" sz="2000" dirty="0">
                <a:solidFill>
                  <a:schemeClr val="tx1">
                    <a:lumMod val="75000"/>
                    <a:lumOff val="25000"/>
                  </a:schemeClr>
                </a:solidFill>
                <a:latin typeface="微軟正黑體" pitchFamily="34" charset="-120"/>
              </a:rPr>
              <a:t>教育部師資職前教育專業的</a:t>
            </a:r>
            <a:r>
              <a:rPr kumimoji="0" lang="en-US" altLang="zh-TW" sz="2000" dirty="0">
                <a:solidFill>
                  <a:schemeClr val="tx1">
                    <a:lumMod val="75000"/>
                    <a:lumOff val="25000"/>
                  </a:schemeClr>
                </a:solidFill>
                <a:latin typeface="微軟正黑體" pitchFamily="34" charset="-120"/>
              </a:rPr>
              <a:t>5</a:t>
            </a:r>
            <a:r>
              <a:rPr kumimoji="0" lang="zh-TW" altLang="en-US" sz="2000" dirty="0">
                <a:solidFill>
                  <a:schemeClr val="tx1">
                    <a:lumMod val="75000"/>
                    <a:lumOff val="25000"/>
                  </a:schemeClr>
                </a:solidFill>
                <a:latin typeface="微軟正黑體" pitchFamily="34" charset="-120"/>
              </a:rPr>
              <a:t>大素養與</a:t>
            </a:r>
            <a:r>
              <a:rPr kumimoji="0" lang="en-US" altLang="zh-TW" sz="2000" dirty="0">
                <a:solidFill>
                  <a:schemeClr val="tx1">
                    <a:lumMod val="75000"/>
                    <a:lumOff val="25000"/>
                  </a:schemeClr>
                </a:solidFill>
                <a:latin typeface="微軟正黑體" pitchFamily="34" charset="-120"/>
              </a:rPr>
              <a:t>17</a:t>
            </a:r>
            <a:r>
              <a:rPr kumimoji="0" lang="zh-TW" altLang="en-US" sz="2000" dirty="0">
                <a:solidFill>
                  <a:schemeClr val="tx1">
                    <a:lumMod val="75000"/>
                    <a:lumOff val="25000"/>
                  </a:schemeClr>
                </a:solidFill>
                <a:latin typeface="微軟正黑體" pitchFamily="34" charset="-120"/>
              </a:rPr>
              <a:t>項指標</a:t>
            </a:r>
            <a:endParaRPr kumimoji="0" lang="en-US" altLang="zh-TW" sz="2000" dirty="0">
              <a:solidFill>
                <a:schemeClr val="tx1">
                  <a:lumMod val="75000"/>
                  <a:lumOff val="25000"/>
                </a:schemeClr>
              </a:solidFill>
              <a:latin typeface="微軟正黑體" pitchFamily="34" charset="-120"/>
            </a:endParaRPr>
          </a:p>
        </p:txBody>
      </p:sp>
      <p:pic>
        <p:nvPicPr>
          <p:cNvPr id="4" name="圖片 6">
            <a:extLst>
              <a:ext uri="{FF2B5EF4-FFF2-40B4-BE49-F238E27FC236}">
                <a16:creationId xmlns:a16="http://schemas.microsoft.com/office/drawing/2014/main" id="{81A05C99-32EC-41F0-A156-C38608C450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6" y="952016"/>
            <a:ext cx="9058275"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3585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25647" y="116632"/>
            <a:ext cx="8229600" cy="1143000"/>
          </a:xfrm>
        </p:spPr>
        <p:txBody>
          <a:bodyPr/>
          <a:lstStyle/>
          <a:p>
            <a:pPr algn="just"/>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專門科目</a:t>
            </a:r>
            <a: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部分認證</a:t>
            </a:r>
            <a:r>
              <a:rPr lang="en-US" altLang="zh-TW"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dirty="0"/>
          </a:p>
        </p:txBody>
      </p:sp>
      <p:sp>
        <p:nvSpPr>
          <p:cNvPr id="3" name="矩形 2"/>
          <p:cNvSpPr/>
          <p:nvPr/>
        </p:nvSpPr>
        <p:spPr>
          <a:xfrm>
            <a:off x="325647" y="1124744"/>
            <a:ext cx="8316416" cy="4801314"/>
          </a:xfrm>
          <a:prstGeom prst="rect">
            <a:avLst/>
          </a:prstGeom>
        </p:spPr>
        <p:txBody>
          <a:bodyPr wrap="square">
            <a:spAutoFit/>
          </a:bodyPr>
          <a:lstStyle/>
          <a:p>
            <a:pPr algn="just"/>
            <a:r>
              <a:rPr lang="zh-TW" altLang="zh-TW" b="1" dirty="0">
                <a:latin typeface="微軟正黑體" panose="020B0604030504040204" pitchFamily="34" charset="-120"/>
                <a:ea typeface="微軟正黑體" panose="020B0604030504040204" pitchFamily="34" charset="-120"/>
              </a:rPr>
              <a:t>辦理期間：</a:t>
            </a:r>
            <a:r>
              <a:rPr lang="zh-TW" altLang="zh-TW" dirty="0">
                <a:latin typeface="微軟正黑體" panose="020B0604030504040204" pitchFamily="34" charset="-120"/>
                <a:ea typeface="微軟正黑體" panose="020B0604030504040204" pitchFamily="34" charset="-120"/>
              </a:rPr>
              <a:t>可隨時提出申請。</a:t>
            </a:r>
            <a:endParaRPr lang="en-US" altLang="zh-TW" dirty="0">
              <a:latin typeface="微軟正黑體" panose="020B0604030504040204" pitchFamily="34" charset="-120"/>
              <a:ea typeface="微軟正黑體" panose="020B0604030504040204" pitchFamily="34" charset="-120"/>
            </a:endParaRPr>
          </a:p>
          <a:p>
            <a:pPr algn="just"/>
            <a:endParaRPr lang="en-US" altLang="zh-TW" dirty="0">
              <a:latin typeface="微軟正黑體" panose="020B0604030504040204" pitchFamily="34" charset="-120"/>
              <a:ea typeface="微軟正黑體" panose="020B0604030504040204" pitchFamily="34" charset="-120"/>
            </a:endParaRPr>
          </a:p>
          <a:p>
            <a:pPr algn="just"/>
            <a:r>
              <a:rPr lang="zh-TW" altLang="en-US" b="1" dirty="0">
                <a:latin typeface="微軟正黑體" panose="020B0604030504040204" pitchFamily="34" charset="-120"/>
                <a:ea typeface="微軟正黑體" panose="020B0604030504040204" pitchFamily="34" charset="-120"/>
              </a:rPr>
              <a:t>科目年限：</a:t>
            </a:r>
            <a:r>
              <a:rPr lang="zh-TW" altLang="zh-TW" dirty="0">
                <a:latin typeface="微軟正黑體" panose="020B0604030504040204" pitchFamily="34" charset="-120"/>
                <a:ea typeface="微軟正黑體" panose="020B0604030504040204" pitchFamily="34" charset="-120"/>
              </a:rPr>
              <a:t>以取得修習資格起向前推算</a:t>
            </a:r>
            <a:r>
              <a:rPr lang="en-US" altLang="zh-TW" b="1" u="sng" dirty="0">
                <a:solidFill>
                  <a:srgbClr val="3333FF"/>
                </a:solidFill>
                <a:latin typeface="微軟正黑體" panose="020B0604030504040204" pitchFamily="34" charset="-120"/>
                <a:ea typeface="微軟正黑體" panose="020B0604030504040204" pitchFamily="34" charset="-120"/>
              </a:rPr>
              <a:t>10</a:t>
            </a:r>
            <a:r>
              <a:rPr lang="zh-TW" altLang="zh-TW" b="1" u="sng" dirty="0">
                <a:solidFill>
                  <a:srgbClr val="3333FF"/>
                </a:solidFill>
                <a:latin typeface="微軟正黑體" panose="020B0604030504040204" pitchFamily="34" charset="-120"/>
                <a:ea typeface="微軟正黑體" panose="020B0604030504040204" pitchFamily="34" charset="-120"/>
              </a:rPr>
              <a:t>年內</a:t>
            </a:r>
            <a:r>
              <a:rPr lang="zh-TW" altLang="zh-TW" dirty="0">
                <a:latin typeface="微軟正黑體" panose="020B0604030504040204" pitchFamily="34" charset="-120"/>
                <a:ea typeface="微軟正黑體" panose="020B0604030504040204" pitchFamily="34" charset="-120"/>
              </a:rPr>
              <a:t>所修習之科目學分為限。</a:t>
            </a:r>
            <a:endParaRPr lang="zh-TW" altLang="zh-TW" b="1" dirty="0">
              <a:latin typeface="微軟正黑體" panose="020B0604030504040204" pitchFamily="34" charset="-120"/>
              <a:ea typeface="微軟正黑體" panose="020B0604030504040204" pitchFamily="34" charset="-120"/>
            </a:endParaRPr>
          </a:p>
          <a:p>
            <a:pPr algn="just"/>
            <a:r>
              <a:rPr lang="zh-TW" altLang="en-US" dirty="0">
                <a:latin typeface="微軟正黑體" pitchFamily="34" charset="-120"/>
                <a:ea typeface="微軟正黑體" pitchFamily="34" charset="-120"/>
              </a:rPr>
              <a:t>                    *知識衰退期</a:t>
            </a:r>
            <a:r>
              <a:rPr lang="en-US" altLang="zh-TW" dirty="0">
                <a:latin typeface="微軟正黑體" pitchFamily="34" charset="-120"/>
                <a:ea typeface="微軟正黑體" pitchFamily="34" charset="-120"/>
              </a:rPr>
              <a:t>10</a:t>
            </a:r>
            <a:r>
              <a:rPr lang="zh-TW" altLang="en-US" dirty="0">
                <a:latin typeface="微軟正黑體" pitchFamily="34" charset="-120"/>
                <a:ea typeface="微軟正黑體" pitchFamily="34" charset="-120"/>
              </a:rPr>
              <a:t>年條款有例外放寬條件，請參閱學生手冊。</a:t>
            </a:r>
            <a:endParaRPr lang="en-US" altLang="zh-TW" dirty="0">
              <a:latin typeface="微軟正黑體" pitchFamily="34" charset="-120"/>
              <a:ea typeface="微軟正黑體" pitchFamily="34" charset="-120"/>
            </a:endParaRPr>
          </a:p>
          <a:p>
            <a:pPr algn="just"/>
            <a:r>
              <a:rPr lang="zh-TW" altLang="en-US" u="sng" dirty="0">
                <a:solidFill>
                  <a:srgbClr val="3333FF"/>
                </a:solidFill>
                <a:latin typeface="微軟正黑體" pitchFamily="34" charset="-120"/>
                <a:ea typeface="微軟正黑體" pitchFamily="34" charset="-120"/>
              </a:rPr>
              <a:t>★</a:t>
            </a:r>
            <a:r>
              <a:rPr lang="zh-TW" altLang="en-US" u="sng" dirty="0">
                <a:solidFill>
                  <a:srgbClr val="FF0000"/>
                </a:solidFill>
                <a:latin typeface="微軟正黑體" pitchFamily="34" charset="-120"/>
                <a:ea typeface="微軟正黑體" pitchFamily="34" charset="-120"/>
              </a:rPr>
              <a:t>建議：若您有大學時期，於他校所修的專門學分，可於</a:t>
            </a:r>
            <a:r>
              <a:rPr lang="en-US" altLang="zh-TW" u="sng" dirty="0">
                <a:solidFill>
                  <a:srgbClr val="3333FF"/>
                </a:solidFill>
                <a:latin typeface="微軟正黑體" pitchFamily="34" charset="-120"/>
                <a:ea typeface="微軟正黑體" pitchFamily="34" charset="-120"/>
              </a:rPr>
              <a:t>115-1</a:t>
            </a:r>
            <a:r>
              <a:rPr lang="zh-TW" altLang="en-US" u="sng" dirty="0">
                <a:solidFill>
                  <a:srgbClr val="3333FF"/>
                </a:solidFill>
                <a:latin typeface="微軟正黑體" pitchFamily="34" charset="-120"/>
                <a:ea typeface="微軟正黑體" pitchFamily="34" charset="-120"/>
              </a:rPr>
              <a:t>加退選前</a:t>
            </a:r>
            <a:r>
              <a:rPr lang="zh-TW" altLang="en-US" u="sng" dirty="0">
                <a:solidFill>
                  <a:srgbClr val="FF0000"/>
                </a:solidFill>
                <a:latin typeface="微軟正黑體" pitchFamily="34" charset="-120"/>
                <a:ea typeface="微軟正黑體" pitchFamily="34" charset="-120"/>
              </a:rPr>
              <a:t>先進行專門學分的部分認證，以確認於本校還須要修習多少專門學分，有利您的專門學分規劃。</a:t>
            </a:r>
            <a:endParaRPr lang="en-US" altLang="zh-TW" b="1" u="sng" dirty="0">
              <a:latin typeface="微軟正黑體" panose="020B0604030504040204" pitchFamily="34" charset="-120"/>
              <a:ea typeface="微軟正黑體" panose="020B0604030504040204" pitchFamily="34" charset="-120"/>
            </a:endParaRPr>
          </a:p>
          <a:p>
            <a:pPr algn="just"/>
            <a:r>
              <a:rPr lang="zh-TW" altLang="zh-TW" b="1" dirty="0">
                <a:latin typeface="微軟正黑體" panose="020B0604030504040204" pitchFamily="34" charset="-120"/>
                <a:ea typeface="微軟正黑體" panose="020B0604030504040204" pitchFamily="34" charset="-120"/>
              </a:rPr>
              <a:t>申請方式：</a:t>
            </a:r>
            <a:r>
              <a:rPr lang="zh-TW" altLang="zh-TW" dirty="0">
                <a:latin typeface="微軟正黑體" panose="020B0604030504040204" pitchFamily="34" charset="-120"/>
                <a:ea typeface="微軟正黑體" panose="020B0604030504040204" pitchFamily="34" charset="-120"/>
              </a:rPr>
              <a:t>請至師就處課程組網站下載「專門科目審查表」，選擇</a:t>
            </a:r>
            <a:r>
              <a:rPr lang="zh-TW" altLang="en-US" dirty="0">
                <a:latin typeface="微軟正黑體" panose="020B0604030504040204" pitchFamily="34" charset="-120"/>
                <a:ea typeface="微軟正黑體" panose="020B0604030504040204" pitchFamily="34" charset="-120"/>
              </a:rPr>
              <a:t>取得師資生</a:t>
            </a:r>
            <a:endParaRPr lang="en-US" altLang="zh-TW" dirty="0">
              <a:latin typeface="微軟正黑體" panose="020B0604030504040204" pitchFamily="34" charset="-120"/>
              <a:ea typeface="微軟正黑體" panose="020B0604030504040204" pitchFamily="34" charset="-120"/>
            </a:endParaRPr>
          </a:p>
          <a:p>
            <a:pPr algn="just"/>
            <a:r>
              <a:rPr lang="zh-TW" altLang="en-US" dirty="0">
                <a:latin typeface="微軟正黑體" panose="020B0604030504040204" pitchFamily="34" charset="-120"/>
                <a:ea typeface="微軟正黑體" panose="020B0604030504040204" pitchFamily="34" charset="-120"/>
              </a:rPr>
              <a:t>                    資格年度之</a:t>
            </a:r>
            <a:r>
              <a:rPr lang="zh-TW" altLang="zh-TW" dirty="0">
                <a:latin typeface="微軟正黑體" panose="020B0604030504040204" pitchFamily="34" charset="-120"/>
                <a:ea typeface="微軟正黑體" panose="020B0604030504040204" pitchFamily="34" charset="-120"/>
              </a:rPr>
              <a:t>適用版本，</a:t>
            </a:r>
            <a:r>
              <a:rPr lang="zh-TW" altLang="zh-TW" dirty="0">
                <a:solidFill>
                  <a:srgbClr val="FF0000"/>
                </a:solidFill>
                <a:latin typeface="微軟正黑體" panose="020B0604030504040204" pitchFamily="34" charset="-120"/>
                <a:ea typeface="微軟正黑體" panose="020B0604030504040204" pitchFamily="34" charset="-120"/>
              </a:rPr>
              <a:t>檢附成績單</a:t>
            </a:r>
            <a:r>
              <a:rPr lang="zh-TW" altLang="en-US" dirty="0">
                <a:solidFill>
                  <a:srgbClr val="FF0000"/>
                </a:solidFill>
                <a:latin typeface="微軟正黑體" panose="020B0604030504040204" pitchFamily="34" charset="-120"/>
                <a:ea typeface="微軟正黑體" panose="020B0604030504040204" pitchFamily="34" charset="-120"/>
              </a:rPr>
              <a:t>正本</a:t>
            </a:r>
            <a:r>
              <a:rPr lang="zh-TW" altLang="zh-TW" dirty="0">
                <a:latin typeface="微軟正黑體" panose="020B0604030504040204" pitchFamily="34" charset="-120"/>
                <a:ea typeface="微軟正黑體" panose="020B0604030504040204" pitchFamily="34" charset="-120"/>
              </a:rPr>
              <a:t>及其他相關證明（若有課程</a:t>
            </a:r>
            <a:endParaRPr lang="en-US" altLang="zh-TW" dirty="0">
              <a:latin typeface="微軟正黑體" panose="020B0604030504040204" pitchFamily="34" charset="-120"/>
              <a:ea typeface="微軟正黑體" panose="020B0604030504040204" pitchFamily="34" charset="-120"/>
            </a:endParaRPr>
          </a:p>
          <a:p>
            <a:pPr algn="just"/>
            <a:r>
              <a:rPr lang="zh-TW" altLang="en-US" dirty="0">
                <a:latin typeface="微軟正黑體" panose="020B0604030504040204" pitchFamily="34" charset="-120"/>
                <a:ea typeface="微軟正黑體" panose="020B0604030504040204" pitchFamily="34" charset="-120"/>
              </a:rPr>
              <a:t>                    </a:t>
            </a:r>
            <a:r>
              <a:rPr lang="zh-TW" altLang="zh-TW" dirty="0">
                <a:latin typeface="微軟正黑體" panose="020B0604030504040204" pitchFamily="34" charset="-120"/>
                <a:ea typeface="微軟正黑體" panose="020B0604030504040204" pitchFamily="34" charset="-120"/>
              </a:rPr>
              <a:t>名稱差異過大請檢附課綱）。</a:t>
            </a:r>
          </a:p>
          <a:p>
            <a:pPr algn="just"/>
            <a:r>
              <a:rPr lang="en-US" altLang="zh-TW" dirty="0">
                <a:latin typeface="微軟正黑體" panose="020B0604030504040204" pitchFamily="34" charset="-120"/>
                <a:ea typeface="微軟正黑體" panose="020B0604030504040204" pitchFamily="34" charset="-120"/>
              </a:rPr>
              <a:t> </a:t>
            </a:r>
            <a:endParaRPr lang="zh-TW" altLang="zh-TW" dirty="0">
              <a:latin typeface="微軟正黑體" panose="020B0604030504040204" pitchFamily="34" charset="-120"/>
              <a:ea typeface="微軟正黑體" panose="020B0604030504040204" pitchFamily="34" charset="-120"/>
            </a:endParaRPr>
          </a:p>
          <a:p>
            <a:pPr algn="just"/>
            <a:r>
              <a:rPr lang="zh-TW" altLang="zh-TW" b="1" dirty="0">
                <a:latin typeface="微軟正黑體" panose="020B0604030504040204" pitchFamily="34" charset="-120"/>
                <a:ea typeface="微軟正黑體" panose="020B0604030504040204" pitchFamily="34" charset="-120"/>
              </a:rPr>
              <a:t>填寫方式：</a:t>
            </a:r>
            <a:r>
              <a:rPr lang="zh-TW" altLang="zh-TW" dirty="0">
                <a:latin typeface="微軟正黑體" panose="020B0604030504040204" pitchFamily="34" charset="-120"/>
                <a:ea typeface="微軟正黑體" panose="020B0604030504040204" pitchFamily="34" charset="-120"/>
              </a:rPr>
              <a:t>一律電腦打字</a:t>
            </a:r>
            <a:r>
              <a:rPr lang="zh-TW" altLang="en-US" dirty="0">
                <a:latin typeface="微軟正黑體" panose="020B0604030504040204" pitchFamily="34" charset="-120"/>
                <a:ea typeface="微軟正黑體" panose="020B0604030504040204" pitchFamily="34" charset="-120"/>
              </a:rPr>
              <a:t>，</a:t>
            </a:r>
            <a:r>
              <a:rPr lang="zh-TW" altLang="zh-TW" dirty="0">
                <a:latin typeface="微軟正黑體" panose="020B0604030504040204" pitchFamily="34" charset="-120"/>
                <a:ea typeface="微軟正黑體" panose="020B0604030504040204" pitchFamily="34" charset="-120"/>
              </a:rPr>
              <a:t>手寫者恕不收件</a:t>
            </a:r>
            <a:r>
              <a:rPr lang="zh-TW" altLang="en-US" dirty="0">
                <a:latin typeface="微軟正黑體" pitchFamily="34" charset="-120"/>
                <a:ea typeface="微軟正黑體" pitchFamily="34" charset="-120"/>
              </a:rPr>
              <a:t>；</a:t>
            </a:r>
            <a:r>
              <a:rPr lang="zh-TW" altLang="en-US"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電腦繕打</a:t>
            </a:r>
            <a:r>
              <a:rPr lang="zh-TW" altLang="en-US" dirty="0">
                <a:solidFill>
                  <a:srgbClr val="FF0000"/>
                </a:solidFill>
                <a:latin typeface="微軟正黑體" pitchFamily="34" charset="-120"/>
                <a:ea typeface="微軟正黑體" pitchFamily="34" charset="-120"/>
              </a:rPr>
              <a:t>完畢，請列印出紙本</a:t>
            </a:r>
            <a:endParaRPr lang="en-US" altLang="zh-TW" dirty="0">
              <a:solidFill>
                <a:srgbClr val="FF0000"/>
              </a:solidFill>
              <a:latin typeface="微軟正黑體" panose="020B0604030504040204" pitchFamily="34" charset="-120"/>
              <a:ea typeface="微軟正黑體" panose="020B0604030504040204" pitchFamily="34" charset="-120"/>
            </a:endParaRPr>
          </a:p>
          <a:p>
            <a:pPr algn="just"/>
            <a:r>
              <a:rPr lang="zh-TW" altLang="en-US" dirty="0">
                <a:solidFill>
                  <a:srgbClr val="FF0000"/>
                </a:solidFill>
                <a:latin typeface="微軟正黑體" panose="020B0604030504040204" pitchFamily="34" charset="-120"/>
                <a:ea typeface="微軟正黑體" panose="020B0604030504040204" pitchFamily="34" charset="-120"/>
              </a:rPr>
              <a:t>                   送交至師就處課程組</a:t>
            </a:r>
            <a:r>
              <a:rPr lang="zh-TW" altLang="en-US" dirty="0">
                <a:latin typeface="微軟正黑體" panose="020B0604030504040204" pitchFamily="34" charset="-120"/>
                <a:ea typeface="微軟正黑體" panose="020B0604030504040204" pitchFamily="34" charset="-120"/>
              </a:rPr>
              <a:t>，由課程組協助您送系所審查。</a:t>
            </a:r>
            <a:endParaRPr lang="en-US" altLang="zh-TW" dirty="0">
              <a:latin typeface="微軟正黑體" panose="020B0604030504040204" pitchFamily="34" charset="-120"/>
              <a:ea typeface="微軟正黑體" panose="020B0604030504040204" pitchFamily="34" charset="-120"/>
            </a:endParaRPr>
          </a:p>
          <a:p>
            <a:pPr algn="just"/>
            <a:endParaRPr lang="en-US" altLang="zh-TW" dirty="0">
              <a:latin typeface="微軟正黑體" panose="020B0604030504040204" pitchFamily="34" charset="-120"/>
              <a:ea typeface="微軟正黑體" panose="020B0604030504040204" pitchFamily="34" charset="-120"/>
            </a:endParaRPr>
          </a:p>
          <a:p>
            <a:pPr algn="just"/>
            <a:r>
              <a:rPr lang="zh-TW" altLang="zh-TW" b="1" dirty="0">
                <a:solidFill>
                  <a:srgbClr val="FF0000"/>
                </a:solidFill>
                <a:latin typeface="微軟正黑體" panose="020B0604030504040204" pitchFamily="34" charset="-120"/>
                <a:ea typeface="微軟正黑體" panose="020B0604030504040204" pitchFamily="34" charset="-120"/>
              </a:rPr>
              <a:t>重要提醒：</a:t>
            </a:r>
            <a:r>
              <a:rPr lang="zh-TW" altLang="zh-TW" dirty="0">
                <a:latin typeface="微軟正黑體" panose="020B0604030504040204" pitchFamily="34" charset="-120"/>
                <a:ea typeface="微軟正黑體" panose="020B0604030504040204" pitchFamily="34" charset="-120"/>
              </a:rPr>
              <a:t>專門科目</a:t>
            </a:r>
            <a:r>
              <a:rPr lang="zh-TW" altLang="en-US" dirty="0">
                <a:latin typeface="微軟正黑體" panose="020B0604030504040204" pitchFamily="34" charset="-120"/>
                <a:ea typeface="微軟正黑體" panose="020B0604030504040204" pitchFamily="34" charset="-120"/>
              </a:rPr>
              <a:t>學分審查權為各任教科別之規劃學系所，</a:t>
            </a:r>
            <a:r>
              <a:rPr lang="zh-TW" altLang="zh-TW" dirty="0">
                <a:latin typeface="微軟正黑體" panose="020B0604030504040204" pitchFamily="34" charset="-120"/>
                <a:ea typeface="微軟正黑體" panose="020B0604030504040204" pitchFamily="34" charset="-120"/>
              </a:rPr>
              <a:t>於校內審查完畢，於師資職前教育課程結束後仍會統送台師大與教育部審查，</a:t>
            </a:r>
            <a:r>
              <a:rPr lang="zh-TW" altLang="zh-TW" b="1" u="sng" dirty="0">
                <a:solidFill>
                  <a:srgbClr val="0070C0"/>
                </a:solidFill>
                <a:latin typeface="微軟正黑體" panose="020B0604030504040204" pitchFamily="34" charset="-120"/>
                <a:ea typeface="微軟正黑體" panose="020B0604030504040204" pitchFamily="34" charset="-120"/>
              </a:rPr>
              <a:t>請尊重系所審查專業意見</a:t>
            </a:r>
            <a:r>
              <a:rPr lang="zh-TW" altLang="zh-TW" dirty="0">
                <a:latin typeface="微軟正黑體" panose="020B0604030504040204" pitchFamily="34" charset="-120"/>
                <a:ea typeface="微軟正黑體" panose="020B0604030504040204" pitchFamily="34" charset="-120"/>
              </a:rPr>
              <a:t>，勿心存僥倖以課程名稱與內容差異過大科目闖關。</a:t>
            </a:r>
          </a:p>
        </p:txBody>
      </p:sp>
    </p:spTree>
    <p:extLst>
      <p:ext uri="{BB962C8B-B14F-4D97-AF65-F5344CB8AC3E}">
        <p14:creationId xmlns:p14="http://schemas.microsoft.com/office/powerpoint/2010/main" val="27184516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2"/>
          <p:cNvSpPr txBox="1">
            <a:spLocks/>
          </p:cNvSpPr>
          <p:nvPr/>
        </p:nvSpPr>
        <p:spPr>
          <a:xfrm>
            <a:off x="2412242" y="3129603"/>
            <a:ext cx="6336222" cy="614148"/>
          </a:xfrm>
          <a:prstGeom prst="rect">
            <a:avLst/>
          </a:prstGeom>
        </p:spPr>
        <p:txBody>
          <a:bodyPr anchor="ctr">
            <a:noAutofit/>
          </a:bodyPr>
          <a:lstStyle>
            <a:lvl1pPr marL="228600" indent="-228600" algn="l" defTabSz="914400" rtl="0" eaLnBrk="1" latinLnBrk="0" hangingPunct="1">
              <a:lnSpc>
                <a:spcPct val="100000"/>
              </a:lnSpc>
              <a:spcBef>
                <a:spcPts val="60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TW" altLang="en-US" sz="9000" b="1" dirty="0">
                <a:solidFill>
                  <a:srgbClr val="0000FF"/>
                </a:solidFill>
                <a:latin typeface="Microsoft JhengHei" charset="-120"/>
                <a:ea typeface="Microsoft JhengHei" charset="-120"/>
                <a:cs typeface="Microsoft JhengHei" charset="-120"/>
              </a:rPr>
              <a:t>分班</a:t>
            </a:r>
          </a:p>
        </p:txBody>
      </p:sp>
      <p:sp>
        <p:nvSpPr>
          <p:cNvPr id="3" name="投影片編號版面配置區 2"/>
          <p:cNvSpPr>
            <a:spLocks noGrp="1"/>
          </p:cNvSpPr>
          <p:nvPr>
            <p:ph type="sldNum" sz="quarter" idx="12"/>
          </p:nvPr>
        </p:nvSpPr>
        <p:spPr/>
        <p:txBody>
          <a:bodyPr/>
          <a:lstStyle/>
          <a:p>
            <a:pPr defTabSz="514350">
              <a:defRPr/>
            </a:pPr>
            <a:fld id="{7B83EF40-B5B1-4485-A470-E02D46259FD4}" type="slidenum">
              <a:rPr lang="zh-TW" altLang="en-US" sz="675">
                <a:solidFill>
                  <a:srgbClr val="898989"/>
                </a:solidFill>
              </a:rPr>
              <a:pPr defTabSz="514350">
                <a:defRPr/>
              </a:pPr>
              <a:t>70</a:t>
            </a:fld>
            <a:endParaRPr lang="zh-TW" altLang="en-US" sz="675">
              <a:solidFill>
                <a:srgbClr val="898989"/>
              </a:solidFill>
            </a:endParaRPr>
          </a:p>
        </p:txBody>
      </p:sp>
    </p:spTree>
    <p:extLst>
      <p:ext uri="{BB962C8B-B14F-4D97-AF65-F5344CB8AC3E}">
        <p14:creationId xmlns:p14="http://schemas.microsoft.com/office/powerpoint/2010/main" val="1623182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1">
            <a:extLst>
              <a:ext uri="{FF2B5EF4-FFF2-40B4-BE49-F238E27FC236}">
                <a16:creationId xmlns:a16="http://schemas.microsoft.com/office/drawing/2014/main" id="{BF38C903-3325-4765-87E9-CD6DF8F35464}"/>
              </a:ext>
            </a:extLst>
          </p:cNvPr>
          <p:cNvSpPr txBox="1">
            <a:spLocks/>
          </p:cNvSpPr>
          <p:nvPr/>
        </p:nvSpPr>
        <p:spPr>
          <a:xfrm>
            <a:off x="323850" y="188913"/>
            <a:ext cx="8534400" cy="758825"/>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zh-TW" altLang="en-US" sz="5600" b="1">
                <a:solidFill>
                  <a:srgbClr val="7030A0"/>
                </a:solidFill>
                <a:latin typeface="微軟正黑體" pitchFamily="34" charset="-120"/>
              </a:rPr>
              <a:t>各班導生會</a:t>
            </a:r>
            <a:endParaRPr lang="zh-TW" altLang="en-US" sz="5600" b="1" dirty="0">
              <a:solidFill>
                <a:srgbClr val="7030A0"/>
              </a:solidFill>
              <a:latin typeface="微軟正黑體" pitchFamily="34" charset="-120"/>
            </a:endParaRPr>
          </a:p>
        </p:txBody>
      </p:sp>
      <p:sp>
        <p:nvSpPr>
          <p:cNvPr id="4" name="矩形 3">
            <a:extLst>
              <a:ext uri="{FF2B5EF4-FFF2-40B4-BE49-F238E27FC236}">
                <a16:creationId xmlns:a16="http://schemas.microsoft.com/office/drawing/2014/main" id="{4618BD22-F69F-411C-A053-7BB39A61116E}"/>
              </a:ext>
            </a:extLst>
          </p:cNvPr>
          <p:cNvSpPr/>
          <p:nvPr/>
        </p:nvSpPr>
        <p:spPr>
          <a:xfrm>
            <a:off x="431800" y="920620"/>
            <a:ext cx="4032250" cy="2678112"/>
          </a:xfrm>
          <a:prstGeom prst="rect">
            <a:avLst/>
          </a:prstGeom>
        </p:spPr>
        <p:txBody>
          <a:bodyPr>
            <a:spAutoFit/>
          </a:bodyPr>
          <a:lstStyle/>
          <a:p>
            <a:pPr eaLnBrk="1" hangingPunct="1">
              <a:spcBef>
                <a:spcPct val="20000"/>
              </a:spcBef>
              <a:buSzPct val="85000"/>
              <a:defRPr/>
            </a:pPr>
            <a:r>
              <a:rPr lang="en-US" altLang="zh-TW" sz="2400" kern="0" dirty="0">
                <a:latin typeface="華康隸書體W3(P)" panose="03000300000000000000" pitchFamily="66" charset="-120"/>
                <a:ea typeface="華康隸書體W3(P)" panose="03000300000000000000" pitchFamily="66" charset="-120"/>
              </a:rPr>
              <a:t>113</a:t>
            </a:r>
            <a:r>
              <a:rPr lang="zh-TW" altLang="en-US" sz="2400" kern="0" dirty="0">
                <a:latin typeface="華康隸書體W3(P)" panose="03000300000000000000" pitchFamily="66" charset="-120"/>
                <a:ea typeface="華康隸書體W3(P)" panose="03000300000000000000" pitchFamily="66" charset="-120"/>
              </a:rPr>
              <a:t>甲班 黃絢質老師</a:t>
            </a:r>
            <a:endParaRPr lang="en-US" altLang="zh-TW" sz="2400" kern="0" dirty="0">
              <a:latin typeface="華康隸書體W3(P)" panose="03000300000000000000" pitchFamily="66" charset="-120"/>
              <a:ea typeface="華康隸書體W3(P)" panose="03000300000000000000" pitchFamily="66" charset="-120"/>
            </a:endParaRPr>
          </a:p>
          <a:p>
            <a:pPr eaLnBrk="1" hangingPunct="1">
              <a:spcBef>
                <a:spcPct val="20000"/>
              </a:spcBef>
              <a:buSzPct val="85000"/>
              <a:defRPr/>
            </a:pPr>
            <a:r>
              <a:rPr lang="en-US" altLang="zh-TW" sz="2400" kern="0" dirty="0">
                <a:latin typeface="華康隸書體W3(P)" panose="03000300000000000000" pitchFamily="66" charset="-120"/>
                <a:ea typeface="華康隸書體W3(P)" panose="03000300000000000000" pitchFamily="66" charset="-120"/>
              </a:rPr>
              <a:t>113</a:t>
            </a:r>
            <a:r>
              <a:rPr lang="zh-TW" altLang="en-US" sz="2400" kern="0" dirty="0">
                <a:latin typeface="華康隸書體W3(P)" panose="03000300000000000000" pitchFamily="66" charset="-120"/>
                <a:ea typeface="華康隸書體W3(P)" panose="03000300000000000000" pitchFamily="66" charset="-120"/>
              </a:rPr>
              <a:t>乙班 蔡孟芳老師</a:t>
            </a:r>
            <a:endParaRPr lang="en-US" altLang="zh-TW" sz="2400" kern="0" dirty="0">
              <a:latin typeface="華康隸書體W3(P)" panose="03000300000000000000" pitchFamily="66" charset="-120"/>
              <a:ea typeface="華康隸書體W3(P)" panose="03000300000000000000" pitchFamily="66" charset="-120"/>
            </a:endParaRPr>
          </a:p>
          <a:p>
            <a:pPr eaLnBrk="1" hangingPunct="1">
              <a:spcBef>
                <a:spcPct val="20000"/>
              </a:spcBef>
              <a:buSzPct val="85000"/>
              <a:defRPr/>
            </a:pPr>
            <a:r>
              <a:rPr lang="en-US" altLang="zh-TW" sz="2400" kern="0" dirty="0">
                <a:latin typeface="華康隸書體W3(P)" panose="03000300000000000000" pitchFamily="66" charset="-120"/>
                <a:ea typeface="華康隸書體W3(P)" panose="03000300000000000000" pitchFamily="66" charset="-120"/>
              </a:rPr>
              <a:t>113</a:t>
            </a:r>
            <a:r>
              <a:rPr lang="zh-TW" altLang="en-US" sz="2400" kern="0" dirty="0">
                <a:latin typeface="華康隸書體W3(P)" panose="03000300000000000000" pitchFamily="66" charset="-120"/>
                <a:ea typeface="華康隸書體W3(P)" panose="03000300000000000000" pitchFamily="66" charset="-120"/>
              </a:rPr>
              <a:t>丙班 方金雅老師</a:t>
            </a:r>
            <a:endParaRPr lang="en-US" altLang="zh-TW" sz="2400" kern="0" dirty="0">
              <a:latin typeface="華康隸書體W3(P)" panose="03000300000000000000" pitchFamily="66" charset="-120"/>
              <a:ea typeface="華康隸書體W3(P)" panose="03000300000000000000" pitchFamily="66" charset="-120"/>
            </a:endParaRPr>
          </a:p>
          <a:p>
            <a:pPr eaLnBrk="1" hangingPunct="1">
              <a:spcBef>
                <a:spcPct val="20000"/>
              </a:spcBef>
              <a:buSzPct val="85000"/>
              <a:defRPr/>
            </a:pPr>
            <a:r>
              <a:rPr lang="en-US" altLang="zh-TW" sz="2400" kern="0" dirty="0">
                <a:latin typeface="華康隸書體W3(P)" panose="03000300000000000000" pitchFamily="66" charset="-120"/>
                <a:ea typeface="華康隸書體W3(P)" panose="03000300000000000000" pitchFamily="66" charset="-120"/>
              </a:rPr>
              <a:t>113</a:t>
            </a:r>
            <a:r>
              <a:rPr lang="zh-TW" altLang="en-US" sz="2400" kern="0" dirty="0">
                <a:latin typeface="華康隸書體W3(P)" panose="03000300000000000000" pitchFamily="66" charset="-120"/>
                <a:ea typeface="華康隸書體W3(P)" panose="03000300000000000000" pitchFamily="66" charset="-120"/>
              </a:rPr>
              <a:t>丁班 方金雅老師</a:t>
            </a:r>
            <a:endParaRPr lang="en-US" altLang="zh-TW" sz="2400" kern="0" dirty="0">
              <a:latin typeface="華康隸書體W3(P)" panose="03000300000000000000" pitchFamily="66" charset="-120"/>
              <a:ea typeface="華康隸書體W3(P)" panose="03000300000000000000" pitchFamily="66" charset="-120"/>
            </a:endParaRPr>
          </a:p>
          <a:p>
            <a:pPr eaLnBrk="1" hangingPunct="1">
              <a:spcBef>
                <a:spcPct val="20000"/>
              </a:spcBef>
              <a:buSzPct val="85000"/>
              <a:defRPr/>
            </a:pPr>
            <a:r>
              <a:rPr lang="en-US" altLang="zh-TW" sz="2400" kern="0" dirty="0">
                <a:latin typeface="華康隸書體W3(P)" panose="03000300000000000000" pitchFamily="66" charset="-120"/>
                <a:ea typeface="華康隸書體W3(P)" panose="03000300000000000000" pitchFamily="66" charset="-120"/>
              </a:rPr>
              <a:t>113</a:t>
            </a:r>
            <a:r>
              <a:rPr lang="zh-TW" altLang="en-US" sz="2400" kern="0" dirty="0">
                <a:latin typeface="華康隸書體W3(P)" panose="03000300000000000000" pitchFamily="66" charset="-120"/>
                <a:ea typeface="華康隸書體W3(P)" panose="03000300000000000000" pitchFamily="66" charset="-120"/>
              </a:rPr>
              <a:t>小教 凃金堂老師</a:t>
            </a:r>
            <a:endParaRPr lang="en-US" altLang="zh-TW" sz="2400" kern="0" dirty="0">
              <a:latin typeface="華康隸書體W3(P)" panose="03000300000000000000" pitchFamily="66" charset="-120"/>
              <a:ea typeface="華康隸書體W3(P)" panose="03000300000000000000" pitchFamily="66" charset="-120"/>
            </a:endParaRPr>
          </a:p>
          <a:p>
            <a:pPr eaLnBrk="1" hangingPunct="1">
              <a:spcBef>
                <a:spcPct val="20000"/>
              </a:spcBef>
              <a:buSzPct val="85000"/>
              <a:defRPr/>
            </a:pPr>
            <a:r>
              <a:rPr lang="en-US" altLang="zh-TW" sz="2400" kern="0" dirty="0">
                <a:latin typeface="華康隸書體W3(P)" panose="03000300000000000000" pitchFamily="66" charset="-120"/>
                <a:ea typeface="華康隸書體W3(P)" panose="03000300000000000000" pitchFamily="66" charset="-120"/>
              </a:rPr>
              <a:t>113</a:t>
            </a:r>
            <a:r>
              <a:rPr lang="zh-TW" altLang="en-US" sz="2400" kern="0" dirty="0">
                <a:latin typeface="華康隸書體W3(P)" panose="03000300000000000000" pitchFamily="66" charset="-120"/>
                <a:ea typeface="華康隸書體W3(P)" panose="03000300000000000000" pitchFamily="66" charset="-120"/>
              </a:rPr>
              <a:t>特教資優 陳振明老師</a:t>
            </a:r>
            <a:endParaRPr lang="en-US" altLang="zh-TW" sz="2400" kern="0" dirty="0">
              <a:latin typeface="華康隸書體W3(P)" panose="03000300000000000000" pitchFamily="66" charset="-120"/>
              <a:ea typeface="華康隸書體W3(P)" panose="03000300000000000000" pitchFamily="66" charset="-120"/>
            </a:endParaRPr>
          </a:p>
        </p:txBody>
      </p:sp>
      <p:sp>
        <p:nvSpPr>
          <p:cNvPr id="6" name="矩形 5">
            <a:extLst>
              <a:ext uri="{FF2B5EF4-FFF2-40B4-BE49-F238E27FC236}">
                <a16:creationId xmlns:a16="http://schemas.microsoft.com/office/drawing/2014/main" id="{1C91DF45-D9C9-4C66-A163-ADFC1C7E6EEA}"/>
              </a:ext>
            </a:extLst>
          </p:cNvPr>
          <p:cNvSpPr/>
          <p:nvPr/>
        </p:nvSpPr>
        <p:spPr>
          <a:xfrm>
            <a:off x="4788024" y="934973"/>
            <a:ext cx="4246563" cy="2676525"/>
          </a:xfrm>
          <a:prstGeom prst="rect">
            <a:avLst/>
          </a:prstGeom>
        </p:spPr>
        <p:txBody>
          <a:bodyPr>
            <a:spAutoFit/>
          </a:bodyPr>
          <a:lstStyle/>
          <a:p>
            <a:pPr eaLnBrk="1" hangingPunct="1">
              <a:spcBef>
                <a:spcPct val="20000"/>
              </a:spcBef>
              <a:buSzPct val="85000"/>
              <a:defRPr/>
            </a:pPr>
            <a:r>
              <a:rPr lang="en-US" altLang="zh-TW" sz="2400" kern="0" dirty="0">
                <a:solidFill>
                  <a:schemeClr val="accent6">
                    <a:lumMod val="75000"/>
                  </a:schemeClr>
                </a:solidFill>
                <a:latin typeface="華康隸書體W3(P)" panose="03000300000000000000" pitchFamily="66" charset="-120"/>
                <a:ea typeface="華康隸書體W3(P)" panose="03000300000000000000" pitchFamily="66" charset="-120"/>
              </a:rPr>
              <a:t>115</a:t>
            </a:r>
            <a:r>
              <a:rPr lang="zh-TW" altLang="en-US" sz="2400" kern="0" dirty="0">
                <a:solidFill>
                  <a:schemeClr val="accent6">
                    <a:lumMod val="75000"/>
                  </a:schemeClr>
                </a:solidFill>
                <a:latin typeface="華康隸書體W3(P)" panose="03000300000000000000" pitchFamily="66" charset="-120"/>
                <a:ea typeface="華康隸書體W3(P)" panose="03000300000000000000" pitchFamily="66" charset="-120"/>
              </a:rPr>
              <a:t>甲班 方金雅老師</a:t>
            </a:r>
            <a:endParaRPr lang="en-US" altLang="zh-TW" sz="2400" kern="0" dirty="0">
              <a:solidFill>
                <a:schemeClr val="accent6">
                  <a:lumMod val="75000"/>
                </a:schemeClr>
              </a:solidFill>
              <a:latin typeface="華康隸書體W3(P)" panose="03000300000000000000" pitchFamily="66" charset="-120"/>
              <a:ea typeface="華康隸書體W3(P)" panose="03000300000000000000" pitchFamily="66" charset="-120"/>
            </a:endParaRPr>
          </a:p>
          <a:p>
            <a:pPr eaLnBrk="1" hangingPunct="1">
              <a:spcBef>
                <a:spcPct val="20000"/>
              </a:spcBef>
              <a:buSzPct val="85000"/>
              <a:defRPr/>
            </a:pPr>
            <a:r>
              <a:rPr lang="en-US" altLang="zh-TW" sz="2400" kern="0" dirty="0">
                <a:solidFill>
                  <a:schemeClr val="accent6">
                    <a:lumMod val="75000"/>
                  </a:schemeClr>
                </a:solidFill>
                <a:latin typeface="華康隸書體W3(P)" panose="03000300000000000000" pitchFamily="66" charset="-120"/>
                <a:ea typeface="華康隸書體W3(P)" panose="03000300000000000000" pitchFamily="66" charset="-120"/>
              </a:rPr>
              <a:t>115</a:t>
            </a:r>
            <a:r>
              <a:rPr lang="zh-TW" altLang="en-US" sz="2400" kern="0" dirty="0">
                <a:solidFill>
                  <a:schemeClr val="accent6">
                    <a:lumMod val="75000"/>
                  </a:schemeClr>
                </a:solidFill>
                <a:latin typeface="華康隸書體W3(P)" panose="03000300000000000000" pitchFamily="66" charset="-120"/>
                <a:ea typeface="華康隸書體W3(P)" panose="03000300000000000000" pitchFamily="66" charset="-120"/>
              </a:rPr>
              <a:t>乙班 蔡孟芳老師</a:t>
            </a:r>
            <a:endParaRPr lang="en-US" altLang="zh-TW" sz="2400" kern="0" dirty="0">
              <a:solidFill>
                <a:schemeClr val="accent6">
                  <a:lumMod val="75000"/>
                </a:schemeClr>
              </a:solidFill>
              <a:latin typeface="華康隸書體W3(P)" panose="03000300000000000000" pitchFamily="66" charset="-120"/>
              <a:ea typeface="華康隸書體W3(P)" panose="03000300000000000000" pitchFamily="66" charset="-120"/>
            </a:endParaRPr>
          </a:p>
          <a:p>
            <a:pPr eaLnBrk="1" hangingPunct="1">
              <a:spcBef>
                <a:spcPct val="20000"/>
              </a:spcBef>
              <a:buSzPct val="85000"/>
              <a:defRPr/>
            </a:pPr>
            <a:r>
              <a:rPr lang="en-US" altLang="zh-TW" sz="2400" kern="0" dirty="0">
                <a:solidFill>
                  <a:schemeClr val="accent6">
                    <a:lumMod val="75000"/>
                  </a:schemeClr>
                </a:solidFill>
                <a:latin typeface="華康隸書體W3(P)" panose="03000300000000000000" pitchFamily="66" charset="-120"/>
                <a:ea typeface="華康隸書體W3(P)" panose="03000300000000000000" pitchFamily="66" charset="-120"/>
              </a:rPr>
              <a:t>115</a:t>
            </a:r>
            <a:r>
              <a:rPr lang="zh-TW" altLang="en-US" sz="2400" kern="0" dirty="0">
                <a:solidFill>
                  <a:schemeClr val="accent6">
                    <a:lumMod val="75000"/>
                  </a:schemeClr>
                </a:solidFill>
                <a:latin typeface="華康隸書體W3(P)" panose="03000300000000000000" pitchFamily="66" charset="-120"/>
                <a:ea typeface="華康隸書體W3(P)" panose="03000300000000000000" pitchFamily="66" charset="-120"/>
              </a:rPr>
              <a:t>丙班 黃絢質老師</a:t>
            </a:r>
            <a:endParaRPr lang="en-US" altLang="zh-TW" sz="2400" kern="0" dirty="0">
              <a:solidFill>
                <a:schemeClr val="accent6">
                  <a:lumMod val="75000"/>
                </a:schemeClr>
              </a:solidFill>
              <a:latin typeface="華康隸書體W3(P)" panose="03000300000000000000" pitchFamily="66" charset="-120"/>
              <a:ea typeface="華康隸書體W3(P)" panose="03000300000000000000" pitchFamily="66" charset="-120"/>
            </a:endParaRPr>
          </a:p>
          <a:p>
            <a:pPr eaLnBrk="1" hangingPunct="1">
              <a:spcBef>
                <a:spcPct val="20000"/>
              </a:spcBef>
              <a:buSzPct val="85000"/>
              <a:defRPr/>
            </a:pPr>
            <a:r>
              <a:rPr lang="en-US" altLang="zh-TW" sz="2400" kern="0" dirty="0">
                <a:solidFill>
                  <a:schemeClr val="accent6">
                    <a:lumMod val="75000"/>
                  </a:schemeClr>
                </a:solidFill>
                <a:latin typeface="華康隸書體W3(P)" panose="03000300000000000000" pitchFamily="66" charset="-120"/>
                <a:ea typeface="華康隸書體W3(P)" panose="03000300000000000000" pitchFamily="66" charset="-120"/>
              </a:rPr>
              <a:t>115</a:t>
            </a:r>
            <a:r>
              <a:rPr lang="zh-TW" altLang="en-US" sz="2400" kern="0" dirty="0">
                <a:solidFill>
                  <a:schemeClr val="accent6">
                    <a:lumMod val="75000"/>
                  </a:schemeClr>
                </a:solidFill>
                <a:latin typeface="華康隸書體W3(P)" panose="03000300000000000000" pitchFamily="66" charset="-120"/>
                <a:ea typeface="華康隸書體W3(P)" panose="03000300000000000000" pitchFamily="66" charset="-120"/>
              </a:rPr>
              <a:t>丁班 蘇素美老師</a:t>
            </a:r>
            <a:endParaRPr lang="en-US" altLang="zh-TW" sz="2400" kern="0" dirty="0">
              <a:solidFill>
                <a:schemeClr val="accent6">
                  <a:lumMod val="75000"/>
                </a:schemeClr>
              </a:solidFill>
              <a:latin typeface="華康隸書體W3(P)" panose="03000300000000000000" pitchFamily="66" charset="-120"/>
              <a:ea typeface="華康隸書體W3(P)" panose="03000300000000000000" pitchFamily="66" charset="-120"/>
            </a:endParaRPr>
          </a:p>
          <a:p>
            <a:pPr eaLnBrk="1" hangingPunct="1">
              <a:spcBef>
                <a:spcPct val="20000"/>
              </a:spcBef>
              <a:buSzPct val="85000"/>
              <a:defRPr/>
            </a:pPr>
            <a:r>
              <a:rPr lang="en-US" altLang="zh-TW" sz="2400" kern="0" dirty="0">
                <a:solidFill>
                  <a:schemeClr val="accent6">
                    <a:lumMod val="75000"/>
                  </a:schemeClr>
                </a:solidFill>
                <a:latin typeface="華康隸書體W3(P)" panose="03000300000000000000" pitchFamily="66" charset="-120"/>
                <a:ea typeface="華康隸書體W3(P)" panose="03000300000000000000" pitchFamily="66" charset="-120"/>
              </a:rPr>
              <a:t>115</a:t>
            </a:r>
            <a:r>
              <a:rPr lang="zh-TW" altLang="en-US" sz="2400" kern="0" dirty="0">
                <a:solidFill>
                  <a:schemeClr val="accent6">
                    <a:lumMod val="75000"/>
                  </a:schemeClr>
                </a:solidFill>
                <a:latin typeface="華康隸書體W3(P)" panose="03000300000000000000" pitchFamily="66" charset="-120"/>
                <a:ea typeface="華康隸書體W3(P)" panose="03000300000000000000" pitchFamily="66" charset="-120"/>
              </a:rPr>
              <a:t>小教班 吳明隆老師</a:t>
            </a:r>
            <a:endParaRPr lang="en-US" altLang="zh-TW" sz="2400" kern="0" dirty="0">
              <a:solidFill>
                <a:schemeClr val="accent6">
                  <a:lumMod val="75000"/>
                </a:schemeClr>
              </a:solidFill>
              <a:latin typeface="華康隸書體W3(P)" panose="03000300000000000000" pitchFamily="66" charset="-120"/>
              <a:ea typeface="華康隸書體W3(P)" panose="03000300000000000000" pitchFamily="66" charset="-120"/>
            </a:endParaRPr>
          </a:p>
          <a:p>
            <a:pPr eaLnBrk="1" hangingPunct="1">
              <a:spcBef>
                <a:spcPct val="20000"/>
              </a:spcBef>
              <a:buSzPct val="85000"/>
              <a:defRPr/>
            </a:pPr>
            <a:r>
              <a:rPr lang="en-US" altLang="zh-TW" sz="2400" kern="0" dirty="0">
                <a:solidFill>
                  <a:schemeClr val="accent6">
                    <a:lumMod val="75000"/>
                  </a:schemeClr>
                </a:solidFill>
                <a:latin typeface="華康隸書體W3(P)" panose="03000300000000000000" pitchFamily="66" charset="-120"/>
                <a:ea typeface="華康隸書體W3(P)" panose="03000300000000000000" pitchFamily="66" charset="-120"/>
              </a:rPr>
              <a:t>115</a:t>
            </a:r>
            <a:r>
              <a:rPr lang="zh-TW" altLang="en-US" sz="2400" kern="0" dirty="0">
                <a:solidFill>
                  <a:schemeClr val="accent6">
                    <a:lumMod val="75000"/>
                  </a:schemeClr>
                </a:solidFill>
                <a:latin typeface="華康隸書體W3(P)" panose="03000300000000000000" pitchFamily="66" charset="-120"/>
                <a:ea typeface="華康隸書體W3(P)" panose="03000300000000000000" pitchFamily="66" charset="-120"/>
              </a:rPr>
              <a:t>特教資優 陳振明老師</a:t>
            </a:r>
            <a:endParaRPr lang="en-US" altLang="zh-TW" sz="2400" kern="0" dirty="0">
              <a:solidFill>
                <a:schemeClr val="accent6">
                  <a:lumMod val="75000"/>
                </a:schemeClr>
              </a:solidFill>
              <a:latin typeface="華康隸書體W3(P)" panose="03000300000000000000" pitchFamily="66" charset="-120"/>
              <a:ea typeface="華康隸書體W3(P)" panose="03000300000000000000" pitchFamily="66" charset="-120"/>
            </a:endParaRPr>
          </a:p>
        </p:txBody>
      </p:sp>
      <p:sp>
        <p:nvSpPr>
          <p:cNvPr id="7" name="矩形 6">
            <a:extLst>
              <a:ext uri="{FF2B5EF4-FFF2-40B4-BE49-F238E27FC236}">
                <a16:creationId xmlns:a16="http://schemas.microsoft.com/office/drawing/2014/main" id="{EE70053C-3B4C-4874-8BF9-9BBF576F3E20}"/>
              </a:ext>
            </a:extLst>
          </p:cNvPr>
          <p:cNvSpPr/>
          <p:nvPr/>
        </p:nvSpPr>
        <p:spPr>
          <a:xfrm>
            <a:off x="430718" y="3789040"/>
            <a:ext cx="4246563" cy="2677656"/>
          </a:xfrm>
          <a:prstGeom prst="rect">
            <a:avLst/>
          </a:prstGeom>
        </p:spPr>
        <p:txBody>
          <a:bodyPr wrap="square">
            <a:spAutoFit/>
          </a:bodyPr>
          <a:lstStyle/>
          <a:p>
            <a:pPr fontAlgn="base">
              <a:spcBef>
                <a:spcPct val="20000"/>
              </a:spcBef>
              <a:spcAft>
                <a:spcPct val="0"/>
              </a:spcAft>
              <a:buSzPct val="85000"/>
              <a:defRPr/>
            </a:pPr>
            <a:r>
              <a:rPr kumimoji="1" lang="en-US" altLang="zh-TW" sz="2400" kern="0" dirty="0">
                <a:latin typeface="標楷體" pitchFamily="65" charset="-120"/>
                <a:ea typeface="華康隸書體W3(P)" panose="03000300000000000000"/>
              </a:rPr>
              <a:t>114</a:t>
            </a:r>
            <a:r>
              <a:rPr kumimoji="1" lang="zh-TW" altLang="en-US" sz="2400" kern="0" dirty="0">
                <a:latin typeface="標楷體" pitchFamily="65" charset="-120"/>
                <a:ea typeface="華康隸書體W3(P)" panose="03000300000000000000"/>
              </a:rPr>
              <a:t>甲班 凃金堂老師</a:t>
            </a:r>
            <a:endParaRPr kumimoji="1" lang="en-US" altLang="zh-TW" sz="2400" b="1" kern="0" dirty="0">
              <a:latin typeface="標楷體" pitchFamily="65" charset="-120"/>
              <a:ea typeface="華康隸書體W3(P)" panose="03000300000000000000"/>
            </a:endParaRPr>
          </a:p>
          <a:p>
            <a:pPr fontAlgn="base">
              <a:spcBef>
                <a:spcPct val="20000"/>
              </a:spcBef>
              <a:spcAft>
                <a:spcPct val="0"/>
              </a:spcAft>
              <a:buSzPct val="85000"/>
              <a:defRPr/>
            </a:pPr>
            <a:r>
              <a:rPr kumimoji="1" lang="en-US" altLang="zh-TW" sz="2400" kern="0" dirty="0">
                <a:latin typeface="標楷體" pitchFamily="65" charset="-120"/>
                <a:ea typeface="華康隸書體W3(P)" panose="03000300000000000000"/>
              </a:rPr>
              <a:t>114</a:t>
            </a:r>
            <a:r>
              <a:rPr kumimoji="1" lang="zh-TW" altLang="en-US" sz="2400" kern="0" dirty="0">
                <a:latin typeface="標楷體" pitchFamily="65" charset="-120"/>
                <a:ea typeface="華康隸書體W3(P)" panose="03000300000000000000"/>
              </a:rPr>
              <a:t>乙班 黃絢質老師</a:t>
            </a:r>
            <a:endParaRPr kumimoji="1" lang="en-US" altLang="zh-TW" sz="2400" b="1" kern="0" dirty="0">
              <a:latin typeface="標楷體" pitchFamily="65" charset="-120"/>
              <a:ea typeface="華康隸書體W3(P)" panose="03000300000000000000"/>
            </a:endParaRPr>
          </a:p>
          <a:p>
            <a:pPr fontAlgn="base">
              <a:spcBef>
                <a:spcPct val="20000"/>
              </a:spcBef>
              <a:spcAft>
                <a:spcPct val="0"/>
              </a:spcAft>
              <a:buSzPct val="85000"/>
              <a:defRPr/>
            </a:pPr>
            <a:r>
              <a:rPr kumimoji="1" lang="en-US" altLang="zh-TW" sz="2400" kern="0" dirty="0">
                <a:latin typeface="標楷體" pitchFamily="65" charset="-120"/>
                <a:ea typeface="華康隸書體W3(P)" panose="03000300000000000000"/>
              </a:rPr>
              <a:t>114</a:t>
            </a:r>
            <a:r>
              <a:rPr kumimoji="1" lang="zh-TW" altLang="en-US" sz="2400" kern="0" dirty="0">
                <a:latin typeface="標楷體" pitchFamily="65" charset="-120"/>
                <a:ea typeface="華康隸書體W3(P)" panose="03000300000000000000"/>
              </a:rPr>
              <a:t>丙班 蘇素美老師</a:t>
            </a:r>
            <a:endParaRPr kumimoji="1" lang="en-US" altLang="zh-TW" sz="2400" kern="0" dirty="0">
              <a:latin typeface="標楷體" pitchFamily="65" charset="-120"/>
              <a:ea typeface="華康隸書體W3(P)" panose="03000300000000000000"/>
            </a:endParaRPr>
          </a:p>
          <a:p>
            <a:pPr fontAlgn="base">
              <a:spcBef>
                <a:spcPct val="20000"/>
              </a:spcBef>
              <a:spcAft>
                <a:spcPct val="0"/>
              </a:spcAft>
              <a:buSzPct val="85000"/>
              <a:defRPr/>
            </a:pPr>
            <a:r>
              <a:rPr kumimoji="1" lang="en-US" altLang="zh-TW" sz="2400" kern="0" dirty="0">
                <a:latin typeface="標楷體" pitchFamily="65" charset="-120"/>
                <a:ea typeface="華康隸書體W3(P)" panose="03000300000000000000"/>
              </a:rPr>
              <a:t>114</a:t>
            </a:r>
            <a:r>
              <a:rPr kumimoji="1" lang="zh-TW" altLang="en-US" sz="2400" kern="0" dirty="0">
                <a:latin typeface="標楷體" pitchFamily="65" charset="-120"/>
                <a:ea typeface="華康隸書體W3(P)" panose="03000300000000000000"/>
              </a:rPr>
              <a:t>丁班 吳明隆老師</a:t>
            </a:r>
            <a:endParaRPr kumimoji="1" lang="en-US" altLang="zh-TW" sz="2400" b="1" kern="0" dirty="0">
              <a:latin typeface="標楷體" pitchFamily="65" charset="-120"/>
              <a:ea typeface="華康隸書體W3(P)" panose="03000300000000000000"/>
            </a:endParaRPr>
          </a:p>
          <a:p>
            <a:pPr fontAlgn="base">
              <a:spcBef>
                <a:spcPct val="20000"/>
              </a:spcBef>
              <a:spcAft>
                <a:spcPct val="0"/>
              </a:spcAft>
              <a:buSzPct val="85000"/>
              <a:defRPr/>
            </a:pPr>
            <a:r>
              <a:rPr kumimoji="1" lang="en-US" altLang="zh-TW" sz="2400" kern="0" dirty="0">
                <a:latin typeface="標楷體" pitchFamily="65" charset="-120"/>
                <a:ea typeface="華康隸書體W3(P)" panose="03000300000000000000"/>
              </a:rPr>
              <a:t>114</a:t>
            </a:r>
            <a:r>
              <a:rPr kumimoji="1" lang="zh-TW" altLang="en-US" sz="2400" kern="0" dirty="0">
                <a:latin typeface="標楷體" pitchFamily="65" charset="-120"/>
                <a:ea typeface="華康隸書體W3(P)" panose="03000300000000000000"/>
              </a:rPr>
              <a:t>小教 方金雅老師</a:t>
            </a:r>
            <a:endParaRPr kumimoji="1" lang="en-US" altLang="zh-TW" sz="2400" b="1" kern="0" dirty="0">
              <a:latin typeface="標楷體" pitchFamily="65" charset="-120"/>
              <a:ea typeface="華康隸書體W3(P)" panose="03000300000000000000"/>
            </a:endParaRPr>
          </a:p>
          <a:p>
            <a:pPr fontAlgn="base">
              <a:spcBef>
                <a:spcPct val="20000"/>
              </a:spcBef>
              <a:spcAft>
                <a:spcPct val="0"/>
              </a:spcAft>
              <a:buSzPct val="85000"/>
              <a:defRPr/>
            </a:pPr>
            <a:r>
              <a:rPr kumimoji="1" lang="en-US" altLang="zh-TW" sz="2400" kern="0" dirty="0">
                <a:latin typeface="標楷體" pitchFamily="65" charset="-120"/>
                <a:ea typeface="華康隸書體W3(P)" panose="03000300000000000000"/>
              </a:rPr>
              <a:t>114</a:t>
            </a:r>
            <a:r>
              <a:rPr kumimoji="1" lang="zh-TW" altLang="en-US" sz="2400" kern="0" dirty="0">
                <a:latin typeface="標楷體" pitchFamily="65" charset="-120"/>
                <a:ea typeface="華康隸書體W3(P)" panose="03000300000000000000"/>
              </a:rPr>
              <a:t>特教資優 陳振明老師  </a:t>
            </a:r>
            <a:endParaRPr kumimoji="1" lang="en-US" altLang="zh-TW" sz="2400" kern="0" dirty="0">
              <a:latin typeface="標楷體" pitchFamily="65" charset="-120"/>
              <a:ea typeface="華康隸書體W3(P)" panose="03000300000000000000"/>
            </a:endParaRPr>
          </a:p>
        </p:txBody>
      </p:sp>
    </p:spTree>
    <p:extLst>
      <p:ext uri="{BB962C8B-B14F-4D97-AF65-F5344CB8AC3E}">
        <p14:creationId xmlns:p14="http://schemas.microsoft.com/office/powerpoint/2010/main" val="1634933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39552" y="476672"/>
            <a:ext cx="6789038" cy="1446550"/>
          </a:xfrm>
          <a:prstGeom prst="rect">
            <a:avLst/>
          </a:prstGeom>
        </p:spPr>
        <p:txBody>
          <a:bodyPr wrap="none">
            <a:spAutoFit/>
          </a:bodyPr>
          <a:lstStyle/>
          <a:p>
            <a:r>
              <a:rPr lang="zh-TW" altLang="en-US" sz="4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專門科目</a:t>
            </a:r>
            <a:endParaRPr lang="en-US" altLang="zh-TW" sz="4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en-US" altLang="zh-TW" sz="4400" b="1" dirty="0">
                <a:solidFill>
                  <a:srgbClr val="3333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r>
              <a:rPr lang="zh-TW" altLang="en-US" sz="4400" b="1" dirty="0">
                <a:solidFill>
                  <a:srgbClr val="3333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部分認證申請表下載路徑</a:t>
            </a:r>
            <a:r>
              <a:rPr lang="en-US" altLang="zh-TW" sz="4400" b="1" dirty="0">
                <a:solidFill>
                  <a:srgbClr val="3333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t>
            </a:r>
            <a:endParaRPr lang="zh-TW" altLang="en-US" sz="4400" dirty="0">
              <a:solidFill>
                <a:srgbClr val="3333FF"/>
              </a:solidFill>
            </a:endParaRPr>
          </a:p>
        </p:txBody>
      </p:sp>
      <p:sp>
        <p:nvSpPr>
          <p:cNvPr id="5" name="矩形 4"/>
          <p:cNvSpPr/>
          <p:nvPr/>
        </p:nvSpPr>
        <p:spPr>
          <a:xfrm>
            <a:off x="555741" y="2060848"/>
            <a:ext cx="8264731" cy="2831544"/>
          </a:xfrm>
          <a:prstGeom prst="rect">
            <a:avLst/>
          </a:prstGeom>
        </p:spPr>
        <p:txBody>
          <a:bodyPr wrap="square">
            <a:spAutoFit/>
          </a:bodyPr>
          <a:lstStyle/>
          <a:p>
            <a:r>
              <a:rPr lang="zh-TW" altLang="en-US" sz="2000" b="1" dirty="0">
                <a:latin typeface="華康隸書體W3" pitchFamily="65" charset="-120"/>
                <a:ea typeface="華康隸書體W3" pitchFamily="65" charset="-120"/>
              </a:rPr>
              <a:t>★專門課程學分審查認定申請表及證明書下載</a:t>
            </a:r>
            <a:r>
              <a:rPr lang="en-US" altLang="zh-TW" sz="2000" b="1" dirty="0">
                <a:latin typeface="華康隸書體W3" pitchFamily="65" charset="-120"/>
                <a:ea typeface="華康隸書體W3" pitchFamily="65" charset="-120"/>
              </a:rPr>
              <a:t>(</a:t>
            </a:r>
            <a:r>
              <a:rPr lang="zh-TW" altLang="en-US" sz="2000" b="1" dirty="0">
                <a:latin typeface="華康隸書體W3" pitchFamily="65" charset="-120"/>
                <a:ea typeface="華康隸書體W3" pitchFamily="65" charset="-120"/>
              </a:rPr>
              <a:t>請注意下載版本</a:t>
            </a:r>
            <a:r>
              <a:rPr lang="en-US" altLang="zh-TW" sz="2000" b="1" dirty="0">
                <a:latin typeface="華康隸書體W3" pitchFamily="65" charset="-120"/>
                <a:ea typeface="華康隸書體W3" pitchFamily="65" charset="-120"/>
              </a:rPr>
              <a:t>) </a:t>
            </a:r>
            <a:endParaRPr lang="zh-TW" altLang="en-US" sz="2000" b="1" dirty="0">
              <a:latin typeface="華康隸書體W3" pitchFamily="65" charset="-120"/>
              <a:ea typeface="華康隸書體W3" pitchFamily="65" charset="-120"/>
            </a:endParaRPr>
          </a:p>
          <a:p>
            <a:r>
              <a:rPr lang="zh-TW" altLang="en-US" sz="2000" b="1" dirty="0">
                <a:latin typeface="華康隸書體W3" pitchFamily="65" charset="-120"/>
                <a:ea typeface="華康隸書體W3" pitchFamily="65" charset="-120"/>
              </a:rPr>
              <a:t>◎以申請人在校申請修習第二專門課程時，本校經教育部核定或備查之</a:t>
            </a:r>
            <a:endParaRPr lang="en-US" altLang="zh-TW" sz="2000" b="1" dirty="0">
              <a:latin typeface="華康隸書體W3" pitchFamily="65" charset="-120"/>
              <a:ea typeface="華康隸書體W3" pitchFamily="65" charset="-120"/>
            </a:endParaRPr>
          </a:p>
          <a:p>
            <a:r>
              <a:rPr lang="zh-TW" altLang="en-US" sz="2000" b="1" dirty="0">
                <a:latin typeface="華康隸書體W3" pitchFamily="65" charset="-120"/>
                <a:ea typeface="華康隸書體W3" pitchFamily="65" charset="-120"/>
              </a:rPr>
              <a:t>  適用版本。</a:t>
            </a:r>
          </a:p>
          <a:p>
            <a:r>
              <a:rPr lang="zh-TW" altLang="en-US" sz="2000" b="1" dirty="0">
                <a:latin typeface="華康隸書體W3" pitchFamily="65" charset="-120"/>
                <a:ea typeface="華康隸書體W3" pitchFamily="65" charset="-120"/>
              </a:rPr>
              <a:t>◎</a:t>
            </a:r>
            <a:r>
              <a:rPr lang="zh-TW" altLang="en-US" sz="2000" b="1" dirty="0">
                <a:latin typeface="華康隸書體W3" pitchFamily="65" charset="-120"/>
                <a:ea typeface="華康隸書體W3" pitchFamily="65" charset="-120"/>
                <a:hlinkClick r:id="rId2"/>
              </a:rPr>
              <a:t>學分認證申請表填寫範例</a:t>
            </a:r>
            <a:endParaRPr lang="en-US" altLang="zh-TW" sz="2000" b="1" dirty="0">
              <a:latin typeface="華康隸書體W3" pitchFamily="65" charset="-120"/>
              <a:ea typeface="華康隸書體W3" pitchFamily="65" charset="-120"/>
            </a:endParaRPr>
          </a:p>
          <a:p>
            <a:endParaRPr lang="en-US" altLang="zh-TW" sz="2000" b="1" dirty="0">
              <a:latin typeface="華康隸書體W3" pitchFamily="65" charset="-120"/>
              <a:ea typeface="華康隸書體W3" pitchFamily="65" charset="-120"/>
            </a:endParaRPr>
          </a:p>
          <a:p>
            <a:endParaRPr lang="en-US" altLang="zh-TW" sz="2000" b="1" dirty="0">
              <a:latin typeface="華康隸書體W3" pitchFamily="65" charset="-120"/>
              <a:ea typeface="華康隸書體W3" pitchFamily="65" charset="-120"/>
            </a:endParaRPr>
          </a:p>
          <a:p>
            <a:r>
              <a:rPr lang="zh-TW" altLang="en-US" sz="2000" b="1" dirty="0">
                <a:latin typeface="華康隸書體W3" pitchFamily="65" charset="-120"/>
                <a:ea typeface="華康隸書體W3" pitchFamily="65" charset="-120"/>
              </a:rPr>
              <a:t>★下載路徑</a:t>
            </a:r>
            <a:endParaRPr lang="en-US" altLang="zh-TW" sz="2000" b="1" dirty="0">
              <a:latin typeface="華康隸書體W3" pitchFamily="65" charset="-120"/>
              <a:ea typeface="華康隸書體W3" pitchFamily="65" charset="-120"/>
            </a:endParaRPr>
          </a:p>
          <a:p>
            <a:r>
              <a:rPr lang="en-US" altLang="zh-TW" sz="2000" b="1" dirty="0">
                <a:latin typeface="華康隸書體W3" pitchFamily="65" charset="-120"/>
                <a:ea typeface="華康隸書體W3" pitchFamily="65" charset="-120"/>
                <a:hlinkClick r:id="rId3"/>
              </a:rPr>
              <a:t>https://tecs.nknu.edu.tw/Page.aspx?PN=135&amp;SN=134&amp;Kind=s1</a:t>
            </a:r>
            <a:r>
              <a:rPr lang="zh-TW" altLang="en-US" sz="2000" b="1" dirty="0">
                <a:latin typeface="華康隸書體W3" pitchFamily="65" charset="-120"/>
                <a:ea typeface="華康隸書體W3" pitchFamily="65" charset="-120"/>
              </a:rPr>
              <a:t> </a:t>
            </a:r>
          </a:p>
          <a:p>
            <a:endParaRPr lang="zh-TW" altLang="en-US" dirty="0">
              <a:latin typeface="華康隸書體W3" pitchFamily="65" charset="-120"/>
              <a:ea typeface="華康隸書體W3" pitchFamily="65" charset="-120"/>
            </a:endParaRPr>
          </a:p>
        </p:txBody>
      </p:sp>
    </p:spTree>
    <p:extLst>
      <p:ext uri="{BB962C8B-B14F-4D97-AF65-F5344CB8AC3E}">
        <p14:creationId xmlns:p14="http://schemas.microsoft.com/office/powerpoint/2010/main" val="651099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2420888"/>
            <a:ext cx="8229600" cy="1143000"/>
          </a:xfrm>
        </p:spPr>
        <p:txBody>
          <a:bodyPr>
            <a:noAutofit/>
          </a:bodyPr>
          <a:lstStyle/>
          <a:p>
            <a:r>
              <a:rPr lang="zh-TW" altLang="en-US" sz="6000" b="1" dirty="0">
                <a:latin typeface="微軟正黑體" panose="020B0604030504040204" pitchFamily="34" charset="-120"/>
                <a:ea typeface="微軟正黑體" panose="020B0604030504040204" pitchFamily="34" charset="-120"/>
              </a:rPr>
              <a:t>中教、小教、特教資優</a:t>
            </a:r>
            <a:br>
              <a:rPr lang="en-US" altLang="zh-TW" sz="6000" b="1" dirty="0">
                <a:latin typeface="微軟正黑體" panose="020B0604030504040204" pitchFamily="34" charset="-120"/>
                <a:ea typeface="微軟正黑體" panose="020B0604030504040204" pitchFamily="34" charset="-120"/>
              </a:rPr>
            </a:br>
            <a:r>
              <a:rPr lang="zh-TW" altLang="en-US" sz="6000" b="1" dirty="0">
                <a:latin typeface="微軟正黑體" panose="020B0604030504040204" pitchFamily="34" charset="-120"/>
                <a:ea typeface="微軟正黑體" panose="020B0604030504040204" pitchFamily="34" charset="-120"/>
              </a:rPr>
              <a:t>師資職前教育課程</a:t>
            </a:r>
          </a:p>
        </p:txBody>
      </p:sp>
    </p:spTree>
    <p:extLst>
      <p:ext uri="{BB962C8B-B14F-4D97-AF65-F5344CB8AC3E}">
        <p14:creationId xmlns:p14="http://schemas.microsoft.com/office/powerpoint/2010/main" val="3658187530"/>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10520</TotalTime>
  <Words>9083</Words>
  <Application>Microsoft Office PowerPoint</Application>
  <PresentationFormat>如螢幕大小 (4:3)</PresentationFormat>
  <Paragraphs>639</Paragraphs>
  <Slides>71</Slides>
  <Notes>11</Notes>
  <HiddenSlides>0</HiddenSlides>
  <MMClips>0</MMClips>
  <ScaleCrop>false</ScaleCrop>
  <HeadingPairs>
    <vt:vector size="6" baseType="variant">
      <vt:variant>
        <vt:lpstr>使用字型</vt:lpstr>
      </vt:variant>
      <vt:variant>
        <vt:i4>12</vt:i4>
      </vt:variant>
      <vt:variant>
        <vt:lpstr>佈景主題</vt:lpstr>
      </vt:variant>
      <vt:variant>
        <vt:i4>2</vt:i4>
      </vt:variant>
      <vt:variant>
        <vt:lpstr>投影片標題</vt:lpstr>
      </vt:variant>
      <vt:variant>
        <vt:i4>71</vt:i4>
      </vt:variant>
    </vt:vector>
  </HeadingPairs>
  <TitlesOfParts>
    <vt:vector size="85" baseType="lpstr">
      <vt:lpstr>華康隸書體W3</vt:lpstr>
      <vt:lpstr>華康隸書體W3(P)</vt:lpstr>
      <vt:lpstr>Microsoft JhengHei</vt:lpstr>
      <vt:lpstr>Microsoft JhengHei</vt:lpstr>
      <vt:lpstr>標楷體</vt:lpstr>
      <vt:lpstr>Arial</vt:lpstr>
      <vt:lpstr>Calibri</vt:lpstr>
      <vt:lpstr>Impact</vt:lpstr>
      <vt:lpstr>Times New Roman</vt:lpstr>
      <vt:lpstr>Verdana</vt:lpstr>
      <vt:lpstr>Wingdings</vt:lpstr>
      <vt:lpstr>Wingdings 3</vt:lpstr>
      <vt:lpstr>Office 佈景主題</vt:lpstr>
      <vt:lpstr>NewsPrint</vt:lpstr>
      <vt:lpstr>115學年度第1學期 期初導生聯合座談會</vt:lpstr>
      <vt:lpstr>PowerPoint 簡報</vt:lpstr>
      <vt:lpstr>師資培育與就業輔導處處長</vt:lpstr>
      <vt:lpstr>專任師資</vt:lpstr>
      <vt:lpstr>PowerPoint 簡報</vt:lpstr>
      <vt:lpstr>PowerPoint 簡報</vt:lpstr>
      <vt:lpstr>專門科目(部分認證)</vt:lpstr>
      <vt:lpstr>PowerPoint 簡報</vt:lpstr>
      <vt:lpstr>中教、小教、特教資優 師資職前教育課程</vt:lpstr>
      <vt:lpstr>中教</vt:lpstr>
      <vt:lpstr>中教學程-修課 請參閱課程組網站&gt;師資職前課程&gt;教育專業課程&gt;中教科目學分表 https://tecs.nknu.edu.tw/Page.aspx?PN=134&amp;SN=124&amp;Kind=s1</vt:lpstr>
      <vt:lpstr>中教學程-修課 請參閱課程組網站&gt;師資職前課程&gt;教育專業課程&gt;中教科目學分表 https://tecs.nknu.edu.tw/Page.aspx?PN=134&amp;SN=124&amp;Kind=s1</vt:lpstr>
      <vt:lpstr>中教修課邏輯及擋修限制</vt:lpstr>
      <vt:lpstr>中教該如何選課?</vt:lpstr>
      <vt:lpstr>中教該如何選課?</vt:lpstr>
      <vt:lpstr>小教</vt:lpstr>
      <vt:lpstr>小教該如何選課?</vt:lpstr>
      <vt:lpstr>   小學教育學程-修課 請參閱課程組網站&gt;師資職前課程&gt;教育專業課程&gt;小教科目學分表 https://tecs.nknu.edu.tw/Page.aspx?PN=134&amp;SN=124&amp;Kind=s1</vt:lpstr>
      <vt:lpstr>   小學教育學程-修課邏輯及擋修限制</vt:lpstr>
      <vt:lpstr>小教該如何選課?</vt:lpstr>
      <vt:lpstr>小教 新住民專案生</vt:lpstr>
      <vt:lpstr>小教新住民語專案生 修課範圍及要求</vt:lpstr>
      <vt:lpstr>新住民語文專長專門學分 (印尼語/越南語/泰國語) </vt:lpstr>
      <vt:lpstr>特教 資優學程</vt:lpstr>
      <vt:lpstr>特教中等資優學程-修課 請參閱課程組網站&gt;師資職前課程&gt;教育專業課程&gt;特教資優科目學分表 https://tecs.nknu.edu.tw/Page.aspx?PN=134&amp;SN=124&amp;Kind=s1</vt:lpstr>
      <vt:lpstr>特教資優修課邏輯及擋修限制</vt:lpstr>
      <vt:lpstr>該如何選課?</vt:lpstr>
      <vt:lpstr>選課!!</vt:lpstr>
      <vt:lpstr>網路選課時程(8月26日)</vt:lpstr>
      <vt:lpstr>每學期修課學分數上限</vt:lpstr>
      <vt:lpstr>因部分課程授課老師會於每學期第一節課，宣達本學期課程須知及進行課題分組，倘若未參與分組的同學，授課老師會請課程組通知學生辦理退選，且不同意加選，故請同學們勿缺席第一節課，以免損及自身學習機會。 </vt:lpstr>
      <vt:lpstr>PowerPoint 簡報</vt:lpstr>
      <vt:lpstr>中教特別注意事項</vt:lpstr>
      <vt:lpstr>中教【非專門課程培育系所 (以輔系及雙主修報考教育學程)之大學部學生】 特別注意事項</vt:lpstr>
      <vt:lpstr>中教【非專門課程培育系所(以前一學位系所報考教育學程)之研究生】 特別注意事項</vt:lpstr>
      <vt:lpstr>此表須由學生自行下載及填列，並自行送交至學系核章；待全數核章完畢，最後於學分審查時才繳交予課程組，繳交前請務必自行保管好。【請於修教程第一學期起即開始檢視大學時期學分，提早填列此表，送至學系審查。】</vt:lpstr>
      <vt:lpstr>PowerPoint 簡報</vt:lpstr>
      <vt:lpstr>PowerPoint 簡報</vt:lpstr>
      <vt:lpstr> 建議： ◆中等閩南語文專長師資生 ◆中等客家語文專長師資生  選讀雙專長中等學校師資培育專門科目，即加修另一中教科目，取得雙證，以為因應教師甄試端之需求。  </vt:lpstr>
      <vt:lpstr>中教領域加註雙語教學次專長課程</vt:lpstr>
      <vt:lpstr>PowerPoint 簡報</vt:lpstr>
      <vt:lpstr>【雙語教學】國民小學師資類科次專長-雙語 https://tecs.nknu.edu.tw/Page.aspx?PN=134&amp;SN=152&amp;Kind=s1</vt:lpstr>
      <vt:lpstr>修習國民小學師資類科次專長-雙語 注意事項</vt:lpstr>
      <vt:lpstr>PowerPoint 簡報</vt:lpstr>
      <vt:lpstr>修習國民小學師資類科次專長-雙語 注意事項</vt:lpstr>
      <vt:lpstr>【雙語教學】國民小學師資類科次專長-雙語</vt:lpstr>
      <vt:lpstr>PowerPoint 簡報</vt:lpstr>
      <vt:lpstr>PowerPoint 簡報</vt:lpstr>
      <vt:lpstr>PowerPoint 簡報</vt:lpstr>
      <vt:lpstr>PowerPoint 簡報</vt:lpstr>
      <vt:lpstr>職業教育與訓練、生涯規劃之規定</vt:lpstr>
      <vt:lpstr> 本校「職業教育與訓練」及「生涯規劃」相關科目一覽表如下： </vt:lpstr>
      <vt:lpstr>職業教育與訓練、生涯規劃之規定  Q&amp;A (其餘QA可參閱課程組網站說明) </vt:lpstr>
      <vt:lpstr>業界實習18小時                      -高級中等學校職業群科</vt:lpstr>
      <vt:lpstr>教育學程 LINE社群    一、LINE社群主要係課程組公告重要訊息為主，請同學勿於LINE社群內張貼不適當言論及占用版面，管理者有權逕予刪除。  二、學生若有修課上的疑問，請直接致電至課程組，或寄信到課程組信箱洽詢，由課務人員全面瞭解學生本身學籍及修課狀況後進行回復，請勿在群組內發問課務相關問題佔用版面。  三、若同學有教育學程相關疑問，可來電至課程組洽詢，或寄信至teacher.nknu@gmail.com或s1@mail.nknu.edu.tw諮詢。</vt:lpstr>
      <vt:lpstr>PowerPoint 簡報</vt:lpstr>
      <vt:lpstr>學分費</vt:lpstr>
      <vt:lpstr>PowerPoint 簡報</vt:lpstr>
      <vt:lpstr>預計活動</vt:lpstr>
      <vt:lpstr>【2026年教師節敬師閱讀活動】 《閱影食光》 電影欣賞 × 美食體驗 × 閱讀對話  歡迎各位老師、同學共同參與~~~ 一起看《海鷗食堂》，從影像、故事與味覺中，感受生活的溫度。  ● 活動資訊 時間｜09 / 18（五）13:00–15:00 地點｜行政大樓七樓0702教室 限額｜30人  ● 報名資訊 報名連結：https://forms.gle/tCXyYKroLYHBBfXt8  報名截止時間｜09 / 16（三）23:59，額滿截止  ● 辦理單位 主辦單位｜ 本校閱讀評量與教學研究中心 協辦單位｜ 本校師資培育與就業輔導處  (red heart)承辦人員｜陳小姐 聯絡電話｜07-7172930 分機1819 聯絡信箱｜readingposter@gmail.com </vt:lpstr>
      <vt:lpstr>第十六屆「閱讀評量與教學」理論與實務研討會今年研討會以🌱 「融入 SEL 的閱讀課程教學」 為主題  📌 研討會資訊 📅時間｜115年10月3日（六）09:00－16:30 🏛️地點｜高師大和平校區  行政大樓10樓國際會議廳 📝報名至 9/23 23:59 截止 ⚠️提醒：請依身分擇一平台報名。  ⭐1、教職人員請至全國教師在職進修資訊網報名，課程代碼：5707707，可核發 6 小時研習時數。https://www4.inservice.edu.tw/  ⭐2、高師大師就處學程生請至高師學生平台報名： https://teachers.nknu.edu.tw/ecp/Workshop_Order.aspx?Aid=1793  ⭐3、全國教育研究人員、研究生、師培生或其他身分人士請填寫報名表單： https://forms.gle/A1C1XmHjSb1BBapJA   📩如獲錄取，將於活動當週以 Email 寄發行前通知，請留意電子信箱。 🌐 研討會專屬網站請見： https://pairnknu.wixstudio.com/pair-seminar-4-1-16   研討會籌備委員會 高師大閱讀中心 📧 pair.nknu@gmail.com ☎️ 07-717-2930 轉 1814　賴小姐</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user</dc:creator>
  <cp:lastModifiedBy>user</cp:lastModifiedBy>
  <cp:revision>648</cp:revision>
  <cp:lastPrinted>2020-06-18T00:58:39Z</cp:lastPrinted>
  <dcterms:created xsi:type="dcterms:W3CDTF">2018-06-26T01:00:08Z</dcterms:created>
  <dcterms:modified xsi:type="dcterms:W3CDTF">2026-09-10T08:08:59Z</dcterms:modified>
</cp:coreProperties>
</file>