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3"/>
  </p:notesMasterIdLst>
  <p:handoutMasterIdLst>
    <p:handoutMasterId r:id="rId104"/>
  </p:handoutMasterIdLst>
  <p:sldIdLst>
    <p:sldId id="309" r:id="rId3"/>
    <p:sldId id="816" r:id="rId4"/>
    <p:sldId id="811" r:id="rId5"/>
    <p:sldId id="311" r:id="rId6"/>
    <p:sldId id="313" r:id="rId7"/>
    <p:sldId id="312" r:id="rId8"/>
    <p:sldId id="367" r:id="rId9"/>
    <p:sldId id="819" r:id="rId10"/>
    <p:sldId id="310" r:id="rId11"/>
    <p:sldId id="817" r:id="rId12"/>
    <p:sldId id="826" r:id="rId13"/>
    <p:sldId id="314" r:id="rId14"/>
    <p:sldId id="828" r:id="rId15"/>
    <p:sldId id="830" r:id="rId16"/>
    <p:sldId id="265" r:id="rId17"/>
    <p:sldId id="838" r:id="rId18"/>
    <p:sldId id="266" r:id="rId19"/>
    <p:sldId id="267" r:id="rId20"/>
    <p:sldId id="355" r:id="rId21"/>
    <p:sldId id="356" r:id="rId22"/>
    <p:sldId id="357" r:id="rId23"/>
    <p:sldId id="358" r:id="rId24"/>
    <p:sldId id="270" r:id="rId25"/>
    <p:sldId id="831" r:id="rId26"/>
    <p:sldId id="326" r:id="rId27"/>
    <p:sldId id="832" r:id="rId28"/>
    <p:sldId id="854" r:id="rId29"/>
    <p:sldId id="268" r:id="rId30"/>
    <p:sldId id="285" r:id="rId31"/>
    <p:sldId id="855" r:id="rId32"/>
    <p:sldId id="305" r:id="rId33"/>
    <p:sldId id="833" r:id="rId34"/>
    <p:sldId id="856" r:id="rId35"/>
    <p:sldId id="842" r:id="rId36"/>
    <p:sldId id="339" r:id="rId37"/>
    <p:sldId id="321" r:id="rId38"/>
    <p:sldId id="335" r:id="rId39"/>
    <p:sldId id="834" r:id="rId40"/>
    <p:sldId id="353" r:id="rId41"/>
    <p:sldId id="354" r:id="rId42"/>
    <p:sldId id="835" r:id="rId43"/>
    <p:sldId id="299" r:id="rId44"/>
    <p:sldId id="322" r:id="rId45"/>
    <p:sldId id="306" r:id="rId46"/>
    <p:sldId id="836" r:id="rId47"/>
    <p:sldId id="304" r:id="rId48"/>
    <p:sldId id="837" r:id="rId49"/>
    <p:sldId id="843" r:id="rId50"/>
    <p:sldId id="328" r:id="rId51"/>
    <p:sldId id="324" r:id="rId52"/>
    <p:sldId id="844" r:id="rId53"/>
    <p:sldId id="343" r:id="rId54"/>
    <p:sldId id="846" r:id="rId55"/>
    <p:sldId id="352" r:id="rId56"/>
    <p:sldId id="337" r:id="rId57"/>
    <p:sldId id="341" r:id="rId58"/>
    <p:sldId id="350" r:id="rId59"/>
    <p:sldId id="362" r:id="rId60"/>
    <p:sldId id="361" r:id="rId61"/>
    <p:sldId id="365" r:id="rId62"/>
    <p:sldId id="359" r:id="rId63"/>
    <p:sldId id="366" r:id="rId64"/>
    <p:sldId id="283" r:id="rId65"/>
    <p:sldId id="349" r:id="rId66"/>
    <p:sldId id="845" r:id="rId67"/>
    <p:sldId id="347" r:id="rId68"/>
    <p:sldId id="330" r:id="rId69"/>
    <p:sldId id="333" r:id="rId70"/>
    <p:sldId id="280" r:id="rId71"/>
    <p:sldId id="344" r:id="rId72"/>
    <p:sldId id="346" r:id="rId73"/>
    <p:sldId id="323" r:id="rId74"/>
    <p:sldId id="850" r:id="rId75"/>
    <p:sldId id="371" r:id="rId76"/>
    <p:sldId id="864" r:id="rId77"/>
    <p:sldId id="865" r:id="rId78"/>
    <p:sldId id="867" r:id="rId79"/>
    <p:sldId id="368" r:id="rId80"/>
    <p:sldId id="369" r:id="rId81"/>
    <p:sldId id="370" r:id="rId82"/>
    <p:sldId id="857" r:id="rId83"/>
    <p:sldId id="847" r:id="rId84"/>
    <p:sldId id="271" r:id="rId85"/>
    <p:sldId id="334" r:id="rId86"/>
    <p:sldId id="849" r:id="rId87"/>
    <p:sldId id="316" r:id="rId88"/>
    <p:sldId id="821" r:id="rId89"/>
    <p:sldId id="825" r:id="rId90"/>
    <p:sldId id="822" r:id="rId91"/>
    <p:sldId id="853" r:id="rId92"/>
    <p:sldId id="282" r:id="rId93"/>
    <p:sldId id="818" r:id="rId94"/>
    <p:sldId id="317" r:id="rId95"/>
    <p:sldId id="820" r:id="rId96"/>
    <p:sldId id="824" r:id="rId97"/>
    <p:sldId id="308" r:id="rId98"/>
    <p:sldId id="858" r:id="rId99"/>
    <p:sldId id="860" r:id="rId100"/>
    <p:sldId id="862" r:id="rId101"/>
    <p:sldId id="861" r:id="rId102"/>
  </p:sldIdLst>
  <p:sldSz cx="9144000" cy="6858000" type="screen4x3"/>
  <p:notesSz cx="9939338" cy="143684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BF61A4D-43F3-4992-A00D-4BF8B9C318A3}">
          <p14:sldIdLst/>
        </p14:section>
        <p14:section name="未命名的章節" id="{C890795E-211C-40D2-A42E-8CB0591380CD}">
          <p14:sldIdLst>
            <p14:sldId id="309"/>
            <p14:sldId id="816"/>
            <p14:sldId id="811"/>
            <p14:sldId id="311"/>
            <p14:sldId id="313"/>
            <p14:sldId id="312"/>
            <p14:sldId id="367"/>
            <p14:sldId id="819"/>
            <p14:sldId id="310"/>
            <p14:sldId id="817"/>
            <p14:sldId id="826"/>
            <p14:sldId id="314"/>
            <p14:sldId id="828"/>
            <p14:sldId id="830"/>
            <p14:sldId id="265"/>
            <p14:sldId id="838"/>
            <p14:sldId id="266"/>
            <p14:sldId id="267"/>
            <p14:sldId id="355"/>
            <p14:sldId id="356"/>
            <p14:sldId id="357"/>
            <p14:sldId id="358"/>
            <p14:sldId id="270"/>
            <p14:sldId id="831"/>
            <p14:sldId id="326"/>
            <p14:sldId id="832"/>
            <p14:sldId id="854"/>
            <p14:sldId id="268"/>
            <p14:sldId id="285"/>
            <p14:sldId id="855"/>
            <p14:sldId id="305"/>
            <p14:sldId id="833"/>
            <p14:sldId id="856"/>
            <p14:sldId id="842"/>
            <p14:sldId id="339"/>
            <p14:sldId id="321"/>
            <p14:sldId id="335"/>
            <p14:sldId id="834"/>
            <p14:sldId id="353"/>
            <p14:sldId id="354"/>
            <p14:sldId id="835"/>
            <p14:sldId id="299"/>
            <p14:sldId id="322"/>
            <p14:sldId id="306"/>
            <p14:sldId id="836"/>
            <p14:sldId id="304"/>
            <p14:sldId id="837"/>
            <p14:sldId id="843"/>
            <p14:sldId id="328"/>
            <p14:sldId id="324"/>
            <p14:sldId id="844"/>
            <p14:sldId id="343"/>
            <p14:sldId id="846"/>
            <p14:sldId id="352"/>
            <p14:sldId id="337"/>
            <p14:sldId id="341"/>
            <p14:sldId id="350"/>
            <p14:sldId id="362"/>
            <p14:sldId id="361"/>
            <p14:sldId id="365"/>
            <p14:sldId id="359"/>
            <p14:sldId id="366"/>
            <p14:sldId id="283"/>
            <p14:sldId id="349"/>
            <p14:sldId id="845"/>
            <p14:sldId id="347"/>
            <p14:sldId id="330"/>
            <p14:sldId id="333"/>
            <p14:sldId id="280"/>
            <p14:sldId id="344"/>
            <p14:sldId id="346"/>
            <p14:sldId id="323"/>
            <p14:sldId id="850"/>
            <p14:sldId id="371"/>
            <p14:sldId id="864"/>
            <p14:sldId id="865"/>
            <p14:sldId id="867"/>
            <p14:sldId id="368"/>
            <p14:sldId id="369"/>
            <p14:sldId id="370"/>
            <p14:sldId id="857"/>
            <p14:sldId id="847"/>
            <p14:sldId id="271"/>
            <p14:sldId id="334"/>
            <p14:sldId id="849"/>
            <p14:sldId id="316"/>
            <p14:sldId id="821"/>
            <p14:sldId id="825"/>
            <p14:sldId id="822"/>
            <p14:sldId id="853"/>
            <p14:sldId id="282"/>
            <p14:sldId id="818"/>
            <p14:sldId id="317"/>
            <p14:sldId id="820"/>
            <p14:sldId id="824"/>
            <p14:sldId id="308"/>
            <p14:sldId id="858"/>
            <p14:sldId id="860"/>
            <p14:sldId id="862"/>
            <p14:sldId id="8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20B"/>
    <a:srgbClr val="0099FF"/>
    <a:srgbClr val="FF99CC"/>
    <a:srgbClr val="3333FF"/>
    <a:srgbClr val="F9AD6F"/>
    <a:srgbClr val="C75F09"/>
    <a:srgbClr val="F78425"/>
    <a:srgbClr val="FBC497"/>
    <a:srgbClr val="FAB88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4" autoAdjust="0"/>
  </p:normalViewPr>
  <p:slideViewPr>
    <p:cSldViewPr>
      <p:cViewPr varScale="1">
        <p:scale>
          <a:sx n="83" d="100"/>
          <a:sy n="83" d="100"/>
        </p:scale>
        <p:origin x="1517" y="48"/>
      </p:cViewPr>
      <p:guideLst>
        <p:guide orient="horz" pos="2160"/>
        <p:guide pos="2880"/>
      </p:guideLst>
    </p:cSldViewPr>
  </p:slideViewPr>
  <p:outlineViewPr>
    <p:cViewPr>
      <p:scale>
        <a:sx n="33" d="100"/>
        <a:sy n="33" d="100"/>
      </p:scale>
      <p:origin x="0" y="5904"/>
    </p:cViewPr>
  </p:outlineViewPr>
  <p:notesTextViewPr>
    <p:cViewPr>
      <p:scale>
        <a:sx n="3" d="2"/>
        <a:sy n="3" d="2"/>
      </p:scale>
      <p:origin x="0" y="0"/>
    </p:cViewPr>
  </p:notesTextViewPr>
  <p:sorterViewPr>
    <p:cViewPr>
      <p:scale>
        <a:sx n="100" d="100"/>
        <a:sy n="100" d="100"/>
      </p:scale>
      <p:origin x="0" y="-188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708B4-541D-4777-AF9E-9825901F54BE}" type="doc">
      <dgm:prSet loTypeId="urn:microsoft.com/office/officeart/2005/8/layout/chevron2" loCatId="process" qsTypeId="urn:microsoft.com/office/officeart/2005/8/quickstyle/simple1" qsCatId="simple" csTypeId="urn:microsoft.com/office/officeart/2005/8/colors/colorful1#1" csCatId="colorful" phldr="1"/>
      <dgm:spPr/>
      <dgm:t>
        <a:bodyPr/>
        <a:lstStyle/>
        <a:p>
          <a:endParaRPr lang="zh-TW" altLang="en-US"/>
        </a:p>
      </dgm:t>
    </dgm:pt>
    <dgm:pt modelId="{6EA7DD38-DCC2-4C6A-A744-C6728305B21D}">
      <dgm:prSet phldrT="[文字]" custT="1"/>
      <dgm:spPr/>
      <dgm:t>
        <a:bodyPr/>
        <a:lstStyle/>
        <a:p>
          <a:r>
            <a:rPr lang="zh-TW" altLang="en-US" sz="1000" b="1" dirty="0">
              <a:latin typeface="標楷體" panose="03000509000000000000" pitchFamily="65" charset="-120"/>
              <a:ea typeface="標楷體" panose="03000509000000000000" pitchFamily="65" charset="-120"/>
            </a:rPr>
            <a:t>招生</a:t>
          </a:r>
        </a:p>
      </dgm:t>
    </dgm:pt>
    <dgm:pt modelId="{F6647616-0B5E-48E1-9BC2-2FBEEFFC8348}" type="parTrans" cxnId="{635FA1A7-39D0-474D-90BA-745E79535970}">
      <dgm:prSet/>
      <dgm:spPr/>
      <dgm:t>
        <a:bodyPr/>
        <a:lstStyle/>
        <a:p>
          <a:endParaRPr lang="zh-TW" altLang="en-US"/>
        </a:p>
      </dgm:t>
    </dgm:pt>
    <dgm:pt modelId="{6CAD6DF8-8770-4C43-8406-2B5692E3332C}" type="sibTrans" cxnId="{635FA1A7-39D0-474D-90BA-745E79535970}">
      <dgm:prSet/>
      <dgm:spPr/>
      <dgm:t>
        <a:bodyPr/>
        <a:lstStyle/>
        <a:p>
          <a:endParaRPr lang="zh-TW" altLang="en-US"/>
        </a:p>
      </dgm:t>
    </dgm:pt>
    <dgm:pt modelId="{8D874FC4-EAFD-4282-874B-F27A24E68FAA}">
      <dgm:prSet phldrT="[文字]"/>
      <dgm:spPr/>
      <dgm:t>
        <a:bodyPr/>
        <a:lstStyle/>
        <a:p>
          <a:r>
            <a:rPr lang="zh-TW" altLang="en-US" dirty="0">
              <a:latin typeface="標楷體" panose="03000509000000000000" pitchFamily="65" charset="-120"/>
              <a:ea typeface="標楷體" panose="03000509000000000000" pitchFamily="65" charset="-120"/>
            </a:rPr>
            <a:t>師資培育與就業輔導處之教程生與系上師培生統稱「師資生」</a:t>
          </a:r>
          <a:r>
            <a:rPr lang="zh-TW" altLang="en-US" dirty="0">
              <a:latin typeface="新細明體"/>
              <a:ea typeface="新細明體"/>
            </a:rPr>
            <a:t>。</a:t>
          </a:r>
          <a:endParaRPr lang="zh-TW" altLang="en-US" dirty="0"/>
        </a:p>
      </dgm:t>
    </dgm:pt>
    <dgm:pt modelId="{706EFB50-6181-4EEF-B66D-21B8F3F21D6E}" type="parTrans" cxnId="{FBE8FAE9-772A-498D-BB6A-0E30A1C2FDC2}">
      <dgm:prSet/>
      <dgm:spPr/>
      <dgm:t>
        <a:bodyPr/>
        <a:lstStyle/>
        <a:p>
          <a:endParaRPr lang="zh-TW" altLang="en-US"/>
        </a:p>
      </dgm:t>
    </dgm:pt>
    <dgm:pt modelId="{EB33664A-C120-4754-8F6D-CF293A2D7E57}" type="sibTrans" cxnId="{FBE8FAE9-772A-498D-BB6A-0E30A1C2FDC2}">
      <dgm:prSet/>
      <dgm:spPr/>
      <dgm:t>
        <a:bodyPr/>
        <a:lstStyle/>
        <a:p>
          <a:endParaRPr lang="zh-TW" altLang="en-US"/>
        </a:p>
      </dgm:t>
    </dgm:pt>
    <dgm:pt modelId="{990340A2-EF12-44E8-8268-C1D90CE66AEE}">
      <dgm:prSet phldrT="[文字]" custT="1"/>
      <dgm:spPr/>
      <dgm:t>
        <a:bodyPr/>
        <a:lstStyle/>
        <a:p>
          <a:r>
            <a:rPr lang="zh-TW" altLang="en-US" sz="1000" b="1" dirty="0">
              <a:latin typeface="標楷體" panose="03000509000000000000" pitchFamily="65" charset="-120"/>
              <a:ea typeface="標楷體" panose="03000509000000000000" pitchFamily="65" charset="-120"/>
            </a:rPr>
            <a:t>教育學分抵免</a:t>
          </a:r>
        </a:p>
      </dgm:t>
    </dgm:pt>
    <dgm:pt modelId="{2BD375CD-2780-4B13-8226-13C74E463CD1}" type="parTrans" cxnId="{2D2FF693-DC17-4A4F-867A-09C88B00C7C2}">
      <dgm:prSet/>
      <dgm:spPr/>
      <dgm:t>
        <a:bodyPr/>
        <a:lstStyle/>
        <a:p>
          <a:endParaRPr lang="zh-TW" altLang="en-US"/>
        </a:p>
      </dgm:t>
    </dgm:pt>
    <dgm:pt modelId="{BFC16928-6DF0-493C-A92F-C38AF334F798}" type="sibTrans" cxnId="{2D2FF693-DC17-4A4F-867A-09C88B00C7C2}">
      <dgm:prSet/>
      <dgm:spPr/>
      <dgm:t>
        <a:bodyPr/>
        <a:lstStyle/>
        <a:p>
          <a:endParaRPr lang="zh-TW" altLang="en-US"/>
        </a:p>
      </dgm:t>
    </dgm:pt>
    <dgm:pt modelId="{BC17EB70-6F52-4842-971C-04DBCCB2EBAF}">
      <dgm:prSet phldrT="[文字]" custT="1"/>
      <dgm:spPr/>
      <dgm:t>
        <a:bodyPr/>
        <a:lstStyle/>
        <a:p>
          <a:r>
            <a:rPr lang="en-US" altLang="zh-TW" sz="1200" b="1" u="sng" dirty="0">
              <a:solidFill>
                <a:srgbClr val="FF0000"/>
              </a:solidFill>
              <a:latin typeface="標楷體" panose="03000509000000000000" pitchFamily="65" charset="-120"/>
              <a:ea typeface="標楷體" panose="03000509000000000000" pitchFamily="65" charset="-120"/>
            </a:rPr>
            <a:t>114</a:t>
          </a:r>
          <a:r>
            <a:rPr lang="zh-TW" altLang="en-US" sz="1200" b="1" u="sng" dirty="0">
              <a:solidFill>
                <a:srgbClr val="FF0000"/>
              </a:solidFill>
              <a:latin typeface="標楷體" panose="03000509000000000000" pitchFamily="65" charset="-120"/>
              <a:ea typeface="標楷體" panose="03000509000000000000" pitchFamily="65" charset="-120"/>
            </a:rPr>
            <a:t>年</a:t>
          </a:r>
          <a:r>
            <a:rPr lang="en-US" altLang="zh-TW" sz="1200" b="1" u="sng" dirty="0">
              <a:solidFill>
                <a:srgbClr val="FF0000"/>
              </a:solidFill>
              <a:latin typeface="標楷體" panose="03000509000000000000" pitchFamily="65" charset="-120"/>
              <a:ea typeface="標楷體" panose="03000509000000000000" pitchFamily="65" charset="-120"/>
            </a:rPr>
            <a:t>7</a:t>
          </a:r>
          <a:r>
            <a:rPr lang="zh-TW" altLang="en-US" sz="1200" b="1" u="sng" dirty="0">
              <a:solidFill>
                <a:srgbClr val="FF0000"/>
              </a:solidFill>
              <a:latin typeface="標楷體" panose="03000509000000000000" pitchFamily="65" charset="-120"/>
              <a:ea typeface="標楷體" panose="03000509000000000000" pitchFamily="65" charset="-120"/>
            </a:rPr>
            <a:t>月</a:t>
          </a:r>
          <a:r>
            <a:rPr lang="en-US" altLang="zh-TW" sz="1200" b="1" u="sng" dirty="0">
              <a:solidFill>
                <a:srgbClr val="FF0000"/>
              </a:solidFill>
              <a:latin typeface="標楷體" panose="03000509000000000000" pitchFamily="65" charset="-120"/>
              <a:ea typeface="標楷體" panose="03000509000000000000" pitchFamily="65" charset="-120"/>
            </a:rPr>
            <a:t>28</a:t>
          </a:r>
          <a:r>
            <a:rPr lang="zh-TW" altLang="en-US" sz="1200" b="1" u="sng" dirty="0">
              <a:solidFill>
                <a:srgbClr val="FF0000"/>
              </a:solidFill>
              <a:latin typeface="標楷體" panose="03000509000000000000" pitchFamily="65" charset="-120"/>
              <a:ea typeface="標楷體" panose="03000509000000000000" pitchFamily="65" charset="-120"/>
            </a:rPr>
            <a:t>日至</a:t>
          </a:r>
          <a:r>
            <a:rPr lang="en-US" altLang="zh-TW" sz="1200" b="1" u="sng" dirty="0">
              <a:solidFill>
                <a:srgbClr val="FF0000"/>
              </a:solidFill>
              <a:latin typeface="標楷體" panose="03000509000000000000" pitchFamily="65" charset="-120"/>
              <a:ea typeface="標楷體" panose="03000509000000000000" pitchFamily="65" charset="-120"/>
            </a:rPr>
            <a:t>7</a:t>
          </a:r>
          <a:r>
            <a:rPr lang="zh-TW" altLang="en-US" sz="1200" b="1" u="sng" dirty="0">
              <a:solidFill>
                <a:srgbClr val="FF0000"/>
              </a:solidFill>
              <a:latin typeface="標楷體" panose="03000509000000000000" pitchFamily="65" charset="-120"/>
              <a:ea typeface="標楷體" panose="03000509000000000000" pitchFamily="65" charset="-120"/>
            </a:rPr>
            <a:t>月</a:t>
          </a:r>
          <a:r>
            <a:rPr lang="en-US" altLang="zh-TW" sz="1200" b="1" u="sng" dirty="0">
              <a:solidFill>
                <a:srgbClr val="FF0000"/>
              </a:solidFill>
              <a:latin typeface="標楷體" panose="03000509000000000000" pitchFamily="65" charset="-120"/>
              <a:ea typeface="標楷體" panose="03000509000000000000" pitchFamily="65" charset="-120"/>
            </a:rPr>
            <a:t>31</a:t>
          </a:r>
          <a:r>
            <a:rPr lang="zh-TW" altLang="en-US" sz="1200" b="1" u="sng" dirty="0">
              <a:solidFill>
                <a:srgbClr val="FF0000"/>
              </a:solidFill>
              <a:latin typeface="標楷體" panose="03000509000000000000" pitchFamily="65" charset="-120"/>
              <a:ea typeface="標楷體" panose="03000509000000000000" pitchFamily="65" charset="-120"/>
            </a:rPr>
            <a:t>日</a:t>
          </a:r>
          <a:r>
            <a:rPr lang="zh-TW" altLang="en-US" sz="1200" dirty="0">
              <a:latin typeface="標楷體" panose="03000509000000000000" pitchFamily="65" charset="-120"/>
              <a:ea typeface="標楷體" panose="03000509000000000000" pitchFamily="65" charset="-120"/>
            </a:rPr>
            <a:t>，於</a:t>
          </a:r>
          <a:r>
            <a:rPr lang="zh-TW" altLang="en-US" sz="1200" u="sng" dirty="0">
              <a:solidFill>
                <a:srgbClr val="FF0000"/>
              </a:solidFill>
              <a:latin typeface="標楷體" panose="03000509000000000000" pitchFamily="65" charset="-120"/>
              <a:ea typeface="標楷體" panose="03000509000000000000" pitchFamily="65" charset="-120"/>
            </a:rPr>
            <a:t>當年度</a:t>
          </a:r>
          <a:r>
            <a:rPr lang="zh-TW" altLang="en-US" sz="1200" dirty="0">
              <a:latin typeface="標楷體" panose="03000509000000000000" pitchFamily="65" charset="-120"/>
              <a:ea typeface="標楷體" panose="03000509000000000000" pitchFamily="65" charset="-120"/>
            </a:rPr>
            <a:t>申請時間內辦理，申請以</a:t>
          </a:r>
          <a:r>
            <a:rPr lang="zh-TW" altLang="en-US" sz="1400" b="1" dirty="0">
              <a:solidFill>
                <a:srgbClr val="FF0000"/>
              </a:solidFill>
              <a:latin typeface="標楷體" panose="03000509000000000000" pitchFamily="65" charset="-120"/>
              <a:ea typeface="標楷體" panose="03000509000000000000" pitchFamily="65" charset="-120"/>
            </a:rPr>
            <a:t>一次</a:t>
          </a:r>
          <a:r>
            <a:rPr lang="zh-TW" altLang="en-US" sz="1200" dirty="0">
              <a:latin typeface="標楷體" panose="03000509000000000000" pitchFamily="65" charset="-120"/>
              <a:ea typeface="標楷體" panose="03000509000000000000" pitchFamily="65" charset="-120"/>
            </a:rPr>
            <a:t>為限</a:t>
          </a:r>
          <a:r>
            <a:rPr lang="zh-TW" altLang="en-US" sz="1200" dirty="0">
              <a:latin typeface="新細明體"/>
              <a:ea typeface="新細明體"/>
            </a:rPr>
            <a:t>。</a:t>
          </a:r>
          <a:endParaRPr lang="zh-TW" altLang="en-US" sz="1200" dirty="0"/>
        </a:p>
      </dgm:t>
    </dgm:pt>
    <dgm:pt modelId="{FE47F8A6-2057-472B-88F5-2771B0DA2F0B}" type="parTrans" cxnId="{E2FAAAD5-9EED-4C14-97E4-8B7465A31A1C}">
      <dgm:prSet/>
      <dgm:spPr/>
      <dgm:t>
        <a:bodyPr/>
        <a:lstStyle/>
        <a:p>
          <a:endParaRPr lang="zh-TW" altLang="en-US"/>
        </a:p>
      </dgm:t>
    </dgm:pt>
    <dgm:pt modelId="{431333DB-ED2C-456C-9A24-C4FDFF7073D0}" type="sibTrans" cxnId="{E2FAAAD5-9EED-4C14-97E4-8B7465A31A1C}">
      <dgm:prSet/>
      <dgm:spPr/>
      <dgm:t>
        <a:bodyPr/>
        <a:lstStyle/>
        <a:p>
          <a:endParaRPr lang="zh-TW" altLang="en-US"/>
        </a:p>
      </dgm:t>
    </dgm:pt>
    <dgm:pt modelId="{6559BF28-FE06-47FF-9F02-1BA332F2E0A8}">
      <dgm:prSet phldrT="[文字]" custT="1"/>
      <dgm:spPr/>
      <dgm:t>
        <a:bodyPr/>
        <a:lstStyle/>
        <a:p>
          <a:r>
            <a:rPr lang="zh-TW" altLang="en-US" sz="900" b="1" dirty="0">
              <a:solidFill>
                <a:schemeClr val="bg1"/>
              </a:solidFill>
              <a:latin typeface="標楷體" panose="03000509000000000000" pitchFamily="65" charset="-120"/>
              <a:ea typeface="標楷體" panose="03000509000000000000" pitchFamily="65" charset="-120"/>
            </a:rPr>
            <a:t>專門科目</a:t>
          </a:r>
          <a:endParaRPr lang="en-US" altLang="zh-TW" sz="900" b="1" dirty="0">
            <a:solidFill>
              <a:schemeClr val="bg1"/>
            </a:solidFill>
            <a:latin typeface="標楷體" panose="03000509000000000000" pitchFamily="65" charset="-120"/>
            <a:ea typeface="標楷體" panose="03000509000000000000" pitchFamily="65" charset="-120"/>
          </a:endParaRPr>
        </a:p>
        <a:p>
          <a:r>
            <a:rPr lang="zh-TW" altLang="en-US" sz="900" b="1" dirty="0">
              <a:solidFill>
                <a:schemeClr val="bg1"/>
              </a:solidFill>
              <a:latin typeface="標楷體" panose="03000509000000000000" pitchFamily="65" charset="-120"/>
              <a:ea typeface="標楷體" panose="03000509000000000000" pitchFamily="65" charset="-120"/>
            </a:rPr>
            <a:t>部分認證</a:t>
          </a:r>
          <a:endParaRPr lang="zh-TW" altLang="en-US" sz="900" b="1" dirty="0">
            <a:latin typeface="標楷體" panose="03000509000000000000" pitchFamily="65" charset="-120"/>
            <a:ea typeface="標楷體" panose="03000509000000000000" pitchFamily="65" charset="-120"/>
          </a:endParaRPr>
        </a:p>
      </dgm:t>
    </dgm:pt>
    <dgm:pt modelId="{CE91CBF9-B6E7-463E-A515-DD6024EF67D7}" type="parTrans" cxnId="{C4DEF89B-000F-4C2C-9E95-699DAF4B6FAE}">
      <dgm:prSet/>
      <dgm:spPr/>
      <dgm:t>
        <a:bodyPr/>
        <a:lstStyle/>
        <a:p>
          <a:endParaRPr lang="zh-TW" altLang="en-US"/>
        </a:p>
      </dgm:t>
    </dgm:pt>
    <dgm:pt modelId="{128A9022-8A5C-4A86-955C-6FBD380CDA81}" type="sibTrans" cxnId="{C4DEF89B-000F-4C2C-9E95-699DAF4B6FAE}">
      <dgm:prSet/>
      <dgm:spPr/>
      <dgm:t>
        <a:bodyPr/>
        <a:lstStyle/>
        <a:p>
          <a:endParaRPr lang="zh-TW" altLang="en-US"/>
        </a:p>
      </dgm:t>
    </dgm:pt>
    <dgm:pt modelId="{3030F0DA-FC60-4B8D-ADAA-574641640BB1}">
      <dgm:prSet phldrT="[文字]"/>
      <dgm:spPr/>
      <dgm:t>
        <a:bodyPr/>
        <a:lstStyle/>
        <a:p>
          <a:endParaRPr lang="zh-TW" altLang="en-US" dirty="0"/>
        </a:p>
      </dgm:t>
    </dgm:pt>
    <dgm:pt modelId="{213E8C3E-1DA3-438B-873A-AD381AEEE59C}" type="parTrans" cxnId="{60F51F8B-344D-4821-8495-3F82291FC36C}">
      <dgm:prSet/>
      <dgm:spPr/>
      <dgm:t>
        <a:bodyPr/>
        <a:lstStyle/>
        <a:p>
          <a:endParaRPr lang="zh-TW" altLang="en-US"/>
        </a:p>
      </dgm:t>
    </dgm:pt>
    <dgm:pt modelId="{D4BD0F0F-C8D5-4FE1-8292-7FBBA52851BB}" type="sibTrans" cxnId="{60F51F8B-344D-4821-8495-3F82291FC36C}">
      <dgm:prSet/>
      <dgm:spPr/>
      <dgm:t>
        <a:bodyPr/>
        <a:lstStyle/>
        <a:p>
          <a:endParaRPr lang="zh-TW" altLang="en-US"/>
        </a:p>
      </dgm:t>
    </dgm:pt>
    <dgm:pt modelId="{AF4EF5A9-4B2C-4C9A-8259-0D90C5D7289F}">
      <dgm:prSet phldrT="[文字]" custT="1"/>
      <dgm:spPr/>
      <dgm:t>
        <a:bodyPr/>
        <a:lstStyle/>
        <a:p>
          <a:r>
            <a:rPr lang="zh-TW" altLang="en-US" sz="1000" b="1" dirty="0">
              <a:latin typeface="標楷體" panose="03000509000000000000" pitchFamily="65" charset="-120"/>
              <a:ea typeface="標楷體" panose="03000509000000000000" pitchFamily="65" charset="-120"/>
            </a:rPr>
            <a:t>正式</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教師</a:t>
          </a:r>
        </a:p>
      </dgm:t>
    </dgm:pt>
    <dgm:pt modelId="{E09BBA89-BF6C-4FE9-8C8C-39FD79A730FA}" type="parTrans" cxnId="{B63747E8-AD38-4CE4-A79B-B6E35DDC915A}">
      <dgm:prSet/>
      <dgm:spPr/>
      <dgm:t>
        <a:bodyPr/>
        <a:lstStyle/>
        <a:p>
          <a:endParaRPr lang="zh-TW" altLang="en-US"/>
        </a:p>
      </dgm:t>
    </dgm:pt>
    <dgm:pt modelId="{DAC86A09-E3D0-4A47-B4D0-93B928BFC2A5}" type="sibTrans" cxnId="{B63747E8-AD38-4CE4-A79B-B6E35DDC915A}">
      <dgm:prSet/>
      <dgm:spPr/>
      <dgm:t>
        <a:bodyPr/>
        <a:lstStyle/>
        <a:p>
          <a:endParaRPr lang="zh-TW" altLang="en-US"/>
        </a:p>
      </dgm:t>
    </dgm:pt>
    <dgm:pt modelId="{1FF46551-1DA7-40B5-A81C-80C2FB7FC8C1}">
      <dgm:prSet phldrT="[文字]" custT="1"/>
      <dgm:spPr/>
      <dgm:t>
        <a:bodyPr/>
        <a:lstStyle/>
        <a:p>
          <a:r>
            <a:rPr lang="zh-TW" altLang="en-US" sz="1000" b="1" dirty="0">
              <a:latin typeface="標楷體" panose="03000509000000000000" pitchFamily="65" charset="-120"/>
              <a:ea typeface="標楷體" panose="03000509000000000000" pitchFamily="65" charset="-120"/>
            </a:rPr>
            <a:t>修課</a:t>
          </a:r>
        </a:p>
      </dgm:t>
    </dgm:pt>
    <dgm:pt modelId="{3C527BF9-7BF3-4ECE-9CAF-2445438188DE}" type="parTrans" cxnId="{B1B2322A-8A8C-41F9-8F02-DE916944578B}">
      <dgm:prSet/>
      <dgm:spPr/>
      <dgm:t>
        <a:bodyPr/>
        <a:lstStyle/>
        <a:p>
          <a:endParaRPr lang="zh-TW" altLang="en-US"/>
        </a:p>
      </dgm:t>
    </dgm:pt>
    <dgm:pt modelId="{FC1585D2-ADFD-4B5A-BF53-9A23015337B9}" type="sibTrans" cxnId="{B1B2322A-8A8C-41F9-8F02-DE916944578B}">
      <dgm:prSet/>
      <dgm:spPr/>
      <dgm:t>
        <a:bodyPr/>
        <a:lstStyle/>
        <a:p>
          <a:endParaRPr lang="zh-TW" altLang="en-US"/>
        </a:p>
      </dgm:t>
    </dgm:pt>
    <dgm:pt modelId="{5522496D-0FDB-46CA-90D9-F3C7F0F2CB13}">
      <dgm:prSet phldrT="[文字]" custT="1"/>
      <dgm:spPr/>
      <dgm:t>
        <a:bodyPr/>
        <a:lstStyle/>
        <a:p>
          <a:r>
            <a:rPr lang="zh-TW" altLang="en-US" sz="1000" b="1" dirty="0">
              <a:latin typeface="標楷體" panose="03000509000000000000" pitchFamily="65" charset="-120"/>
              <a:ea typeface="標楷體" panose="03000509000000000000" pitchFamily="65" charset="-120"/>
            </a:rPr>
            <a:t>教師資格考試</a:t>
          </a:r>
        </a:p>
      </dgm:t>
    </dgm:pt>
    <dgm:pt modelId="{4CBFCE84-8B9B-41C0-9AF2-1355A2B89CF5}" type="parTrans" cxnId="{23206A04-7BF4-4C38-A619-6CDFE87B0E95}">
      <dgm:prSet/>
      <dgm:spPr/>
      <dgm:t>
        <a:bodyPr/>
        <a:lstStyle/>
        <a:p>
          <a:endParaRPr lang="zh-TW" altLang="en-US"/>
        </a:p>
      </dgm:t>
    </dgm:pt>
    <dgm:pt modelId="{C9F3AEEA-1EC6-4F80-970D-630BB4AAE033}" type="sibTrans" cxnId="{23206A04-7BF4-4C38-A619-6CDFE87B0E95}">
      <dgm:prSet/>
      <dgm:spPr/>
      <dgm:t>
        <a:bodyPr/>
        <a:lstStyle/>
        <a:p>
          <a:endParaRPr lang="zh-TW" altLang="en-US"/>
        </a:p>
      </dgm:t>
    </dgm:pt>
    <dgm:pt modelId="{8413DD52-94F7-48C4-9115-A2F28C19DAB9}">
      <dgm:prSet phldrT="[文字]" custT="1"/>
      <dgm:spPr/>
      <dgm:t>
        <a:bodyPr/>
        <a:lstStyle/>
        <a:p>
          <a:r>
            <a:rPr lang="zh-TW" altLang="en-US" sz="1000" b="1" dirty="0">
              <a:latin typeface="標楷體" panose="03000509000000000000" pitchFamily="65" charset="-120"/>
              <a:ea typeface="標楷體" panose="03000509000000000000" pitchFamily="65" charset="-120"/>
            </a:rPr>
            <a:t>教育</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實習</a:t>
          </a:r>
        </a:p>
      </dgm:t>
    </dgm:pt>
    <dgm:pt modelId="{BCF63220-98C0-446D-A4E3-19B1DC72B06C}" type="parTrans" cxnId="{32FE3BA8-C639-44B9-97D6-7B70CF6B6657}">
      <dgm:prSet/>
      <dgm:spPr/>
      <dgm:t>
        <a:bodyPr/>
        <a:lstStyle/>
        <a:p>
          <a:endParaRPr lang="zh-TW" altLang="en-US"/>
        </a:p>
      </dgm:t>
    </dgm:pt>
    <dgm:pt modelId="{E566DDDB-B479-47E7-9E61-8A87D552C149}" type="sibTrans" cxnId="{32FE3BA8-C639-44B9-97D6-7B70CF6B6657}">
      <dgm:prSet/>
      <dgm:spPr/>
      <dgm:t>
        <a:bodyPr/>
        <a:lstStyle/>
        <a:p>
          <a:endParaRPr lang="zh-TW" altLang="en-US"/>
        </a:p>
      </dgm:t>
    </dgm:pt>
    <dgm:pt modelId="{42EC8C15-6258-49C9-A5E3-F683D5F6C417}">
      <dgm:prSet phldrT="[文字]" custT="1"/>
      <dgm:spPr/>
      <dgm:t>
        <a:bodyPr/>
        <a:lstStyle/>
        <a:p>
          <a:r>
            <a:rPr lang="zh-TW" altLang="en-US" sz="1000" b="1" dirty="0">
              <a:latin typeface="標楷體" panose="03000509000000000000" pitchFamily="65" charset="-120"/>
              <a:ea typeface="標楷體" panose="03000509000000000000" pitchFamily="65" charset="-120"/>
            </a:rPr>
            <a:t>教師</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甄試</a:t>
          </a:r>
        </a:p>
      </dgm:t>
    </dgm:pt>
    <dgm:pt modelId="{07594759-E33A-4CEB-A773-4AE772E1EC69}" type="parTrans" cxnId="{C900E592-25B1-4C56-8DCE-A43B5C8B926B}">
      <dgm:prSet/>
      <dgm:spPr/>
      <dgm:t>
        <a:bodyPr/>
        <a:lstStyle/>
        <a:p>
          <a:endParaRPr lang="zh-TW" altLang="en-US"/>
        </a:p>
      </dgm:t>
    </dgm:pt>
    <dgm:pt modelId="{4B291ADA-735A-451A-984A-D7B769044FA3}" type="sibTrans" cxnId="{C900E592-25B1-4C56-8DCE-A43B5C8B926B}">
      <dgm:prSet/>
      <dgm:spPr/>
      <dgm:t>
        <a:bodyPr/>
        <a:lstStyle/>
        <a:p>
          <a:endParaRPr lang="zh-TW" altLang="en-US"/>
        </a:p>
      </dgm:t>
    </dgm:pt>
    <dgm:pt modelId="{002FC30B-43D7-4FE4-AAA8-6CA49DFE63B6}">
      <dgm:prSet custT="1"/>
      <dgm:spPr/>
      <dgm:t>
        <a:bodyPr/>
        <a:lstStyle/>
        <a:p>
          <a:r>
            <a:rPr lang="zh-TW" altLang="en-US" sz="1000" b="1" dirty="0">
              <a:latin typeface="標楷體" panose="03000509000000000000" pitchFamily="65" charset="-120"/>
              <a:ea typeface="標楷體" panose="03000509000000000000" pitchFamily="65" charset="-120"/>
            </a:rPr>
            <a:t>加科</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加階段</a:t>
          </a:r>
        </a:p>
      </dgm:t>
    </dgm:pt>
    <dgm:pt modelId="{36842CBA-3E65-40A8-B82E-B23C07E4141F}" type="parTrans" cxnId="{B8DA16C9-06C3-4291-B288-3F68FAB1D979}">
      <dgm:prSet/>
      <dgm:spPr/>
      <dgm:t>
        <a:bodyPr/>
        <a:lstStyle/>
        <a:p>
          <a:endParaRPr lang="zh-TW" altLang="en-US"/>
        </a:p>
      </dgm:t>
    </dgm:pt>
    <dgm:pt modelId="{AFD6BEB3-9FC9-44C6-9927-3D72909B0DC4}" type="sibTrans" cxnId="{B8DA16C9-06C3-4291-B288-3F68FAB1D979}">
      <dgm:prSet/>
      <dgm:spPr/>
      <dgm:t>
        <a:bodyPr/>
        <a:lstStyle/>
        <a:p>
          <a:endParaRPr lang="zh-TW" altLang="en-US"/>
        </a:p>
      </dgm:t>
    </dgm:pt>
    <dgm:pt modelId="{B51AA6E8-463D-48FF-8523-866FFFEDABCD}">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可隨時提出，每次審查需繳交</a:t>
          </a:r>
          <a:r>
            <a:rPr lang="en-US" altLang="zh-TW" dirty="0">
              <a:latin typeface="標楷體" panose="03000509000000000000" pitchFamily="65" charset="-120"/>
              <a:ea typeface="標楷體" panose="03000509000000000000" pitchFamily="65" charset="-120"/>
            </a:rPr>
            <a:t>300</a:t>
          </a:r>
          <a:r>
            <a:rPr lang="zh-TW" altLang="en-US" dirty="0">
              <a:latin typeface="標楷體" panose="03000509000000000000" pitchFamily="65" charset="-120"/>
              <a:ea typeface="標楷體" panose="03000509000000000000" pitchFamily="65" charset="-120"/>
            </a:rPr>
            <a:t>元</a:t>
          </a:r>
          <a:r>
            <a:rPr lang="zh-TW" altLang="en-US" dirty="0">
              <a:latin typeface="新細明體"/>
              <a:ea typeface="+mn-ea"/>
            </a:rPr>
            <a:t>。</a:t>
          </a:r>
          <a:endParaRPr lang="zh-TW" altLang="en-US" dirty="0"/>
        </a:p>
      </dgm:t>
    </dgm:pt>
    <dgm:pt modelId="{97B54886-94B3-412F-B85A-6F67F0424110}" type="parTrans" cxnId="{512E3D76-CF4D-4BAF-AE60-EF18235161D4}">
      <dgm:prSet/>
      <dgm:spPr/>
      <dgm:t>
        <a:bodyPr/>
        <a:lstStyle/>
        <a:p>
          <a:endParaRPr lang="zh-TW" altLang="en-US"/>
        </a:p>
      </dgm:t>
    </dgm:pt>
    <dgm:pt modelId="{C5D42D0B-8CDD-4A45-A19F-BE0EF447A950}" type="sibTrans" cxnId="{512E3D76-CF4D-4BAF-AE60-EF18235161D4}">
      <dgm:prSet/>
      <dgm:spPr/>
      <dgm:t>
        <a:bodyPr/>
        <a:lstStyle/>
        <a:p>
          <a:endParaRPr lang="zh-TW" altLang="en-US"/>
        </a:p>
      </dgm:t>
    </dgm:pt>
    <dgm:pt modelId="{2EBA0E39-47A1-4230-92D6-45B5F24358D0}">
      <dgm:prSet/>
      <dgm:spPr/>
      <dgm:t>
        <a:bodyPr/>
        <a:lstStyle/>
        <a:p>
          <a:r>
            <a:rPr lang="zh-TW" altLang="en-US" dirty="0">
              <a:latin typeface="標楷體" panose="03000509000000000000" pitchFamily="65" charset="-120"/>
              <a:ea typeface="標楷體" panose="03000509000000000000" pitchFamily="65" charset="-120"/>
            </a:rPr>
            <a:t>通過教師資格考試者，始得申請半年全時教育實習。</a:t>
          </a:r>
          <a:endParaRPr lang="zh-TW" altLang="en-US" dirty="0"/>
        </a:p>
      </dgm:t>
    </dgm:pt>
    <dgm:pt modelId="{FD49AA5F-9026-4F39-A609-A824B5980D3C}" type="parTrans" cxnId="{8E143F40-25AF-4A82-BB5B-66C01DA15DE2}">
      <dgm:prSet/>
      <dgm:spPr/>
      <dgm:t>
        <a:bodyPr/>
        <a:lstStyle/>
        <a:p>
          <a:endParaRPr lang="zh-TW" altLang="en-US"/>
        </a:p>
      </dgm:t>
    </dgm:pt>
    <dgm:pt modelId="{6BE5EF07-23C9-41BE-B22E-B2D9F2334B32}" type="sibTrans" cxnId="{8E143F40-25AF-4A82-BB5B-66C01DA15DE2}">
      <dgm:prSet/>
      <dgm:spPr/>
      <dgm:t>
        <a:bodyPr/>
        <a:lstStyle/>
        <a:p>
          <a:endParaRPr lang="zh-TW" altLang="en-US"/>
        </a:p>
      </dgm:t>
    </dgm:pt>
    <dgm:pt modelId="{E978707E-E831-45CF-89D0-D9185810A1CB}">
      <dgm:prSet/>
      <dgm:spPr/>
      <dgm:t>
        <a:bodyPr/>
        <a:lstStyle/>
        <a:p>
          <a:r>
            <a:rPr lang="zh-TW" altLang="en-US">
              <a:latin typeface="標楷體" panose="03000509000000000000" pitchFamily="65" charset="-120"/>
              <a:ea typeface="標楷體" panose="03000509000000000000" pitchFamily="65" charset="-120"/>
            </a:rPr>
            <a:t>擇定實習學校，向本校提出申請</a:t>
          </a:r>
          <a:r>
            <a:rPr lang="zh-TW" altLang="en-US">
              <a:latin typeface="新細明體"/>
              <a:ea typeface="新細明體"/>
            </a:rPr>
            <a:t>。</a:t>
          </a:r>
          <a:endParaRPr lang="zh-TW" altLang="en-US"/>
        </a:p>
      </dgm:t>
    </dgm:pt>
    <dgm:pt modelId="{7E13AB9B-789F-40E8-ABED-8F68781E8A52}" type="parTrans" cxnId="{9004BDDF-4D8F-4F45-A66F-9435D3B8BC16}">
      <dgm:prSet/>
      <dgm:spPr/>
      <dgm:t>
        <a:bodyPr/>
        <a:lstStyle/>
        <a:p>
          <a:endParaRPr lang="zh-TW" altLang="en-US"/>
        </a:p>
      </dgm:t>
    </dgm:pt>
    <dgm:pt modelId="{34A17823-97D4-4168-B921-DBF931BF8BA9}" type="sibTrans" cxnId="{9004BDDF-4D8F-4F45-A66F-9435D3B8BC16}">
      <dgm:prSet/>
      <dgm:spPr/>
      <dgm:t>
        <a:bodyPr/>
        <a:lstStyle/>
        <a:p>
          <a:endParaRPr lang="zh-TW" altLang="en-US"/>
        </a:p>
      </dgm:t>
    </dgm:pt>
    <dgm:pt modelId="{9E8310F0-95D3-4B16-950A-E8356F32AD90}">
      <dgm:prSet/>
      <dgm:spPr/>
      <dgm:t>
        <a:bodyPr/>
        <a:lstStyle/>
        <a:p>
          <a:r>
            <a:rPr lang="zh-TW" altLang="en-US">
              <a:latin typeface="標楷體" panose="03000509000000000000" pitchFamily="65" charset="-120"/>
              <a:ea typeface="標楷體" panose="03000509000000000000" pitchFamily="65" charset="-120"/>
            </a:rPr>
            <a:t>成績及格者，由本校送中央主管機關發給教師證書。</a:t>
          </a:r>
        </a:p>
      </dgm:t>
    </dgm:pt>
    <dgm:pt modelId="{E8D184BF-3341-4707-8352-60BB5A37EE73}" type="parTrans" cxnId="{805B4445-883C-4372-A57D-679AE46B725C}">
      <dgm:prSet/>
      <dgm:spPr/>
      <dgm:t>
        <a:bodyPr/>
        <a:lstStyle/>
        <a:p>
          <a:endParaRPr lang="zh-TW" altLang="en-US"/>
        </a:p>
      </dgm:t>
    </dgm:pt>
    <dgm:pt modelId="{23B5174F-BCDB-404E-9983-697DAF386F51}" type="sibTrans" cxnId="{805B4445-883C-4372-A57D-679AE46B725C}">
      <dgm:prSet/>
      <dgm:spPr/>
      <dgm:t>
        <a:bodyPr/>
        <a:lstStyle/>
        <a:p>
          <a:endParaRPr lang="zh-TW" altLang="en-US"/>
        </a:p>
      </dgm:t>
    </dgm:pt>
    <dgm:pt modelId="{2A1A2C06-19A2-4674-ACCA-93C601542309}">
      <dgm:prSet/>
      <dgm:spPr/>
      <dgm:t>
        <a:bodyPr/>
        <a:lstStyle/>
        <a:p>
          <a:r>
            <a:rPr lang="zh-TW" altLang="en-US">
              <a:latin typeface="標楷體" panose="03000509000000000000" pitchFamily="65" charset="-120"/>
              <a:ea typeface="標楷體" panose="03000509000000000000" pitchFamily="65" charset="-120"/>
            </a:rPr>
            <a:t>審查認證通過者，取得另一類科</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領域</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教師證</a:t>
          </a:r>
          <a:r>
            <a:rPr lang="zh-TW" altLang="en-US">
              <a:latin typeface="新細明體"/>
              <a:ea typeface="新細明體"/>
            </a:rPr>
            <a:t>。</a:t>
          </a:r>
          <a:endParaRPr lang="zh-TW" altLang="en-US"/>
        </a:p>
      </dgm:t>
    </dgm:pt>
    <dgm:pt modelId="{F3A3F793-DBA4-436D-943C-5EEC9015E8C5}" type="parTrans" cxnId="{8B8F9D7C-9C7D-4ABD-9EAE-7A668372127A}">
      <dgm:prSet/>
      <dgm:spPr/>
      <dgm:t>
        <a:bodyPr/>
        <a:lstStyle/>
        <a:p>
          <a:endParaRPr lang="zh-TW" altLang="en-US"/>
        </a:p>
      </dgm:t>
    </dgm:pt>
    <dgm:pt modelId="{D11945E5-565E-4070-91E4-F515C0BA95B8}" type="sibTrans" cxnId="{8B8F9D7C-9C7D-4ABD-9EAE-7A668372127A}">
      <dgm:prSet/>
      <dgm:spPr/>
      <dgm:t>
        <a:bodyPr/>
        <a:lstStyle/>
        <a:p>
          <a:endParaRPr lang="zh-TW" altLang="en-US"/>
        </a:p>
      </dgm:t>
    </dgm:pt>
    <dgm:pt modelId="{85CC09B5-9091-4DF3-864E-35A609626676}">
      <dgm:prSet/>
      <dgm:spPr/>
      <dgm:t>
        <a:bodyPr/>
        <a:lstStyle/>
        <a:p>
          <a:r>
            <a:rPr lang="zh-TW" altLang="en-US">
              <a:latin typeface="標楷體" panose="03000509000000000000" pitchFamily="65" charset="-120"/>
              <a:ea typeface="標楷體" panose="03000509000000000000" pitchFamily="65" charset="-120"/>
            </a:rPr>
            <a:t>至「教育部全國高級中等以下學校教師選聘網」查詢開缺情形，後參加各縣市政府（校）舉辦之教師甄試，通過後即成為正式教師。</a:t>
          </a:r>
          <a:endParaRPr lang="zh-TW" altLang="en-US"/>
        </a:p>
      </dgm:t>
    </dgm:pt>
    <dgm:pt modelId="{CFBFDB56-C337-48AB-905B-A55EDF6DF72B}" type="parTrans" cxnId="{3B36B618-B4EB-44B1-A630-B5D64AC4EDAE}">
      <dgm:prSet/>
      <dgm:spPr/>
      <dgm:t>
        <a:bodyPr/>
        <a:lstStyle/>
        <a:p>
          <a:endParaRPr lang="zh-TW" altLang="en-US"/>
        </a:p>
      </dgm:t>
    </dgm:pt>
    <dgm:pt modelId="{FC6BE798-B769-48E8-8573-E5BBFE5EEEA6}" type="sibTrans" cxnId="{3B36B618-B4EB-44B1-A630-B5D64AC4EDAE}">
      <dgm:prSet/>
      <dgm:spPr/>
      <dgm:t>
        <a:bodyPr/>
        <a:lstStyle/>
        <a:p>
          <a:endParaRPr lang="zh-TW" altLang="en-US"/>
        </a:p>
      </dgm:t>
    </dgm:pt>
    <dgm:pt modelId="{C672EC4E-D98C-43FA-82E3-D51B6F73ABF1}">
      <dgm:prSet/>
      <dgm:spPr/>
      <dgm:t>
        <a:bodyPr/>
        <a:lstStyle/>
        <a:p>
          <a:r>
            <a:rPr lang="zh-TW" altLang="en-US">
              <a:latin typeface="標楷體" panose="03000509000000000000" pitchFamily="65" charset="-120"/>
              <a:ea typeface="標楷體" panose="03000509000000000000" pitchFamily="65" charset="-120"/>
            </a:rPr>
            <a:t>貢獻你的所學，將熱情盡情的投入！</a:t>
          </a:r>
          <a:endParaRPr lang="zh-TW" altLang="en-US" dirty="0">
            <a:latin typeface="標楷體" panose="03000509000000000000" pitchFamily="65" charset="-120"/>
            <a:ea typeface="標楷體" panose="03000509000000000000" pitchFamily="65" charset="-120"/>
          </a:endParaRPr>
        </a:p>
      </dgm:t>
    </dgm:pt>
    <dgm:pt modelId="{A62A1473-DB48-4993-B5B2-F29EA11CAFC3}" type="parTrans" cxnId="{7BD23CC0-7313-4F90-9E4A-0935A6BDA459}">
      <dgm:prSet/>
      <dgm:spPr/>
      <dgm:t>
        <a:bodyPr/>
        <a:lstStyle/>
        <a:p>
          <a:endParaRPr lang="zh-TW" altLang="en-US"/>
        </a:p>
      </dgm:t>
    </dgm:pt>
    <dgm:pt modelId="{C620BDAA-93DB-47D6-8B49-3FAC749EFE88}" type="sibTrans" cxnId="{7BD23CC0-7313-4F90-9E4A-0935A6BDA459}">
      <dgm:prSet/>
      <dgm:spPr/>
      <dgm:t>
        <a:bodyPr/>
        <a:lstStyle/>
        <a:p>
          <a:endParaRPr lang="zh-TW" altLang="en-US"/>
        </a:p>
      </dgm:t>
    </dgm:pt>
    <dgm:pt modelId="{EB6384D0-AE10-4C3C-B205-E4B0DC328B22}">
      <dgm:prSet/>
      <dgm:spPr/>
      <dgm:t>
        <a:bodyPr/>
        <a:lstStyle/>
        <a:p>
          <a:r>
            <a:rPr lang="zh-TW" altLang="en-US" dirty="0">
              <a:latin typeface="標楷體" panose="03000509000000000000" pitchFamily="65" charset="-120"/>
              <a:ea typeface="標楷體" panose="03000509000000000000" pitchFamily="65" charset="-120"/>
            </a:rPr>
            <a:t>教育部規定修業期限最少兩年</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個學期</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73A30981-B1AF-4B73-9FED-47FFBE467B0C}" type="sibTrans" cxnId="{C38C94C2-F0F3-4C4F-AEDC-2AFE0CF7FC92}">
      <dgm:prSet/>
      <dgm:spPr/>
      <dgm:t>
        <a:bodyPr/>
        <a:lstStyle/>
        <a:p>
          <a:endParaRPr lang="zh-TW" altLang="en-US"/>
        </a:p>
      </dgm:t>
    </dgm:pt>
    <dgm:pt modelId="{F54090BC-2D28-4031-A52C-A77B898D1D4B}" type="parTrans" cxnId="{C38C94C2-F0F3-4C4F-AEDC-2AFE0CF7FC92}">
      <dgm:prSet/>
      <dgm:spPr/>
      <dgm:t>
        <a:bodyPr/>
        <a:lstStyle/>
        <a:p>
          <a:endParaRPr lang="zh-TW" altLang="en-US"/>
        </a:p>
      </dgm:t>
    </dgm:pt>
    <dgm:pt modelId="{E6DB9A3C-BB49-4EDB-8756-930B0308E000}">
      <dgm:prSet/>
      <dgm:spPr/>
      <dgm:t>
        <a:bodyPr/>
        <a:lstStyle/>
        <a:p>
          <a:r>
            <a:rPr lang="zh-TW" altLang="en-US" dirty="0">
              <a:latin typeface="標楷體" panose="03000509000000000000" pitchFamily="65" charset="-120"/>
              <a:ea typeface="標楷體" panose="03000509000000000000" pitchFamily="65" charset="-120"/>
            </a:rPr>
            <a:t>依照選課邏輯正確選課，不符規定則學分不予採認</a:t>
          </a:r>
          <a:endParaRPr lang="zh-TW" altLang="en-US" dirty="0"/>
        </a:p>
      </dgm:t>
    </dgm:pt>
    <dgm:pt modelId="{C4CBCBAF-AC48-477D-9F02-E6E2218DC4A6}" type="sibTrans" cxnId="{A81D5F8D-49D9-4BB4-A749-B302F590B0D4}">
      <dgm:prSet/>
      <dgm:spPr/>
      <dgm:t>
        <a:bodyPr/>
        <a:lstStyle/>
        <a:p>
          <a:endParaRPr lang="zh-TW" altLang="en-US"/>
        </a:p>
      </dgm:t>
    </dgm:pt>
    <dgm:pt modelId="{53CE60F4-33D5-4C5E-B829-A574F3546797}" type="parTrans" cxnId="{A81D5F8D-49D9-4BB4-A749-B302F590B0D4}">
      <dgm:prSet/>
      <dgm:spPr/>
      <dgm:t>
        <a:bodyPr/>
        <a:lstStyle/>
        <a:p>
          <a:endParaRPr lang="zh-TW" altLang="en-US"/>
        </a:p>
      </dgm:t>
    </dgm:pt>
    <dgm:pt modelId="{D86CDC6A-BB1B-449E-8753-AC5B84427DF9}" type="pres">
      <dgm:prSet presAssocID="{836708B4-541D-4777-AF9E-9825901F54BE}" presName="linearFlow" presStyleCnt="0">
        <dgm:presLayoutVars>
          <dgm:dir/>
          <dgm:animLvl val="lvl"/>
          <dgm:resizeHandles val="exact"/>
        </dgm:presLayoutVars>
      </dgm:prSet>
      <dgm:spPr/>
      <dgm:t>
        <a:bodyPr/>
        <a:lstStyle/>
        <a:p>
          <a:endParaRPr lang="zh-TW" altLang="en-US"/>
        </a:p>
      </dgm:t>
    </dgm:pt>
    <dgm:pt modelId="{3F671A32-5B63-4411-A35C-91C6D75586F3}" type="pres">
      <dgm:prSet presAssocID="{6EA7DD38-DCC2-4C6A-A744-C6728305B21D}" presName="composite" presStyleCnt="0"/>
      <dgm:spPr/>
    </dgm:pt>
    <dgm:pt modelId="{661CEFD9-D2CE-4EC7-ACA2-555A49E4FCE4}" type="pres">
      <dgm:prSet presAssocID="{6EA7DD38-DCC2-4C6A-A744-C6728305B21D}" presName="parentText" presStyleLbl="alignNode1" presStyleIdx="0" presStyleCnt="9">
        <dgm:presLayoutVars>
          <dgm:chMax val="1"/>
          <dgm:bulletEnabled val="1"/>
        </dgm:presLayoutVars>
      </dgm:prSet>
      <dgm:spPr/>
      <dgm:t>
        <a:bodyPr/>
        <a:lstStyle/>
        <a:p>
          <a:endParaRPr lang="zh-TW" altLang="en-US"/>
        </a:p>
      </dgm:t>
    </dgm:pt>
    <dgm:pt modelId="{342EEAE4-3677-4765-8226-C9358F66E99C}" type="pres">
      <dgm:prSet presAssocID="{6EA7DD38-DCC2-4C6A-A744-C6728305B21D}" presName="descendantText" presStyleLbl="alignAcc1" presStyleIdx="0" presStyleCnt="9">
        <dgm:presLayoutVars>
          <dgm:bulletEnabled val="1"/>
        </dgm:presLayoutVars>
      </dgm:prSet>
      <dgm:spPr/>
      <dgm:t>
        <a:bodyPr/>
        <a:lstStyle/>
        <a:p>
          <a:endParaRPr lang="zh-TW" altLang="en-US"/>
        </a:p>
      </dgm:t>
    </dgm:pt>
    <dgm:pt modelId="{0D17DD32-2701-4606-81B7-B25F89DF727F}" type="pres">
      <dgm:prSet presAssocID="{6CAD6DF8-8770-4C43-8406-2B5692E3332C}" presName="sp" presStyleCnt="0"/>
      <dgm:spPr/>
    </dgm:pt>
    <dgm:pt modelId="{3E8C52BA-438A-40ED-8AD4-1D3413120121}" type="pres">
      <dgm:prSet presAssocID="{990340A2-EF12-44E8-8268-C1D90CE66AEE}" presName="composite" presStyleCnt="0"/>
      <dgm:spPr/>
    </dgm:pt>
    <dgm:pt modelId="{E2A23A5B-BFC8-4C3A-AC0C-182D7F553BEE}" type="pres">
      <dgm:prSet presAssocID="{990340A2-EF12-44E8-8268-C1D90CE66AEE}" presName="parentText" presStyleLbl="alignNode1" presStyleIdx="1" presStyleCnt="9">
        <dgm:presLayoutVars>
          <dgm:chMax val="1"/>
          <dgm:bulletEnabled val="1"/>
        </dgm:presLayoutVars>
      </dgm:prSet>
      <dgm:spPr/>
      <dgm:t>
        <a:bodyPr/>
        <a:lstStyle/>
        <a:p>
          <a:endParaRPr lang="zh-TW" altLang="en-US"/>
        </a:p>
      </dgm:t>
    </dgm:pt>
    <dgm:pt modelId="{8FEEBE7E-796A-4C62-8A35-D594EB741DEE}" type="pres">
      <dgm:prSet presAssocID="{990340A2-EF12-44E8-8268-C1D90CE66AEE}" presName="descendantText" presStyleLbl="alignAcc1" presStyleIdx="1" presStyleCnt="9">
        <dgm:presLayoutVars>
          <dgm:bulletEnabled val="1"/>
        </dgm:presLayoutVars>
      </dgm:prSet>
      <dgm:spPr/>
      <dgm:t>
        <a:bodyPr/>
        <a:lstStyle/>
        <a:p>
          <a:endParaRPr lang="zh-TW" altLang="en-US"/>
        </a:p>
      </dgm:t>
    </dgm:pt>
    <dgm:pt modelId="{8A4AD495-B708-40B8-A38E-24A1F1B186AB}" type="pres">
      <dgm:prSet presAssocID="{BFC16928-6DF0-493C-A92F-C38AF334F798}" presName="sp" presStyleCnt="0"/>
      <dgm:spPr/>
    </dgm:pt>
    <dgm:pt modelId="{BF776981-FE5F-4530-BAEF-FF2127507334}" type="pres">
      <dgm:prSet presAssocID="{6559BF28-FE06-47FF-9F02-1BA332F2E0A8}" presName="composite" presStyleCnt="0"/>
      <dgm:spPr/>
    </dgm:pt>
    <dgm:pt modelId="{542BFFFD-C8D3-4B66-AD4E-5A7424086153}" type="pres">
      <dgm:prSet presAssocID="{6559BF28-FE06-47FF-9F02-1BA332F2E0A8}" presName="parentText" presStyleLbl="alignNode1" presStyleIdx="2" presStyleCnt="9">
        <dgm:presLayoutVars>
          <dgm:chMax val="1"/>
          <dgm:bulletEnabled val="1"/>
        </dgm:presLayoutVars>
      </dgm:prSet>
      <dgm:spPr/>
      <dgm:t>
        <a:bodyPr/>
        <a:lstStyle/>
        <a:p>
          <a:endParaRPr lang="zh-TW" altLang="en-US"/>
        </a:p>
      </dgm:t>
    </dgm:pt>
    <dgm:pt modelId="{8B201631-1469-4DC2-BF89-759ECE6DAFCD}" type="pres">
      <dgm:prSet presAssocID="{6559BF28-FE06-47FF-9F02-1BA332F2E0A8}" presName="descendantText" presStyleLbl="alignAcc1" presStyleIdx="2" presStyleCnt="9">
        <dgm:presLayoutVars>
          <dgm:bulletEnabled val="1"/>
        </dgm:presLayoutVars>
      </dgm:prSet>
      <dgm:spPr/>
      <dgm:t>
        <a:bodyPr/>
        <a:lstStyle/>
        <a:p>
          <a:endParaRPr lang="zh-TW" altLang="en-US"/>
        </a:p>
      </dgm:t>
    </dgm:pt>
    <dgm:pt modelId="{0876CFFE-54E1-4EB1-8A75-A2ED9EE403EF}" type="pres">
      <dgm:prSet presAssocID="{128A9022-8A5C-4A86-955C-6FBD380CDA81}" presName="sp" presStyleCnt="0"/>
      <dgm:spPr/>
    </dgm:pt>
    <dgm:pt modelId="{8CCAC53D-4DF2-4544-9EEB-06C03CD18808}" type="pres">
      <dgm:prSet presAssocID="{1FF46551-1DA7-40B5-A81C-80C2FB7FC8C1}" presName="composite" presStyleCnt="0"/>
      <dgm:spPr/>
    </dgm:pt>
    <dgm:pt modelId="{1553FA68-8B2B-482C-A72B-CFE0522953EA}" type="pres">
      <dgm:prSet presAssocID="{1FF46551-1DA7-40B5-A81C-80C2FB7FC8C1}" presName="parentText" presStyleLbl="alignNode1" presStyleIdx="3" presStyleCnt="9">
        <dgm:presLayoutVars>
          <dgm:chMax val="1"/>
          <dgm:bulletEnabled val="1"/>
        </dgm:presLayoutVars>
      </dgm:prSet>
      <dgm:spPr/>
      <dgm:t>
        <a:bodyPr/>
        <a:lstStyle/>
        <a:p>
          <a:endParaRPr lang="zh-TW" altLang="en-US"/>
        </a:p>
      </dgm:t>
    </dgm:pt>
    <dgm:pt modelId="{5750489A-62C6-4757-A46F-00ADFB094FCA}" type="pres">
      <dgm:prSet presAssocID="{1FF46551-1DA7-40B5-A81C-80C2FB7FC8C1}" presName="descendantText" presStyleLbl="alignAcc1" presStyleIdx="3" presStyleCnt="9">
        <dgm:presLayoutVars>
          <dgm:bulletEnabled val="1"/>
        </dgm:presLayoutVars>
      </dgm:prSet>
      <dgm:spPr/>
      <dgm:t>
        <a:bodyPr/>
        <a:lstStyle/>
        <a:p>
          <a:endParaRPr lang="zh-TW" altLang="en-US"/>
        </a:p>
      </dgm:t>
    </dgm:pt>
    <dgm:pt modelId="{600DABB8-0796-4B91-A9BE-F6312F8EF56B}" type="pres">
      <dgm:prSet presAssocID="{FC1585D2-ADFD-4B5A-BF53-9A23015337B9}" presName="sp" presStyleCnt="0"/>
      <dgm:spPr/>
    </dgm:pt>
    <dgm:pt modelId="{ED9FBF92-9E73-4939-9CE5-0AA9935BFA86}" type="pres">
      <dgm:prSet presAssocID="{5522496D-0FDB-46CA-90D9-F3C7F0F2CB13}" presName="composite" presStyleCnt="0"/>
      <dgm:spPr/>
    </dgm:pt>
    <dgm:pt modelId="{37BFF0D1-6F42-45D3-A208-9D783650050A}" type="pres">
      <dgm:prSet presAssocID="{5522496D-0FDB-46CA-90D9-F3C7F0F2CB13}" presName="parentText" presStyleLbl="alignNode1" presStyleIdx="4" presStyleCnt="9">
        <dgm:presLayoutVars>
          <dgm:chMax val="1"/>
          <dgm:bulletEnabled val="1"/>
        </dgm:presLayoutVars>
      </dgm:prSet>
      <dgm:spPr/>
      <dgm:t>
        <a:bodyPr/>
        <a:lstStyle/>
        <a:p>
          <a:endParaRPr lang="zh-TW" altLang="en-US"/>
        </a:p>
      </dgm:t>
    </dgm:pt>
    <dgm:pt modelId="{204EE807-BD9D-4EC4-81F9-F3280AD1B78B}" type="pres">
      <dgm:prSet presAssocID="{5522496D-0FDB-46CA-90D9-F3C7F0F2CB13}" presName="descendantText" presStyleLbl="alignAcc1" presStyleIdx="4" presStyleCnt="9">
        <dgm:presLayoutVars>
          <dgm:bulletEnabled val="1"/>
        </dgm:presLayoutVars>
      </dgm:prSet>
      <dgm:spPr/>
      <dgm:t>
        <a:bodyPr/>
        <a:lstStyle/>
        <a:p>
          <a:endParaRPr lang="zh-TW" altLang="en-US"/>
        </a:p>
      </dgm:t>
    </dgm:pt>
    <dgm:pt modelId="{6A64DDE7-F88D-40D1-A9AA-7F1CEC211088}" type="pres">
      <dgm:prSet presAssocID="{C9F3AEEA-1EC6-4F80-970D-630BB4AAE033}" presName="sp" presStyleCnt="0"/>
      <dgm:spPr/>
    </dgm:pt>
    <dgm:pt modelId="{23250BCB-096A-4DE5-9F4B-EFB0638BED97}" type="pres">
      <dgm:prSet presAssocID="{8413DD52-94F7-48C4-9115-A2F28C19DAB9}" presName="composite" presStyleCnt="0"/>
      <dgm:spPr/>
    </dgm:pt>
    <dgm:pt modelId="{2BB7EB01-0A53-44F7-BCA6-F06869D30EAB}" type="pres">
      <dgm:prSet presAssocID="{8413DD52-94F7-48C4-9115-A2F28C19DAB9}" presName="parentText" presStyleLbl="alignNode1" presStyleIdx="5" presStyleCnt="9">
        <dgm:presLayoutVars>
          <dgm:chMax val="1"/>
          <dgm:bulletEnabled val="1"/>
        </dgm:presLayoutVars>
      </dgm:prSet>
      <dgm:spPr/>
      <dgm:t>
        <a:bodyPr/>
        <a:lstStyle/>
        <a:p>
          <a:endParaRPr lang="zh-TW" altLang="en-US"/>
        </a:p>
      </dgm:t>
    </dgm:pt>
    <dgm:pt modelId="{DD4E17D6-A003-449F-9D2A-319418C1FB92}" type="pres">
      <dgm:prSet presAssocID="{8413DD52-94F7-48C4-9115-A2F28C19DAB9}" presName="descendantText" presStyleLbl="alignAcc1" presStyleIdx="5" presStyleCnt="9">
        <dgm:presLayoutVars>
          <dgm:bulletEnabled val="1"/>
        </dgm:presLayoutVars>
      </dgm:prSet>
      <dgm:spPr/>
      <dgm:t>
        <a:bodyPr/>
        <a:lstStyle/>
        <a:p>
          <a:endParaRPr lang="zh-TW" altLang="en-US"/>
        </a:p>
      </dgm:t>
    </dgm:pt>
    <dgm:pt modelId="{292E707A-2E17-4230-A393-552E84A86F2C}" type="pres">
      <dgm:prSet presAssocID="{E566DDDB-B479-47E7-9E61-8A87D552C149}" presName="sp" presStyleCnt="0"/>
      <dgm:spPr/>
    </dgm:pt>
    <dgm:pt modelId="{22A12291-A08B-4B51-ADF1-00604079C466}" type="pres">
      <dgm:prSet presAssocID="{002FC30B-43D7-4FE4-AAA8-6CA49DFE63B6}" presName="composite" presStyleCnt="0"/>
      <dgm:spPr/>
    </dgm:pt>
    <dgm:pt modelId="{A7F17841-A69F-4244-8441-9DF10C905F6A}" type="pres">
      <dgm:prSet presAssocID="{002FC30B-43D7-4FE4-AAA8-6CA49DFE63B6}" presName="parentText" presStyleLbl="alignNode1" presStyleIdx="6" presStyleCnt="9">
        <dgm:presLayoutVars>
          <dgm:chMax val="1"/>
          <dgm:bulletEnabled val="1"/>
        </dgm:presLayoutVars>
      </dgm:prSet>
      <dgm:spPr/>
      <dgm:t>
        <a:bodyPr/>
        <a:lstStyle/>
        <a:p>
          <a:endParaRPr lang="zh-TW" altLang="en-US"/>
        </a:p>
      </dgm:t>
    </dgm:pt>
    <dgm:pt modelId="{6ABEA87E-9B96-44D4-B284-C3FDFA226FD3}" type="pres">
      <dgm:prSet presAssocID="{002FC30B-43D7-4FE4-AAA8-6CA49DFE63B6}" presName="descendantText" presStyleLbl="alignAcc1" presStyleIdx="6" presStyleCnt="9">
        <dgm:presLayoutVars>
          <dgm:bulletEnabled val="1"/>
        </dgm:presLayoutVars>
      </dgm:prSet>
      <dgm:spPr/>
      <dgm:t>
        <a:bodyPr/>
        <a:lstStyle/>
        <a:p>
          <a:endParaRPr lang="zh-TW" altLang="en-US"/>
        </a:p>
      </dgm:t>
    </dgm:pt>
    <dgm:pt modelId="{F4B9F330-72CC-4E41-AAF9-B920D494E847}" type="pres">
      <dgm:prSet presAssocID="{AFD6BEB3-9FC9-44C6-9927-3D72909B0DC4}" presName="sp" presStyleCnt="0"/>
      <dgm:spPr/>
    </dgm:pt>
    <dgm:pt modelId="{5FD60FF7-B2B8-4674-A90B-A1052EF064C3}" type="pres">
      <dgm:prSet presAssocID="{42EC8C15-6258-49C9-A5E3-F683D5F6C417}" presName="composite" presStyleCnt="0"/>
      <dgm:spPr/>
    </dgm:pt>
    <dgm:pt modelId="{21DA0954-AB14-42B2-9878-D82F14EA8B11}" type="pres">
      <dgm:prSet presAssocID="{42EC8C15-6258-49C9-A5E3-F683D5F6C417}" presName="parentText" presStyleLbl="alignNode1" presStyleIdx="7" presStyleCnt="9">
        <dgm:presLayoutVars>
          <dgm:chMax val="1"/>
          <dgm:bulletEnabled val="1"/>
        </dgm:presLayoutVars>
      </dgm:prSet>
      <dgm:spPr/>
      <dgm:t>
        <a:bodyPr/>
        <a:lstStyle/>
        <a:p>
          <a:endParaRPr lang="zh-TW" altLang="en-US"/>
        </a:p>
      </dgm:t>
    </dgm:pt>
    <dgm:pt modelId="{F157AF67-7ADC-4B72-B1D0-70FA0082DA76}" type="pres">
      <dgm:prSet presAssocID="{42EC8C15-6258-49C9-A5E3-F683D5F6C417}" presName="descendantText" presStyleLbl="alignAcc1" presStyleIdx="7" presStyleCnt="9">
        <dgm:presLayoutVars>
          <dgm:bulletEnabled val="1"/>
        </dgm:presLayoutVars>
      </dgm:prSet>
      <dgm:spPr/>
      <dgm:t>
        <a:bodyPr/>
        <a:lstStyle/>
        <a:p>
          <a:endParaRPr lang="zh-TW" altLang="en-US"/>
        </a:p>
      </dgm:t>
    </dgm:pt>
    <dgm:pt modelId="{7D211729-36B3-4F83-9E25-3C88FEB5DA57}" type="pres">
      <dgm:prSet presAssocID="{4B291ADA-735A-451A-984A-D7B769044FA3}" presName="sp" presStyleCnt="0"/>
      <dgm:spPr/>
    </dgm:pt>
    <dgm:pt modelId="{B0B0490A-F548-43A1-9D04-402746C4F2C3}" type="pres">
      <dgm:prSet presAssocID="{AF4EF5A9-4B2C-4C9A-8259-0D90C5D7289F}" presName="composite" presStyleCnt="0"/>
      <dgm:spPr/>
    </dgm:pt>
    <dgm:pt modelId="{FD3B3C2A-2E16-4B7C-838F-601BE7E1844E}" type="pres">
      <dgm:prSet presAssocID="{AF4EF5A9-4B2C-4C9A-8259-0D90C5D7289F}" presName="parentText" presStyleLbl="alignNode1" presStyleIdx="8" presStyleCnt="9">
        <dgm:presLayoutVars>
          <dgm:chMax val="1"/>
          <dgm:bulletEnabled val="1"/>
        </dgm:presLayoutVars>
      </dgm:prSet>
      <dgm:spPr/>
      <dgm:t>
        <a:bodyPr/>
        <a:lstStyle/>
        <a:p>
          <a:endParaRPr lang="zh-TW" altLang="en-US"/>
        </a:p>
      </dgm:t>
    </dgm:pt>
    <dgm:pt modelId="{27E51172-3AC3-4A1F-93C1-EC9A4E7EF68A}" type="pres">
      <dgm:prSet presAssocID="{AF4EF5A9-4B2C-4C9A-8259-0D90C5D7289F}" presName="descendantText" presStyleLbl="alignAcc1" presStyleIdx="8" presStyleCnt="9">
        <dgm:presLayoutVars>
          <dgm:bulletEnabled val="1"/>
        </dgm:presLayoutVars>
      </dgm:prSet>
      <dgm:spPr/>
      <dgm:t>
        <a:bodyPr/>
        <a:lstStyle/>
        <a:p>
          <a:endParaRPr lang="zh-TW" altLang="en-US"/>
        </a:p>
      </dgm:t>
    </dgm:pt>
  </dgm:ptLst>
  <dgm:cxnLst>
    <dgm:cxn modelId="{60F51F8B-344D-4821-8495-3F82291FC36C}" srcId="{AF4EF5A9-4B2C-4C9A-8259-0D90C5D7289F}" destId="{3030F0DA-FC60-4B8D-ADAA-574641640BB1}" srcOrd="0" destOrd="0" parTransId="{213E8C3E-1DA3-438B-873A-AD381AEEE59C}" sibTransId="{D4BD0F0F-C8D5-4FE1-8292-7FBBA52851BB}"/>
    <dgm:cxn modelId="{1ED1547A-F09C-4F0C-8440-78B52B8C0B77}" type="presOf" srcId="{85CC09B5-9091-4DF3-864E-35A609626676}" destId="{F157AF67-7ADC-4B72-B1D0-70FA0082DA76}" srcOrd="0" destOrd="0" presId="urn:microsoft.com/office/officeart/2005/8/layout/chevron2"/>
    <dgm:cxn modelId="{B8DA16C9-06C3-4291-B288-3F68FAB1D979}" srcId="{836708B4-541D-4777-AF9E-9825901F54BE}" destId="{002FC30B-43D7-4FE4-AAA8-6CA49DFE63B6}" srcOrd="6" destOrd="0" parTransId="{36842CBA-3E65-40A8-B82E-B23C07E4141F}" sibTransId="{AFD6BEB3-9FC9-44C6-9927-3D72909B0DC4}"/>
    <dgm:cxn modelId="{C38C94C2-F0F3-4C4F-AEDC-2AFE0CF7FC92}" srcId="{1FF46551-1DA7-40B5-A81C-80C2FB7FC8C1}" destId="{EB6384D0-AE10-4C3C-B205-E4B0DC328B22}" srcOrd="1" destOrd="0" parTransId="{F54090BC-2D28-4031-A52C-A77B898D1D4B}" sibTransId="{73A30981-B1AF-4B73-9FED-47FFBE467B0C}"/>
    <dgm:cxn modelId="{E2FAAAD5-9EED-4C14-97E4-8B7465A31A1C}" srcId="{990340A2-EF12-44E8-8268-C1D90CE66AEE}" destId="{BC17EB70-6F52-4842-971C-04DBCCB2EBAF}" srcOrd="0" destOrd="0" parTransId="{FE47F8A6-2057-472B-88F5-2771B0DA2F0B}" sibTransId="{431333DB-ED2C-456C-9A24-C4FDFF7073D0}"/>
    <dgm:cxn modelId="{3B36B618-B4EB-44B1-A630-B5D64AC4EDAE}" srcId="{42EC8C15-6258-49C9-A5E3-F683D5F6C417}" destId="{85CC09B5-9091-4DF3-864E-35A609626676}" srcOrd="0" destOrd="0" parTransId="{CFBFDB56-C337-48AB-905B-A55EDF6DF72B}" sibTransId="{FC6BE798-B769-48E8-8573-E5BBFE5EEEA6}"/>
    <dgm:cxn modelId="{A151362B-BA95-486F-85B5-12B14CADEB61}" type="presOf" srcId="{2EBA0E39-47A1-4230-92D6-45B5F24358D0}" destId="{204EE807-BD9D-4EC4-81F9-F3280AD1B78B}" srcOrd="0" destOrd="0" presId="urn:microsoft.com/office/officeart/2005/8/layout/chevron2"/>
    <dgm:cxn modelId="{5F83ED99-D11E-482D-88AB-BA45F7C1CD41}" type="presOf" srcId="{6559BF28-FE06-47FF-9F02-1BA332F2E0A8}" destId="{542BFFFD-C8D3-4B66-AD4E-5A7424086153}" srcOrd="0" destOrd="0" presId="urn:microsoft.com/office/officeart/2005/8/layout/chevron2"/>
    <dgm:cxn modelId="{805B4445-883C-4372-A57D-679AE46B725C}" srcId="{8413DD52-94F7-48C4-9115-A2F28C19DAB9}" destId="{9E8310F0-95D3-4B16-950A-E8356F32AD90}" srcOrd="1" destOrd="0" parTransId="{E8D184BF-3341-4707-8352-60BB5A37EE73}" sibTransId="{23B5174F-BCDB-404E-9983-697DAF386F51}"/>
    <dgm:cxn modelId="{BB5CBC56-D816-4D56-8DB5-AD42ABDD7AC1}" type="presOf" srcId="{6EA7DD38-DCC2-4C6A-A744-C6728305B21D}" destId="{661CEFD9-D2CE-4EC7-ACA2-555A49E4FCE4}" srcOrd="0" destOrd="0" presId="urn:microsoft.com/office/officeart/2005/8/layout/chevron2"/>
    <dgm:cxn modelId="{8FDF4FDA-D34A-429F-A9DF-970DE4502E9F}" type="presOf" srcId="{1FF46551-1DA7-40B5-A81C-80C2FB7FC8C1}" destId="{1553FA68-8B2B-482C-A72B-CFE0522953EA}" srcOrd="0" destOrd="0" presId="urn:microsoft.com/office/officeart/2005/8/layout/chevron2"/>
    <dgm:cxn modelId="{FBE8FAE9-772A-498D-BB6A-0E30A1C2FDC2}" srcId="{6EA7DD38-DCC2-4C6A-A744-C6728305B21D}" destId="{8D874FC4-EAFD-4282-874B-F27A24E68FAA}" srcOrd="0" destOrd="0" parTransId="{706EFB50-6181-4EEF-B66D-21B8F3F21D6E}" sibTransId="{EB33664A-C120-4754-8F6D-CF293A2D7E57}"/>
    <dgm:cxn modelId="{C4DEF89B-000F-4C2C-9E95-699DAF4B6FAE}" srcId="{836708B4-541D-4777-AF9E-9825901F54BE}" destId="{6559BF28-FE06-47FF-9F02-1BA332F2E0A8}" srcOrd="2" destOrd="0" parTransId="{CE91CBF9-B6E7-463E-A515-DD6024EF67D7}" sibTransId="{128A9022-8A5C-4A86-955C-6FBD380CDA81}"/>
    <dgm:cxn modelId="{2D2FF693-DC17-4A4F-867A-09C88B00C7C2}" srcId="{836708B4-541D-4777-AF9E-9825901F54BE}" destId="{990340A2-EF12-44E8-8268-C1D90CE66AEE}" srcOrd="1" destOrd="0" parTransId="{2BD375CD-2780-4B13-8226-13C74E463CD1}" sibTransId="{BFC16928-6DF0-493C-A92F-C38AF334F798}"/>
    <dgm:cxn modelId="{8F82D5B7-B434-469C-96CF-FCAFEF4DDAD1}" type="presOf" srcId="{836708B4-541D-4777-AF9E-9825901F54BE}" destId="{D86CDC6A-BB1B-449E-8753-AC5B84427DF9}" srcOrd="0" destOrd="0" presId="urn:microsoft.com/office/officeart/2005/8/layout/chevron2"/>
    <dgm:cxn modelId="{D24B01E2-9BFC-44EE-B6A1-2ECBAE0B5215}" type="presOf" srcId="{BC17EB70-6F52-4842-971C-04DBCCB2EBAF}" destId="{8FEEBE7E-796A-4C62-8A35-D594EB741DEE}" srcOrd="0" destOrd="0" presId="urn:microsoft.com/office/officeart/2005/8/layout/chevron2"/>
    <dgm:cxn modelId="{B1B2322A-8A8C-41F9-8F02-DE916944578B}" srcId="{836708B4-541D-4777-AF9E-9825901F54BE}" destId="{1FF46551-1DA7-40B5-A81C-80C2FB7FC8C1}" srcOrd="3" destOrd="0" parTransId="{3C527BF9-7BF3-4ECE-9CAF-2445438188DE}" sibTransId="{FC1585D2-ADFD-4B5A-BF53-9A23015337B9}"/>
    <dgm:cxn modelId="{B8DFF5EA-EBE4-412F-A339-FCEA8B2FA668}" type="presOf" srcId="{3030F0DA-FC60-4B8D-ADAA-574641640BB1}" destId="{27E51172-3AC3-4A1F-93C1-EC9A4E7EF68A}" srcOrd="0" destOrd="0" presId="urn:microsoft.com/office/officeart/2005/8/layout/chevron2"/>
    <dgm:cxn modelId="{9004BDDF-4D8F-4F45-A66F-9435D3B8BC16}" srcId="{8413DD52-94F7-48C4-9115-A2F28C19DAB9}" destId="{E978707E-E831-45CF-89D0-D9185810A1CB}" srcOrd="0" destOrd="0" parTransId="{7E13AB9B-789F-40E8-ABED-8F68781E8A52}" sibTransId="{34A17823-97D4-4168-B921-DBF931BF8BA9}"/>
    <dgm:cxn modelId="{8B8F9D7C-9C7D-4ABD-9EAE-7A668372127A}" srcId="{002FC30B-43D7-4FE4-AAA8-6CA49DFE63B6}" destId="{2A1A2C06-19A2-4674-ACCA-93C601542309}" srcOrd="0" destOrd="0" parTransId="{F3A3F793-DBA4-436D-943C-5EEC9015E8C5}" sibTransId="{D11945E5-565E-4070-91E4-F515C0BA95B8}"/>
    <dgm:cxn modelId="{8E143F40-25AF-4A82-BB5B-66C01DA15DE2}" srcId="{5522496D-0FDB-46CA-90D9-F3C7F0F2CB13}" destId="{2EBA0E39-47A1-4230-92D6-45B5F24358D0}" srcOrd="0" destOrd="0" parTransId="{FD49AA5F-9026-4F39-A609-A824B5980D3C}" sibTransId="{6BE5EF07-23C9-41BE-B22E-B2D9F2334B32}"/>
    <dgm:cxn modelId="{6B7876C2-7D51-4924-B0AD-4B8434908DF7}" type="presOf" srcId="{AF4EF5A9-4B2C-4C9A-8259-0D90C5D7289F}" destId="{FD3B3C2A-2E16-4B7C-838F-601BE7E1844E}" srcOrd="0" destOrd="0" presId="urn:microsoft.com/office/officeart/2005/8/layout/chevron2"/>
    <dgm:cxn modelId="{7BFD2D26-C6CD-4339-8593-0E518F86BC96}" type="presOf" srcId="{9E8310F0-95D3-4B16-950A-E8356F32AD90}" destId="{DD4E17D6-A003-449F-9D2A-319418C1FB92}" srcOrd="0" destOrd="1" presId="urn:microsoft.com/office/officeart/2005/8/layout/chevron2"/>
    <dgm:cxn modelId="{B44183A5-CC28-4532-A08E-DA0F02115567}" type="presOf" srcId="{E6DB9A3C-BB49-4EDB-8756-930B0308E000}" destId="{5750489A-62C6-4757-A46F-00ADFB094FCA}" srcOrd="0" destOrd="0" presId="urn:microsoft.com/office/officeart/2005/8/layout/chevron2"/>
    <dgm:cxn modelId="{23206A04-7BF4-4C38-A619-6CDFE87B0E95}" srcId="{836708B4-541D-4777-AF9E-9825901F54BE}" destId="{5522496D-0FDB-46CA-90D9-F3C7F0F2CB13}" srcOrd="4" destOrd="0" parTransId="{4CBFCE84-8B9B-41C0-9AF2-1355A2B89CF5}" sibTransId="{C9F3AEEA-1EC6-4F80-970D-630BB4AAE033}"/>
    <dgm:cxn modelId="{B63747E8-AD38-4CE4-A79B-B6E35DDC915A}" srcId="{836708B4-541D-4777-AF9E-9825901F54BE}" destId="{AF4EF5A9-4B2C-4C9A-8259-0D90C5D7289F}" srcOrd="8" destOrd="0" parTransId="{E09BBA89-BF6C-4FE9-8C8C-39FD79A730FA}" sibTransId="{DAC86A09-E3D0-4A47-B4D0-93B928BFC2A5}"/>
    <dgm:cxn modelId="{635FA1A7-39D0-474D-90BA-745E79535970}" srcId="{836708B4-541D-4777-AF9E-9825901F54BE}" destId="{6EA7DD38-DCC2-4C6A-A744-C6728305B21D}" srcOrd="0" destOrd="0" parTransId="{F6647616-0B5E-48E1-9BC2-2FBEEFFC8348}" sibTransId="{6CAD6DF8-8770-4C43-8406-2B5692E3332C}"/>
    <dgm:cxn modelId="{16F8F0C9-5E91-4D91-9DF4-F04F06BAB558}" type="presOf" srcId="{990340A2-EF12-44E8-8268-C1D90CE66AEE}" destId="{E2A23A5B-BFC8-4C3A-AC0C-182D7F553BEE}" srcOrd="0" destOrd="0" presId="urn:microsoft.com/office/officeart/2005/8/layout/chevron2"/>
    <dgm:cxn modelId="{FCD4C8A1-E24C-4D29-9D13-FF767F334D37}" type="presOf" srcId="{2A1A2C06-19A2-4674-ACCA-93C601542309}" destId="{6ABEA87E-9B96-44D4-B284-C3FDFA226FD3}" srcOrd="0" destOrd="0" presId="urn:microsoft.com/office/officeart/2005/8/layout/chevron2"/>
    <dgm:cxn modelId="{61B00520-BD4E-4D32-8E1F-54ECE6CBFE14}" type="presOf" srcId="{002FC30B-43D7-4FE4-AAA8-6CA49DFE63B6}" destId="{A7F17841-A69F-4244-8441-9DF10C905F6A}" srcOrd="0" destOrd="0" presId="urn:microsoft.com/office/officeart/2005/8/layout/chevron2"/>
    <dgm:cxn modelId="{512E3D76-CF4D-4BAF-AE60-EF18235161D4}" srcId="{6559BF28-FE06-47FF-9F02-1BA332F2E0A8}" destId="{B51AA6E8-463D-48FF-8523-866FFFEDABCD}" srcOrd="0" destOrd="0" parTransId="{97B54886-94B3-412F-B85A-6F67F0424110}" sibTransId="{C5D42D0B-8CDD-4A45-A19F-BE0EF447A950}"/>
    <dgm:cxn modelId="{32FE3BA8-C639-44B9-97D6-7B70CF6B6657}" srcId="{836708B4-541D-4777-AF9E-9825901F54BE}" destId="{8413DD52-94F7-48C4-9115-A2F28C19DAB9}" srcOrd="5" destOrd="0" parTransId="{BCF63220-98C0-446D-A4E3-19B1DC72B06C}" sibTransId="{E566DDDB-B479-47E7-9E61-8A87D552C149}"/>
    <dgm:cxn modelId="{A81D5F8D-49D9-4BB4-A749-B302F590B0D4}" srcId="{1FF46551-1DA7-40B5-A81C-80C2FB7FC8C1}" destId="{E6DB9A3C-BB49-4EDB-8756-930B0308E000}" srcOrd="0" destOrd="0" parTransId="{53CE60F4-33D5-4C5E-B829-A574F3546797}" sibTransId="{C4CBCBAF-AC48-477D-9F02-E6E2218DC4A6}"/>
    <dgm:cxn modelId="{ABF17ECC-47B6-4080-B40A-B607F5F99AD2}" type="presOf" srcId="{42EC8C15-6258-49C9-A5E3-F683D5F6C417}" destId="{21DA0954-AB14-42B2-9878-D82F14EA8B11}" srcOrd="0" destOrd="0" presId="urn:microsoft.com/office/officeart/2005/8/layout/chevron2"/>
    <dgm:cxn modelId="{464D5C37-E8B0-44D0-B730-A44857635A39}" type="presOf" srcId="{5522496D-0FDB-46CA-90D9-F3C7F0F2CB13}" destId="{37BFF0D1-6F42-45D3-A208-9D783650050A}" srcOrd="0" destOrd="0" presId="urn:microsoft.com/office/officeart/2005/8/layout/chevron2"/>
    <dgm:cxn modelId="{64925097-4CC2-45EF-9640-D782DD8F70AD}" type="presOf" srcId="{C672EC4E-D98C-43FA-82E3-D51B6F73ABF1}" destId="{27E51172-3AC3-4A1F-93C1-EC9A4E7EF68A}" srcOrd="0" destOrd="1" presId="urn:microsoft.com/office/officeart/2005/8/layout/chevron2"/>
    <dgm:cxn modelId="{C900E592-25B1-4C56-8DCE-A43B5C8B926B}" srcId="{836708B4-541D-4777-AF9E-9825901F54BE}" destId="{42EC8C15-6258-49C9-A5E3-F683D5F6C417}" srcOrd="7" destOrd="0" parTransId="{07594759-E33A-4CEB-A773-4AE772E1EC69}" sibTransId="{4B291ADA-735A-451A-984A-D7B769044FA3}"/>
    <dgm:cxn modelId="{367A2D53-B82E-4FF0-9CAA-5989358AB304}" type="presOf" srcId="{E978707E-E831-45CF-89D0-D9185810A1CB}" destId="{DD4E17D6-A003-449F-9D2A-319418C1FB92}" srcOrd="0" destOrd="0" presId="urn:microsoft.com/office/officeart/2005/8/layout/chevron2"/>
    <dgm:cxn modelId="{926BA93F-F15D-4FC0-B2C2-0FBA4698A963}" type="presOf" srcId="{8413DD52-94F7-48C4-9115-A2F28C19DAB9}" destId="{2BB7EB01-0A53-44F7-BCA6-F06869D30EAB}" srcOrd="0" destOrd="0" presId="urn:microsoft.com/office/officeart/2005/8/layout/chevron2"/>
    <dgm:cxn modelId="{7FE0D5F3-F7F8-4010-9B14-AF9C3F3838EE}" type="presOf" srcId="{8D874FC4-EAFD-4282-874B-F27A24E68FAA}" destId="{342EEAE4-3677-4765-8226-C9358F66E99C}" srcOrd="0" destOrd="0" presId="urn:microsoft.com/office/officeart/2005/8/layout/chevron2"/>
    <dgm:cxn modelId="{1581CF95-45FC-43CB-BC6E-06A4197D21A9}" type="presOf" srcId="{EB6384D0-AE10-4C3C-B205-E4B0DC328B22}" destId="{5750489A-62C6-4757-A46F-00ADFB094FCA}" srcOrd="0" destOrd="1" presId="urn:microsoft.com/office/officeart/2005/8/layout/chevron2"/>
    <dgm:cxn modelId="{8BE080B8-347C-4317-A715-8935EA61A819}" type="presOf" srcId="{B51AA6E8-463D-48FF-8523-866FFFEDABCD}" destId="{8B201631-1469-4DC2-BF89-759ECE6DAFCD}" srcOrd="0" destOrd="0" presId="urn:microsoft.com/office/officeart/2005/8/layout/chevron2"/>
    <dgm:cxn modelId="{7BD23CC0-7313-4F90-9E4A-0935A6BDA459}" srcId="{AF4EF5A9-4B2C-4C9A-8259-0D90C5D7289F}" destId="{C672EC4E-D98C-43FA-82E3-D51B6F73ABF1}" srcOrd="1" destOrd="0" parTransId="{A62A1473-DB48-4993-B5B2-F29EA11CAFC3}" sibTransId="{C620BDAA-93DB-47D6-8B49-3FAC749EFE88}"/>
    <dgm:cxn modelId="{2DCF48E1-AB5D-48E1-A423-1816F6092A4C}" type="presParOf" srcId="{D86CDC6A-BB1B-449E-8753-AC5B84427DF9}" destId="{3F671A32-5B63-4411-A35C-91C6D75586F3}" srcOrd="0" destOrd="0" presId="urn:microsoft.com/office/officeart/2005/8/layout/chevron2"/>
    <dgm:cxn modelId="{A2980018-6275-4ED1-B66E-AE1232530AF2}" type="presParOf" srcId="{3F671A32-5B63-4411-A35C-91C6D75586F3}" destId="{661CEFD9-D2CE-4EC7-ACA2-555A49E4FCE4}" srcOrd="0" destOrd="0" presId="urn:microsoft.com/office/officeart/2005/8/layout/chevron2"/>
    <dgm:cxn modelId="{BFD4AF73-E71C-42BF-95B6-2E9E4A3A15EF}" type="presParOf" srcId="{3F671A32-5B63-4411-A35C-91C6D75586F3}" destId="{342EEAE4-3677-4765-8226-C9358F66E99C}" srcOrd="1" destOrd="0" presId="urn:microsoft.com/office/officeart/2005/8/layout/chevron2"/>
    <dgm:cxn modelId="{ED748250-CADF-4376-B08F-EFDB8DFBCD7D}" type="presParOf" srcId="{D86CDC6A-BB1B-449E-8753-AC5B84427DF9}" destId="{0D17DD32-2701-4606-81B7-B25F89DF727F}" srcOrd="1" destOrd="0" presId="urn:microsoft.com/office/officeart/2005/8/layout/chevron2"/>
    <dgm:cxn modelId="{BF8FFD30-A7C5-400B-A04D-15E47DEB76AB}" type="presParOf" srcId="{D86CDC6A-BB1B-449E-8753-AC5B84427DF9}" destId="{3E8C52BA-438A-40ED-8AD4-1D3413120121}" srcOrd="2" destOrd="0" presId="urn:microsoft.com/office/officeart/2005/8/layout/chevron2"/>
    <dgm:cxn modelId="{973DED06-3151-4FE4-BD26-DCD44AE273EC}" type="presParOf" srcId="{3E8C52BA-438A-40ED-8AD4-1D3413120121}" destId="{E2A23A5B-BFC8-4C3A-AC0C-182D7F553BEE}" srcOrd="0" destOrd="0" presId="urn:microsoft.com/office/officeart/2005/8/layout/chevron2"/>
    <dgm:cxn modelId="{89C703C2-83AF-4D98-A923-2201F2C0A59E}" type="presParOf" srcId="{3E8C52BA-438A-40ED-8AD4-1D3413120121}" destId="{8FEEBE7E-796A-4C62-8A35-D594EB741DEE}" srcOrd="1" destOrd="0" presId="urn:microsoft.com/office/officeart/2005/8/layout/chevron2"/>
    <dgm:cxn modelId="{8A9632A5-79F7-4726-B701-8691070E6FBB}" type="presParOf" srcId="{D86CDC6A-BB1B-449E-8753-AC5B84427DF9}" destId="{8A4AD495-B708-40B8-A38E-24A1F1B186AB}" srcOrd="3" destOrd="0" presId="urn:microsoft.com/office/officeart/2005/8/layout/chevron2"/>
    <dgm:cxn modelId="{997BE812-10A5-4C61-BDF1-44C2A91E4EAC}" type="presParOf" srcId="{D86CDC6A-BB1B-449E-8753-AC5B84427DF9}" destId="{BF776981-FE5F-4530-BAEF-FF2127507334}" srcOrd="4" destOrd="0" presId="urn:microsoft.com/office/officeart/2005/8/layout/chevron2"/>
    <dgm:cxn modelId="{8258D9C1-1E1C-4515-8A45-55CBBC4077F8}" type="presParOf" srcId="{BF776981-FE5F-4530-BAEF-FF2127507334}" destId="{542BFFFD-C8D3-4B66-AD4E-5A7424086153}" srcOrd="0" destOrd="0" presId="urn:microsoft.com/office/officeart/2005/8/layout/chevron2"/>
    <dgm:cxn modelId="{5F4C94BE-2B5B-425D-A98E-9880B4B7EE64}" type="presParOf" srcId="{BF776981-FE5F-4530-BAEF-FF2127507334}" destId="{8B201631-1469-4DC2-BF89-759ECE6DAFCD}" srcOrd="1" destOrd="0" presId="urn:microsoft.com/office/officeart/2005/8/layout/chevron2"/>
    <dgm:cxn modelId="{C4B62EC1-455A-4F75-B46F-1FCE0C424BE9}" type="presParOf" srcId="{D86CDC6A-BB1B-449E-8753-AC5B84427DF9}" destId="{0876CFFE-54E1-4EB1-8A75-A2ED9EE403EF}" srcOrd="5" destOrd="0" presId="urn:microsoft.com/office/officeart/2005/8/layout/chevron2"/>
    <dgm:cxn modelId="{C4F0CB79-8078-473D-AC44-AE8F0D652726}" type="presParOf" srcId="{D86CDC6A-BB1B-449E-8753-AC5B84427DF9}" destId="{8CCAC53D-4DF2-4544-9EEB-06C03CD18808}" srcOrd="6" destOrd="0" presId="urn:microsoft.com/office/officeart/2005/8/layout/chevron2"/>
    <dgm:cxn modelId="{84BD7BA8-DB56-41E5-8F68-50FF8270E5E7}" type="presParOf" srcId="{8CCAC53D-4DF2-4544-9EEB-06C03CD18808}" destId="{1553FA68-8B2B-482C-A72B-CFE0522953EA}" srcOrd="0" destOrd="0" presId="urn:microsoft.com/office/officeart/2005/8/layout/chevron2"/>
    <dgm:cxn modelId="{86A0B4B4-C392-4B58-9F7C-190944B7D252}" type="presParOf" srcId="{8CCAC53D-4DF2-4544-9EEB-06C03CD18808}" destId="{5750489A-62C6-4757-A46F-00ADFB094FCA}" srcOrd="1" destOrd="0" presId="urn:microsoft.com/office/officeart/2005/8/layout/chevron2"/>
    <dgm:cxn modelId="{A55C3312-2306-4D37-926B-B41F671807C0}" type="presParOf" srcId="{D86CDC6A-BB1B-449E-8753-AC5B84427DF9}" destId="{600DABB8-0796-4B91-A9BE-F6312F8EF56B}" srcOrd="7" destOrd="0" presId="urn:microsoft.com/office/officeart/2005/8/layout/chevron2"/>
    <dgm:cxn modelId="{EF5EE0B4-2F9C-466B-9C08-4DD9E64D77F8}" type="presParOf" srcId="{D86CDC6A-BB1B-449E-8753-AC5B84427DF9}" destId="{ED9FBF92-9E73-4939-9CE5-0AA9935BFA86}" srcOrd="8" destOrd="0" presId="urn:microsoft.com/office/officeart/2005/8/layout/chevron2"/>
    <dgm:cxn modelId="{B2ECA8E1-4164-4D09-9FB3-DAC9175609E3}" type="presParOf" srcId="{ED9FBF92-9E73-4939-9CE5-0AA9935BFA86}" destId="{37BFF0D1-6F42-45D3-A208-9D783650050A}" srcOrd="0" destOrd="0" presId="urn:microsoft.com/office/officeart/2005/8/layout/chevron2"/>
    <dgm:cxn modelId="{72FEF7AF-14C0-4D52-ACCD-A728C100D25D}" type="presParOf" srcId="{ED9FBF92-9E73-4939-9CE5-0AA9935BFA86}" destId="{204EE807-BD9D-4EC4-81F9-F3280AD1B78B}" srcOrd="1" destOrd="0" presId="urn:microsoft.com/office/officeart/2005/8/layout/chevron2"/>
    <dgm:cxn modelId="{DE57251B-9CF5-4FA3-AC49-EAABF4239C4F}" type="presParOf" srcId="{D86CDC6A-BB1B-449E-8753-AC5B84427DF9}" destId="{6A64DDE7-F88D-40D1-A9AA-7F1CEC211088}" srcOrd="9" destOrd="0" presId="urn:microsoft.com/office/officeart/2005/8/layout/chevron2"/>
    <dgm:cxn modelId="{549B6737-E8C4-4D09-A7CD-9258A5D31290}" type="presParOf" srcId="{D86CDC6A-BB1B-449E-8753-AC5B84427DF9}" destId="{23250BCB-096A-4DE5-9F4B-EFB0638BED97}" srcOrd="10" destOrd="0" presId="urn:microsoft.com/office/officeart/2005/8/layout/chevron2"/>
    <dgm:cxn modelId="{15991258-7C32-41F4-92E6-6894AE0331D2}" type="presParOf" srcId="{23250BCB-096A-4DE5-9F4B-EFB0638BED97}" destId="{2BB7EB01-0A53-44F7-BCA6-F06869D30EAB}" srcOrd="0" destOrd="0" presId="urn:microsoft.com/office/officeart/2005/8/layout/chevron2"/>
    <dgm:cxn modelId="{0416F065-F863-40A7-A225-15E089BE81F0}" type="presParOf" srcId="{23250BCB-096A-4DE5-9F4B-EFB0638BED97}" destId="{DD4E17D6-A003-449F-9D2A-319418C1FB92}" srcOrd="1" destOrd="0" presId="urn:microsoft.com/office/officeart/2005/8/layout/chevron2"/>
    <dgm:cxn modelId="{055BB968-80B4-448A-9624-B58104E56F01}" type="presParOf" srcId="{D86CDC6A-BB1B-449E-8753-AC5B84427DF9}" destId="{292E707A-2E17-4230-A393-552E84A86F2C}" srcOrd="11" destOrd="0" presId="urn:microsoft.com/office/officeart/2005/8/layout/chevron2"/>
    <dgm:cxn modelId="{CC9A7BA2-E829-4973-8C17-B89B75681A56}" type="presParOf" srcId="{D86CDC6A-BB1B-449E-8753-AC5B84427DF9}" destId="{22A12291-A08B-4B51-ADF1-00604079C466}" srcOrd="12" destOrd="0" presId="urn:microsoft.com/office/officeart/2005/8/layout/chevron2"/>
    <dgm:cxn modelId="{3D288324-98FB-41F4-8059-EFEB6ABF0CFA}" type="presParOf" srcId="{22A12291-A08B-4B51-ADF1-00604079C466}" destId="{A7F17841-A69F-4244-8441-9DF10C905F6A}" srcOrd="0" destOrd="0" presId="urn:microsoft.com/office/officeart/2005/8/layout/chevron2"/>
    <dgm:cxn modelId="{6F74B1EF-18FC-4DE7-B71D-3DB61AEF8868}" type="presParOf" srcId="{22A12291-A08B-4B51-ADF1-00604079C466}" destId="{6ABEA87E-9B96-44D4-B284-C3FDFA226FD3}" srcOrd="1" destOrd="0" presId="urn:microsoft.com/office/officeart/2005/8/layout/chevron2"/>
    <dgm:cxn modelId="{DDAAE28A-AE5D-4206-9A3C-E2CC50AB4D07}" type="presParOf" srcId="{D86CDC6A-BB1B-449E-8753-AC5B84427DF9}" destId="{F4B9F330-72CC-4E41-AAF9-B920D494E847}" srcOrd="13" destOrd="0" presId="urn:microsoft.com/office/officeart/2005/8/layout/chevron2"/>
    <dgm:cxn modelId="{2AD0FE92-2D7C-4C7A-ABBE-CE8592AB90E1}" type="presParOf" srcId="{D86CDC6A-BB1B-449E-8753-AC5B84427DF9}" destId="{5FD60FF7-B2B8-4674-A90B-A1052EF064C3}" srcOrd="14" destOrd="0" presId="urn:microsoft.com/office/officeart/2005/8/layout/chevron2"/>
    <dgm:cxn modelId="{AECA2BD9-E19C-4B22-890C-0D3E45FC295D}" type="presParOf" srcId="{5FD60FF7-B2B8-4674-A90B-A1052EF064C3}" destId="{21DA0954-AB14-42B2-9878-D82F14EA8B11}" srcOrd="0" destOrd="0" presId="urn:microsoft.com/office/officeart/2005/8/layout/chevron2"/>
    <dgm:cxn modelId="{F4EC05CE-C83F-4489-9C1F-84EC298DB2D2}" type="presParOf" srcId="{5FD60FF7-B2B8-4674-A90B-A1052EF064C3}" destId="{F157AF67-7ADC-4B72-B1D0-70FA0082DA76}" srcOrd="1" destOrd="0" presId="urn:microsoft.com/office/officeart/2005/8/layout/chevron2"/>
    <dgm:cxn modelId="{1A98E2DE-5C37-4F00-8380-AFAF591A5D73}" type="presParOf" srcId="{D86CDC6A-BB1B-449E-8753-AC5B84427DF9}" destId="{7D211729-36B3-4F83-9E25-3C88FEB5DA57}" srcOrd="15" destOrd="0" presId="urn:microsoft.com/office/officeart/2005/8/layout/chevron2"/>
    <dgm:cxn modelId="{C9857E4A-5271-4778-94E1-D4B28A6B58BA}" type="presParOf" srcId="{D86CDC6A-BB1B-449E-8753-AC5B84427DF9}" destId="{B0B0490A-F548-43A1-9D04-402746C4F2C3}" srcOrd="16" destOrd="0" presId="urn:microsoft.com/office/officeart/2005/8/layout/chevron2"/>
    <dgm:cxn modelId="{9532ED19-3EB7-48F9-B919-50444536E777}" type="presParOf" srcId="{B0B0490A-F548-43A1-9D04-402746C4F2C3}" destId="{FD3B3C2A-2E16-4B7C-838F-601BE7E1844E}" srcOrd="0" destOrd="0" presId="urn:microsoft.com/office/officeart/2005/8/layout/chevron2"/>
    <dgm:cxn modelId="{D77A8142-46D7-4704-A27B-4D5B50A7EBB0}" type="presParOf" srcId="{B0B0490A-F548-43A1-9D04-402746C4F2C3}" destId="{27E51172-3AC3-4A1F-93C1-EC9A4E7EF6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0ED56E-ECEF-4947-B2EC-B0C28D815006}" type="doc">
      <dgm:prSet loTypeId="urn:microsoft.com/office/officeart/2005/8/layout/matrix1" loCatId="matrix" qsTypeId="urn:microsoft.com/office/officeart/2005/8/quickstyle/simple5" qsCatId="simple" csTypeId="urn:microsoft.com/office/officeart/2005/8/colors/colorful1#2" csCatId="colorful" phldr="1"/>
      <dgm:spPr/>
      <dgm:t>
        <a:bodyPr/>
        <a:lstStyle/>
        <a:p>
          <a:endParaRPr lang="zh-TW" altLang="en-US"/>
        </a:p>
      </dgm:t>
    </dgm:pt>
    <dgm:pt modelId="{32CEDD85-B6E8-442A-BD5E-0C2E685AADF0}">
      <dgm:prSet phldrT="[文字]"/>
      <dgm:spPr/>
      <dgm:t>
        <a:bodyPr/>
        <a:lstStyle/>
        <a:p>
          <a:r>
            <a:rPr lang="zh-TW" altLang="en-US" dirty="0">
              <a:latin typeface="標楷體" pitchFamily="65" charset="-120"/>
              <a:ea typeface="標楷體" pitchFamily="65" charset="-120"/>
            </a:rPr>
            <a:t>教育專業科目學分抵免</a:t>
          </a:r>
        </a:p>
      </dgm:t>
    </dgm:pt>
    <dgm:pt modelId="{E86C8C8B-F845-4A79-9961-2217E5A2BE2D}" type="parTrans" cxnId="{BEBA1548-F9A5-4180-9C64-C5E3E0AA54A1}">
      <dgm:prSet/>
      <dgm:spPr/>
      <dgm:t>
        <a:bodyPr/>
        <a:lstStyle/>
        <a:p>
          <a:endParaRPr lang="zh-TW" altLang="en-US"/>
        </a:p>
      </dgm:t>
    </dgm:pt>
    <dgm:pt modelId="{4B3CEB81-C96B-4A3D-B2AC-D4CF1F1479B9}" type="sibTrans" cxnId="{BEBA1548-F9A5-4180-9C64-C5E3E0AA54A1}">
      <dgm:prSet/>
      <dgm:spPr/>
      <dgm:t>
        <a:bodyPr/>
        <a:lstStyle/>
        <a:p>
          <a:endParaRPr lang="zh-TW" altLang="en-US"/>
        </a:p>
      </dgm:t>
    </dgm:pt>
    <dgm:pt modelId="{82EC9834-51DA-4D3B-9A9F-0004644FFDAC}">
      <dgm:prSet phldrT="[文字]"/>
      <dgm:spPr/>
      <dgm:t>
        <a:bodyPr/>
        <a:lstStyle/>
        <a:p>
          <a:r>
            <a:rPr lang="zh-TW" altLang="en-US" dirty="0">
              <a:latin typeface="標楷體" panose="03000509000000000000" pitchFamily="65" charset="-120"/>
              <a:ea typeface="標楷體" panose="03000509000000000000" pitchFamily="65" charset="-120"/>
            </a:rPr>
            <a:t>課程性質確為教育學分</a:t>
          </a:r>
          <a:endParaRPr lang="en-US" altLang="zh-TW" dirty="0">
            <a:latin typeface="標楷體" panose="03000509000000000000" pitchFamily="65" charset="-120"/>
            <a:ea typeface="標楷體" panose="03000509000000000000" pitchFamily="65" charset="-120"/>
          </a:endParaRPr>
        </a:p>
      </dgm:t>
    </dgm:pt>
    <dgm:pt modelId="{20DC8BE3-8C77-43EA-A168-9EC2F5656D02}" type="parTrans" cxnId="{C957E146-73F2-40F9-AF5A-E5B9E210019F}">
      <dgm:prSet/>
      <dgm:spPr/>
      <dgm:t>
        <a:bodyPr/>
        <a:lstStyle/>
        <a:p>
          <a:endParaRPr lang="zh-TW" altLang="en-US"/>
        </a:p>
      </dgm:t>
    </dgm:pt>
    <dgm:pt modelId="{8B8760C5-FE91-4DA0-AEBD-034FFE194052}" type="sibTrans" cxnId="{C957E146-73F2-40F9-AF5A-E5B9E210019F}">
      <dgm:prSet/>
      <dgm:spPr/>
      <dgm:t>
        <a:bodyPr/>
        <a:lstStyle/>
        <a:p>
          <a:endParaRPr lang="zh-TW" altLang="en-US"/>
        </a:p>
      </dgm:t>
    </dgm:pt>
    <dgm:pt modelId="{13E16A91-71A3-43E4-990E-4E2FA72CBF00}">
      <dgm:prSet phldrT="[文字]"/>
      <dgm:spPr/>
      <dgm:t>
        <a:bodyPr/>
        <a:lstStyle/>
        <a:p>
          <a:r>
            <a:rPr lang="zh-TW" altLang="en-US" dirty="0">
              <a:latin typeface="標楷體" panose="03000509000000000000" pitchFamily="65" charset="-120"/>
              <a:ea typeface="標楷體" panose="03000509000000000000" pitchFamily="65" charset="-120"/>
            </a:rPr>
            <a:t>以</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年內所修學分為限</a:t>
          </a:r>
        </a:p>
      </dgm:t>
    </dgm:pt>
    <dgm:pt modelId="{AC0E8F01-98F5-4E20-B2DD-1391B056BD23}" type="parTrans" cxnId="{80D82EEC-5545-4ECF-AD1E-9BAB79427E44}">
      <dgm:prSet/>
      <dgm:spPr/>
      <dgm:t>
        <a:bodyPr/>
        <a:lstStyle/>
        <a:p>
          <a:endParaRPr lang="zh-TW" altLang="en-US"/>
        </a:p>
      </dgm:t>
    </dgm:pt>
    <dgm:pt modelId="{49B2B983-9A74-4AE1-BDAC-2A7C47EBC907}" type="sibTrans" cxnId="{80D82EEC-5545-4ECF-AD1E-9BAB79427E44}">
      <dgm:prSet/>
      <dgm:spPr/>
      <dgm:t>
        <a:bodyPr/>
        <a:lstStyle/>
        <a:p>
          <a:endParaRPr lang="zh-TW" altLang="en-US"/>
        </a:p>
      </dgm:t>
    </dgm:pt>
    <dgm:pt modelId="{72AEACA0-6621-46EC-92F2-A072447993D3}">
      <dgm:prSet phldrT="[文字]"/>
      <dgm:spPr/>
      <dgm:t>
        <a:bodyPr/>
        <a:lstStyle/>
        <a:p>
          <a:r>
            <a:rPr lang="zh-TW" altLang="en-US">
              <a:latin typeface="標楷體" panose="03000509000000000000" pitchFamily="65" charset="-120"/>
              <a:ea typeface="標楷體" panose="03000509000000000000" pitchFamily="65" charset="-120"/>
            </a:rPr>
            <a:t>科目名稱及內容相同者為審查原則</a:t>
          </a:r>
        </a:p>
      </dgm:t>
    </dgm:pt>
    <dgm:pt modelId="{507A6044-A1CC-4A03-B729-826E29FFD0B9}" type="parTrans" cxnId="{2A13B9B7-E4C9-439A-986C-14E862ED72EE}">
      <dgm:prSet/>
      <dgm:spPr/>
      <dgm:t>
        <a:bodyPr/>
        <a:lstStyle/>
        <a:p>
          <a:endParaRPr lang="zh-TW" altLang="en-US"/>
        </a:p>
      </dgm:t>
    </dgm:pt>
    <dgm:pt modelId="{811E1E13-9DE5-4737-82DB-523097FECD35}" type="sibTrans" cxnId="{2A13B9B7-E4C9-439A-986C-14E862ED72EE}">
      <dgm:prSet/>
      <dgm:spPr/>
      <dgm:t>
        <a:bodyPr/>
        <a:lstStyle/>
        <a:p>
          <a:endParaRPr lang="zh-TW" altLang="en-US"/>
        </a:p>
      </dgm:t>
    </dgm:pt>
    <dgm:pt modelId="{17A84148-02EB-4A2C-BA04-A15FFF483BBF}">
      <dgm:prSet phldrT="[文字]"/>
      <dgm:spPr/>
      <dgm:t>
        <a:bodyPr/>
        <a:lstStyle/>
        <a:p>
          <a:r>
            <a:rPr lang="zh-TW" altLang="en-US" dirty="0">
              <a:latin typeface="標楷體" panose="03000509000000000000" pitchFamily="65" charset="-120"/>
              <a:ea typeface="標楷體" panose="03000509000000000000" pitchFamily="65" charset="-120"/>
            </a:rPr>
            <a:t>抵免之學分原始成績不得低於</a:t>
          </a:r>
          <a:r>
            <a:rPr lang="en-US" altLang="zh-TW" dirty="0">
              <a:latin typeface="標楷體" panose="03000509000000000000" pitchFamily="65" charset="-120"/>
              <a:ea typeface="標楷體" panose="03000509000000000000" pitchFamily="65" charset="-120"/>
            </a:rPr>
            <a:t>70</a:t>
          </a:r>
          <a:r>
            <a:rPr lang="zh-TW" altLang="en-US" dirty="0">
              <a:latin typeface="標楷體" panose="03000509000000000000" pitchFamily="65" charset="-120"/>
              <a:ea typeface="標楷體" panose="03000509000000000000" pitchFamily="65" charset="-120"/>
            </a:rPr>
            <a:t>分</a:t>
          </a:r>
        </a:p>
      </dgm:t>
    </dgm:pt>
    <dgm:pt modelId="{3DBA4A54-D1D7-41EB-B3FF-ED66B38A3525}" type="parTrans" cxnId="{4E6BDD14-56A6-4667-964D-84FB1B596A79}">
      <dgm:prSet/>
      <dgm:spPr/>
      <dgm:t>
        <a:bodyPr/>
        <a:lstStyle/>
        <a:p>
          <a:endParaRPr lang="zh-TW" altLang="en-US"/>
        </a:p>
      </dgm:t>
    </dgm:pt>
    <dgm:pt modelId="{21DEEBFF-0FD9-4459-A55B-364F5840DD16}" type="sibTrans" cxnId="{4E6BDD14-56A6-4667-964D-84FB1B596A79}">
      <dgm:prSet/>
      <dgm:spPr/>
      <dgm:t>
        <a:bodyPr/>
        <a:lstStyle/>
        <a:p>
          <a:endParaRPr lang="zh-TW" altLang="en-US"/>
        </a:p>
      </dgm:t>
    </dgm:pt>
    <dgm:pt modelId="{8F4DB3FB-FEAB-49F6-8B9B-CB0E6252A60D}" type="pres">
      <dgm:prSet presAssocID="{810ED56E-ECEF-4947-B2EC-B0C28D815006}" presName="diagram" presStyleCnt="0">
        <dgm:presLayoutVars>
          <dgm:chMax val="1"/>
          <dgm:dir/>
          <dgm:animLvl val="ctr"/>
          <dgm:resizeHandles val="exact"/>
        </dgm:presLayoutVars>
      </dgm:prSet>
      <dgm:spPr/>
      <dgm:t>
        <a:bodyPr/>
        <a:lstStyle/>
        <a:p>
          <a:endParaRPr lang="zh-TW" altLang="en-US"/>
        </a:p>
      </dgm:t>
    </dgm:pt>
    <dgm:pt modelId="{35C98D7F-C494-4104-85D3-5F1B9204ACC4}" type="pres">
      <dgm:prSet presAssocID="{810ED56E-ECEF-4947-B2EC-B0C28D815006}" presName="matrix" presStyleCnt="0"/>
      <dgm:spPr/>
    </dgm:pt>
    <dgm:pt modelId="{56BF450C-D173-428F-99B2-6D5219F4CBC6}" type="pres">
      <dgm:prSet presAssocID="{810ED56E-ECEF-4947-B2EC-B0C28D815006}" presName="tile1" presStyleLbl="node1" presStyleIdx="0" presStyleCnt="4"/>
      <dgm:spPr/>
      <dgm:t>
        <a:bodyPr/>
        <a:lstStyle/>
        <a:p>
          <a:endParaRPr lang="zh-TW" altLang="en-US"/>
        </a:p>
      </dgm:t>
    </dgm:pt>
    <dgm:pt modelId="{C63DA7F0-4DE0-4027-AF73-705BC8E90E98}" type="pres">
      <dgm:prSet presAssocID="{810ED56E-ECEF-4947-B2EC-B0C28D815006}" presName="tile1text" presStyleLbl="node1" presStyleIdx="0" presStyleCnt="4">
        <dgm:presLayoutVars>
          <dgm:chMax val="0"/>
          <dgm:chPref val="0"/>
          <dgm:bulletEnabled val="1"/>
        </dgm:presLayoutVars>
      </dgm:prSet>
      <dgm:spPr/>
      <dgm:t>
        <a:bodyPr/>
        <a:lstStyle/>
        <a:p>
          <a:endParaRPr lang="zh-TW" altLang="en-US"/>
        </a:p>
      </dgm:t>
    </dgm:pt>
    <dgm:pt modelId="{3A145157-0E70-44CF-8B77-28CEE8D2920C}" type="pres">
      <dgm:prSet presAssocID="{810ED56E-ECEF-4947-B2EC-B0C28D815006}" presName="tile2" presStyleLbl="node1" presStyleIdx="1" presStyleCnt="4" custLinFactNeighborX="476" custLinFactNeighborY="0"/>
      <dgm:spPr/>
      <dgm:t>
        <a:bodyPr/>
        <a:lstStyle/>
        <a:p>
          <a:endParaRPr lang="zh-TW" altLang="en-US"/>
        </a:p>
      </dgm:t>
    </dgm:pt>
    <dgm:pt modelId="{20981C72-A69E-48FE-8F0D-47DE8FE7FC8C}" type="pres">
      <dgm:prSet presAssocID="{810ED56E-ECEF-4947-B2EC-B0C28D815006}" presName="tile2text" presStyleLbl="node1" presStyleIdx="1" presStyleCnt="4">
        <dgm:presLayoutVars>
          <dgm:chMax val="0"/>
          <dgm:chPref val="0"/>
          <dgm:bulletEnabled val="1"/>
        </dgm:presLayoutVars>
      </dgm:prSet>
      <dgm:spPr/>
      <dgm:t>
        <a:bodyPr/>
        <a:lstStyle/>
        <a:p>
          <a:endParaRPr lang="zh-TW" altLang="en-US"/>
        </a:p>
      </dgm:t>
    </dgm:pt>
    <dgm:pt modelId="{A0855E7C-C895-4A6D-ACE8-5F3C9A33E335}" type="pres">
      <dgm:prSet presAssocID="{810ED56E-ECEF-4947-B2EC-B0C28D815006}" presName="tile3" presStyleLbl="node1" presStyleIdx="2" presStyleCnt="4"/>
      <dgm:spPr/>
      <dgm:t>
        <a:bodyPr/>
        <a:lstStyle/>
        <a:p>
          <a:endParaRPr lang="zh-TW" altLang="en-US"/>
        </a:p>
      </dgm:t>
    </dgm:pt>
    <dgm:pt modelId="{74E85BCD-7A53-46EB-AA67-DDAB17D63A9E}" type="pres">
      <dgm:prSet presAssocID="{810ED56E-ECEF-4947-B2EC-B0C28D815006}" presName="tile3text" presStyleLbl="node1" presStyleIdx="2" presStyleCnt="4">
        <dgm:presLayoutVars>
          <dgm:chMax val="0"/>
          <dgm:chPref val="0"/>
          <dgm:bulletEnabled val="1"/>
        </dgm:presLayoutVars>
      </dgm:prSet>
      <dgm:spPr/>
      <dgm:t>
        <a:bodyPr/>
        <a:lstStyle/>
        <a:p>
          <a:endParaRPr lang="zh-TW" altLang="en-US"/>
        </a:p>
      </dgm:t>
    </dgm:pt>
    <dgm:pt modelId="{7596D471-DAA6-4D42-92ED-6D7AED45F3A8}" type="pres">
      <dgm:prSet presAssocID="{810ED56E-ECEF-4947-B2EC-B0C28D815006}" presName="tile4" presStyleLbl="node1" presStyleIdx="3" presStyleCnt="4"/>
      <dgm:spPr/>
      <dgm:t>
        <a:bodyPr/>
        <a:lstStyle/>
        <a:p>
          <a:endParaRPr lang="zh-TW" altLang="en-US"/>
        </a:p>
      </dgm:t>
    </dgm:pt>
    <dgm:pt modelId="{1859175F-144C-4DA0-AEF1-E827A6FE1AA1}" type="pres">
      <dgm:prSet presAssocID="{810ED56E-ECEF-4947-B2EC-B0C28D815006}" presName="tile4text" presStyleLbl="node1" presStyleIdx="3" presStyleCnt="4">
        <dgm:presLayoutVars>
          <dgm:chMax val="0"/>
          <dgm:chPref val="0"/>
          <dgm:bulletEnabled val="1"/>
        </dgm:presLayoutVars>
      </dgm:prSet>
      <dgm:spPr/>
      <dgm:t>
        <a:bodyPr/>
        <a:lstStyle/>
        <a:p>
          <a:endParaRPr lang="zh-TW" altLang="en-US"/>
        </a:p>
      </dgm:t>
    </dgm:pt>
    <dgm:pt modelId="{C9714536-8CDE-46D1-B4FF-66EDDDB8A63D}" type="pres">
      <dgm:prSet presAssocID="{810ED56E-ECEF-4947-B2EC-B0C28D815006}" presName="centerTile" presStyleLbl="fgShp" presStyleIdx="0" presStyleCnt="1">
        <dgm:presLayoutVars>
          <dgm:chMax val="0"/>
          <dgm:chPref val="0"/>
        </dgm:presLayoutVars>
      </dgm:prSet>
      <dgm:spPr/>
      <dgm:t>
        <a:bodyPr/>
        <a:lstStyle/>
        <a:p>
          <a:endParaRPr lang="zh-TW" altLang="en-US"/>
        </a:p>
      </dgm:t>
    </dgm:pt>
  </dgm:ptLst>
  <dgm:cxnLst>
    <dgm:cxn modelId="{63A3FC4D-3FDD-4898-90B6-C4512C8FA0CA}" type="presOf" srcId="{17A84148-02EB-4A2C-BA04-A15FFF483BBF}" destId="{7596D471-DAA6-4D42-92ED-6D7AED45F3A8}" srcOrd="0" destOrd="0" presId="urn:microsoft.com/office/officeart/2005/8/layout/matrix1"/>
    <dgm:cxn modelId="{80E6AC7F-FEAD-4F6A-A4AA-70F2FD3D337B}" type="presOf" srcId="{72AEACA0-6621-46EC-92F2-A072447993D3}" destId="{74E85BCD-7A53-46EB-AA67-DDAB17D63A9E}" srcOrd="1" destOrd="0" presId="urn:microsoft.com/office/officeart/2005/8/layout/matrix1"/>
    <dgm:cxn modelId="{80D82EEC-5545-4ECF-AD1E-9BAB79427E44}" srcId="{32CEDD85-B6E8-442A-BD5E-0C2E685AADF0}" destId="{13E16A91-71A3-43E4-990E-4E2FA72CBF00}" srcOrd="1" destOrd="0" parTransId="{AC0E8F01-98F5-4E20-B2DD-1391B056BD23}" sibTransId="{49B2B983-9A74-4AE1-BDAC-2A7C47EBC907}"/>
    <dgm:cxn modelId="{0E208FDD-CCD6-4FDF-BF1C-BF7CB1F7C3C2}" type="presOf" srcId="{810ED56E-ECEF-4947-B2EC-B0C28D815006}" destId="{8F4DB3FB-FEAB-49F6-8B9B-CB0E6252A60D}" srcOrd="0" destOrd="0" presId="urn:microsoft.com/office/officeart/2005/8/layout/matrix1"/>
    <dgm:cxn modelId="{160F6676-0E8E-4EA1-BD54-D4BE528D6BC4}" type="presOf" srcId="{13E16A91-71A3-43E4-990E-4E2FA72CBF00}" destId="{20981C72-A69E-48FE-8F0D-47DE8FE7FC8C}" srcOrd="1" destOrd="0" presId="urn:microsoft.com/office/officeart/2005/8/layout/matrix1"/>
    <dgm:cxn modelId="{C957E146-73F2-40F9-AF5A-E5B9E210019F}" srcId="{32CEDD85-B6E8-442A-BD5E-0C2E685AADF0}" destId="{82EC9834-51DA-4D3B-9A9F-0004644FFDAC}" srcOrd="0" destOrd="0" parTransId="{20DC8BE3-8C77-43EA-A168-9EC2F5656D02}" sibTransId="{8B8760C5-FE91-4DA0-AEBD-034FFE194052}"/>
    <dgm:cxn modelId="{2A13B9B7-E4C9-439A-986C-14E862ED72EE}" srcId="{32CEDD85-B6E8-442A-BD5E-0C2E685AADF0}" destId="{72AEACA0-6621-46EC-92F2-A072447993D3}" srcOrd="2" destOrd="0" parTransId="{507A6044-A1CC-4A03-B729-826E29FFD0B9}" sibTransId="{811E1E13-9DE5-4737-82DB-523097FECD35}"/>
    <dgm:cxn modelId="{BC3ECBD5-74C9-43B8-837F-62AC4E1FC010}" type="presOf" srcId="{17A84148-02EB-4A2C-BA04-A15FFF483BBF}" destId="{1859175F-144C-4DA0-AEF1-E827A6FE1AA1}" srcOrd="1" destOrd="0" presId="urn:microsoft.com/office/officeart/2005/8/layout/matrix1"/>
    <dgm:cxn modelId="{3FAD712A-23FC-4D91-8B40-C0B9EAE549D1}" type="presOf" srcId="{82EC9834-51DA-4D3B-9A9F-0004644FFDAC}" destId="{56BF450C-D173-428F-99B2-6D5219F4CBC6}" srcOrd="0" destOrd="0" presId="urn:microsoft.com/office/officeart/2005/8/layout/matrix1"/>
    <dgm:cxn modelId="{DFC2E5A8-D842-4444-85C4-8737D2A1BBB7}" type="presOf" srcId="{72AEACA0-6621-46EC-92F2-A072447993D3}" destId="{A0855E7C-C895-4A6D-ACE8-5F3C9A33E335}" srcOrd="0" destOrd="0" presId="urn:microsoft.com/office/officeart/2005/8/layout/matrix1"/>
    <dgm:cxn modelId="{4E6BDD14-56A6-4667-964D-84FB1B596A79}" srcId="{32CEDD85-B6E8-442A-BD5E-0C2E685AADF0}" destId="{17A84148-02EB-4A2C-BA04-A15FFF483BBF}" srcOrd="3" destOrd="0" parTransId="{3DBA4A54-D1D7-41EB-B3FF-ED66B38A3525}" sibTransId="{21DEEBFF-0FD9-4459-A55B-364F5840DD16}"/>
    <dgm:cxn modelId="{54E6BD1B-D50E-44A1-8C3D-994F5EEB882D}" type="presOf" srcId="{82EC9834-51DA-4D3B-9A9F-0004644FFDAC}" destId="{C63DA7F0-4DE0-4027-AF73-705BC8E90E98}" srcOrd="1" destOrd="0" presId="urn:microsoft.com/office/officeart/2005/8/layout/matrix1"/>
    <dgm:cxn modelId="{4621A991-8BDA-48E1-B236-9037894A35CC}" type="presOf" srcId="{32CEDD85-B6E8-442A-BD5E-0C2E685AADF0}" destId="{C9714536-8CDE-46D1-B4FF-66EDDDB8A63D}" srcOrd="0" destOrd="0" presId="urn:microsoft.com/office/officeart/2005/8/layout/matrix1"/>
    <dgm:cxn modelId="{BEBA1548-F9A5-4180-9C64-C5E3E0AA54A1}" srcId="{810ED56E-ECEF-4947-B2EC-B0C28D815006}" destId="{32CEDD85-B6E8-442A-BD5E-0C2E685AADF0}" srcOrd="0" destOrd="0" parTransId="{E86C8C8B-F845-4A79-9961-2217E5A2BE2D}" sibTransId="{4B3CEB81-C96B-4A3D-B2AC-D4CF1F1479B9}"/>
    <dgm:cxn modelId="{D2D428A3-3779-4EED-B69B-B349ED9E4AD4}" type="presOf" srcId="{13E16A91-71A3-43E4-990E-4E2FA72CBF00}" destId="{3A145157-0E70-44CF-8B77-28CEE8D2920C}" srcOrd="0" destOrd="0" presId="urn:microsoft.com/office/officeart/2005/8/layout/matrix1"/>
    <dgm:cxn modelId="{859275D7-354B-4A2F-BDEE-0728250B7C7C}" type="presParOf" srcId="{8F4DB3FB-FEAB-49F6-8B9B-CB0E6252A60D}" destId="{35C98D7F-C494-4104-85D3-5F1B9204ACC4}" srcOrd="0" destOrd="0" presId="urn:microsoft.com/office/officeart/2005/8/layout/matrix1"/>
    <dgm:cxn modelId="{955AF965-7F35-4672-A246-20D233C53E0E}" type="presParOf" srcId="{35C98D7F-C494-4104-85D3-5F1B9204ACC4}" destId="{56BF450C-D173-428F-99B2-6D5219F4CBC6}" srcOrd="0" destOrd="0" presId="urn:microsoft.com/office/officeart/2005/8/layout/matrix1"/>
    <dgm:cxn modelId="{854C2343-6AF1-4A7A-B204-2F73E8E0BF59}" type="presParOf" srcId="{35C98D7F-C494-4104-85D3-5F1B9204ACC4}" destId="{C63DA7F0-4DE0-4027-AF73-705BC8E90E98}" srcOrd="1" destOrd="0" presId="urn:microsoft.com/office/officeart/2005/8/layout/matrix1"/>
    <dgm:cxn modelId="{BD66B1BC-0C5C-4E57-9BED-5FB9E2162727}" type="presParOf" srcId="{35C98D7F-C494-4104-85D3-5F1B9204ACC4}" destId="{3A145157-0E70-44CF-8B77-28CEE8D2920C}" srcOrd="2" destOrd="0" presId="urn:microsoft.com/office/officeart/2005/8/layout/matrix1"/>
    <dgm:cxn modelId="{1464C706-B4AA-417A-AC1E-9B045C41F1FB}" type="presParOf" srcId="{35C98D7F-C494-4104-85D3-5F1B9204ACC4}" destId="{20981C72-A69E-48FE-8F0D-47DE8FE7FC8C}" srcOrd="3" destOrd="0" presId="urn:microsoft.com/office/officeart/2005/8/layout/matrix1"/>
    <dgm:cxn modelId="{52BC46E1-08BA-4A6B-8C2E-DFFAFC8CBD2B}" type="presParOf" srcId="{35C98D7F-C494-4104-85D3-5F1B9204ACC4}" destId="{A0855E7C-C895-4A6D-ACE8-5F3C9A33E335}" srcOrd="4" destOrd="0" presId="urn:microsoft.com/office/officeart/2005/8/layout/matrix1"/>
    <dgm:cxn modelId="{C6A1FCA5-CFD4-4BA9-85DB-530A03F556AA}" type="presParOf" srcId="{35C98D7F-C494-4104-85D3-5F1B9204ACC4}" destId="{74E85BCD-7A53-46EB-AA67-DDAB17D63A9E}" srcOrd="5" destOrd="0" presId="urn:microsoft.com/office/officeart/2005/8/layout/matrix1"/>
    <dgm:cxn modelId="{ABFF54C4-42BD-47B1-8492-7633012CBA37}" type="presParOf" srcId="{35C98D7F-C494-4104-85D3-5F1B9204ACC4}" destId="{7596D471-DAA6-4D42-92ED-6D7AED45F3A8}" srcOrd="6" destOrd="0" presId="urn:microsoft.com/office/officeart/2005/8/layout/matrix1"/>
    <dgm:cxn modelId="{E24A4119-95DC-42CD-A6CB-99813B4FCDD8}" type="presParOf" srcId="{35C98D7F-C494-4104-85D3-5F1B9204ACC4}" destId="{1859175F-144C-4DA0-AEF1-E827A6FE1AA1}" srcOrd="7" destOrd="0" presId="urn:microsoft.com/office/officeart/2005/8/layout/matrix1"/>
    <dgm:cxn modelId="{8661E81C-92EE-4069-AC7D-FEF18A29DF28}" type="presParOf" srcId="{8F4DB3FB-FEAB-49F6-8B9B-CB0E6252A60D}" destId="{C9714536-8CDE-46D1-B4FF-66EDDDB8A63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22DE1-31D3-475C-8C58-CAC91D2DEF67}" type="doc">
      <dgm:prSet loTypeId="urn:microsoft.com/office/officeart/2005/8/layout/hProcess9" loCatId="process" qsTypeId="urn:microsoft.com/office/officeart/2005/8/quickstyle/simple1" qsCatId="simple" csTypeId="urn:microsoft.com/office/officeart/2005/8/colors/accent6_2" csCatId="accent6" phldr="1"/>
      <dgm:spPr/>
    </dgm:pt>
    <dgm:pt modelId="{1F2F4D3E-85E5-47CB-8DB3-501E37061492}">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報考</a:t>
          </a:r>
          <a:r>
            <a:rPr lang="en-US" altLang="zh-TW" b="1" dirty="0">
              <a:solidFill>
                <a:schemeClr val="tx1"/>
              </a:solidFill>
              <a:latin typeface="微軟正黑體" panose="020B0604030504040204" pitchFamily="34" charset="-120"/>
              <a:ea typeface="微軟正黑體" panose="020B0604030504040204" pitchFamily="34" charset="-120"/>
            </a:rPr>
            <a:t>A</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491F5C6-16EC-4D49-997F-8ABA4A9364E7}" type="par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BC5C99-E91D-4911-928C-D89A44F98870}" type="sib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4813B3C-DA4A-44B8-915E-42DB9F7A7471}">
      <dgm:prSet phldrT="[文字]" custT="1"/>
      <dgm:spPr>
        <a:solidFill>
          <a:schemeClr val="accent6">
            <a:lumMod val="60000"/>
            <a:lumOff val="40000"/>
          </a:schemeClr>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修完</a:t>
          </a:r>
          <a:r>
            <a:rPr lang="en-US" altLang="zh-TW" sz="2400" b="1" dirty="0">
              <a:solidFill>
                <a:schemeClr val="tx1"/>
              </a:solidFill>
              <a:latin typeface="微軟正黑體" panose="020B0604030504040204" pitchFamily="34" charset="-120"/>
              <a:ea typeface="微軟正黑體" panose="020B0604030504040204" pitchFamily="34" charset="-120"/>
            </a:rPr>
            <a:t>A</a:t>
          </a:r>
          <a:r>
            <a:rPr lang="zh-TW" altLang="en-US" sz="2400" b="1" dirty="0">
              <a:solidFill>
                <a:schemeClr val="tx1"/>
              </a:solidFill>
              <a:latin typeface="微軟正黑體" panose="020B0604030504040204" pitchFamily="34" charset="-120"/>
              <a:ea typeface="微軟正黑體" panose="020B0604030504040204" pitchFamily="34" charset="-120"/>
            </a:rPr>
            <a:t>的</a:t>
          </a:r>
          <a:r>
            <a:rPr lang="en-US" altLang="zh-TW" sz="2400" b="1" dirty="0">
              <a:solidFill>
                <a:schemeClr val="tx1"/>
              </a:solidFill>
              <a:latin typeface="微軟正黑體" panose="020B0604030504040204" pitchFamily="34" charset="-120"/>
              <a:ea typeface="微軟正黑體" panose="020B0604030504040204" pitchFamily="34" charset="-120"/>
            </a:rPr>
            <a:t/>
          </a:r>
          <a:br>
            <a:rPr lang="en-US" altLang="zh-TW" sz="2400" b="1" dirty="0">
              <a:solidFill>
                <a:schemeClr val="tx1"/>
              </a:solidFill>
              <a:latin typeface="微軟正黑體" panose="020B0604030504040204" pitchFamily="34" charset="-120"/>
              <a:ea typeface="微軟正黑體" panose="020B0604030504040204" pitchFamily="34" charset="-120"/>
            </a:rPr>
          </a:br>
          <a:r>
            <a:rPr lang="zh-TW" altLang="en-US" sz="2400" b="1" dirty="0">
              <a:solidFill>
                <a:schemeClr val="tx1"/>
              </a:solidFill>
              <a:latin typeface="微軟正黑體" panose="020B0604030504040204" pitchFamily="34" charset="-120"/>
              <a:ea typeface="微軟正黑體" panose="020B0604030504040204" pitchFamily="34" charset="-120"/>
            </a:rPr>
            <a:t>認證科目</a:t>
          </a:r>
          <a:endParaRPr lang="en-US" altLang="zh-TW" sz="2400" b="1" dirty="0">
            <a:solidFill>
              <a:schemeClr val="tx1"/>
            </a:solidFill>
            <a:latin typeface="微軟正黑體" panose="020B0604030504040204" pitchFamily="34" charset="-120"/>
            <a:ea typeface="微軟正黑體" panose="020B0604030504040204" pitchFamily="34" charset="-120"/>
          </a:endParaRPr>
        </a:p>
        <a:p>
          <a:r>
            <a:rPr lang="zh-TW" altLang="en-US" sz="2400" b="1" dirty="0">
              <a:solidFill>
                <a:schemeClr val="tx1"/>
              </a:solidFill>
              <a:latin typeface="微軟正黑體" panose="020B0604030504040204" pitchFamily="34" charset="-120"/>
              <a:ea typeface="微軟正黑體" panose="020B0604030504040204" pitchFamily="34" charset="-120"/>
            </a:rPr>
            <a:t>等條件</a:t>
          </a:r>
        </a:p>
      </dgm:t>
    </dgm:pt>
    <dgm:pt modelId="{8F57150F-CC2B-434F-80D9-980CD24A2F77}" type="par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0809E3-F403-4E08-8CF2-51B14367347B}" type="sib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CABF78-548E-47D9-8D88-C1C5C99EF5D5}">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核發修畢師資職前教育證明</a:t>
          </a:r>
        </a:p>
      </dgm:t>
    </dgm:pt>
    <dgm:pt modelId="{D41EAF49-C7FB-4DD5-8B9D-669A8E32E68A}" type="par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340C97-F6B7-42B2-826C-9F1ECA488710}" type="sib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524A7D0-5971-4F47-AF0C-9B951B91077E}" type="pres">
      <dgm:prSet presAssocID="{5C422DE1-31D3-475C-8C58-CAC91D2DEF67}" presName="CompostProcess" presStyleCnt="0">
        <dgm:presLayoutVars>
          <dgm:dir/>
          <dgm:resizeHandles val="exact"/>
        </dgm:presLayoutVars>
      </dgm:prSet>
      <dgm:spPr/>
    </dgm:pt>
    <dgm:pt modelId="{5284ADFF-8B88-44A2-9128-F08E8DCE7BD9}" type="pres">
      <dgm:prSet presAssocID="{5C422DE1-31D3-475C-8C58-CAC91D2DEF67}" presName="arrow" presStyleLbl="bgShp" presStyleIdx="0" presStyleCnt="1" custLinFactNeighborX="404" custLinFactNeighborY="-1724"/>
      <dgm:spPr>
        <a:solidFill>
          <a:schemeClr val="accent6"/>
        </a:solidFill>
      </dgm:spPr>
    </dgm:pt>
    <dgm:pt modelId="{39CC6C42-ADC6-4980-BBCA-8C323ABB09F4}" type="pres">
      <dgm:prSet presAssocID="{5C422DE1-31D3-475C-8C58-CAC91D2DEF67}" presName="linearProcess" presStyleCnt="0"/>
      <dgm:spPr/>
    </dgm:pt>
    <dgm:pt modelId="{5108F913-3D86-4C2F-A423-CBCB8717F721}" type="pres">
      <dgm:prSet presAssocID="{1F2F4D3E-85E5-47CB-8DB3-501E37061492}" presName="textNode" presStyleLbl="node1" presStyleIdx="0" presStyleCnt="3" custScaleX="98198">
        <dgm:presLayoutVars>
          <dgm:bulletEnabled val="1"/>
        </dgm:presLayoutVars>
      </dgm:prSet>
      <dgm:spPr/>
      <dgm:t>
        <a:bodyPr/>
        <a:lstStyle/>
        <a:p>
          <a:endParaRPr lang="zh-TW" altLang="en-US"/>
        </a:p>
      </dgm:t>
    </dgm:pt>
    <dgm:pt modelId="{D1C0C7E2-FB8F-46D1-B5C7-510341008A53}" type="pres">
      <dgm:prSet presAssocID="{1DBC5C99-E91D-4911-928C-D89A44F98870}" presName="sibTrans" presStyleCnt="0"/>
      <dgm:spPr/>
    </dgm:pt>
    <dgm:pt modelId="{95ED23DD-3B03-4BAC-9734-8FD1BF60A266}" type="pres">
      <dgm:prSet presAssocID="{B4813B3C-DA4A-44B8-915E-42DB9F7A7471}" presName="textNode" presStyleLbl="node1" presStyleIdx="1" presStyleCnt="3" custScaleX="150558" custScaleY="94827">
        <dgm:presLayoutVars>
          <dgm:bulletEnabled val="1"/>
        </dgm:presLayoutVars>
      </dgm:prSet>
      <dgm:spPr/>
      <dgm:t>
        <a:bodyPr/>
        <a:lstStyle/>
        <a:p>
          <a:endParaRPr lang="zh-TW" altLang="en-US"/>
        </a:p>
      </dgm:t>
    </dgm:pt>
    <dgm:pt modelId="{FA50852B-B64E-440B-8D66-EC812BB52714}" type="pres">
      <dgm:prSet presAssocID="{AC0809E3-F403-4E08-8CF2-51B14367347B}" presName="sibTrans" presStyleCnt="0"/>
      <dgm:spPr/>
    </dgm:pt>
    <dgm:pt modelId="{823A977A-9CA3-40BC-A4EE-DB6FDE92880A}" type="pres">
      <dgm:prSet presAssocID="{82CABF78-548E-47D9-8D88-C1C5C99EF5D5}" presName="textNode" presStyleLbl="node1" presStyleIdx="2" presStyleCnt="3" custScaleX="193356">
        <dgm:presLayoutVars>
          <dgm:bulletEnabled val="1"/>
        </dgm:presLayoutVars>
      </dgm:prSet>
      <dgm:spPr/>
      <dgm:t>
        <a:bodyPr/>
        <a:lstStyle/>
        <a:p>
          <a:endParaRPr lang="zh-TW" altLang="en-US"/>
        </a:p>
      </dgm:t>
    </dgm:pt>
  </dgm:ptLst>
  <dgm:cxnLst>
    <dgm:cxn modelId="{15049551-38E6-4641-9472-9D344EB21E12}" srcId="{5C422DE1-31D3-475C-8C58-CAC91D2DEF67}" destId="{B4813B3C-DA4A-44B8-915E-42DB9F7A7471}" srcOrd="1" destOrd="0" parTransId="{8F57150F-CC2B-434F-80D9-980CD24A2F77}" sibTransId="{AC0809E3-F403-4E08-8CF2-51B14367347B}"/>
    <dgm:cxn modelId="{D17676AA-F2C3-4DF4-AB2F-4407B284C0E8}" type="presOf" srcId="{B4813B3C-DA4A-44B8-915E-42DB9F7A7471}" destId="{95ED23DD-3B03-4BAC-9734-8FD1BF60A266}" srcOrd="0" destOrd="0" presId="urn:microsoft.com/office/officeart/2005/8/layout/hProcess9"/>
    <dgm:cxn modelId="{A8180484-2564-43EB-8CA7-A3FC36E2B3B1}" type="presOf" srcId="{5C422DE1-31D3-475C-8C58-CAC91D2DEF67}" destId="{8524A7D0-5971-4F47-AF0C-9B951B91077E}" srcOrd="0" destOrd="0" presId="urn:microsoft.com/office/officeart/2005/8/layout/hProcess9"/>
    <dgm:cxn modelId="{3DFE9ACF-E2D0-42F4-9522-8E05D5564356}" srcId="{5C422DE1-31D3-475C-8C58-CAC91D2DEF67}" destId="{82CABF78-548E-47D9-8D88-C1C5C99EF5D5}" srcOrd="2" destOrd="0" parTransId="{D41EAF49-C7FB-4DD5-8B9D-669A8E32E68A}" sibTransId="{D5340C97-F6B7-42B2-826C-9F1ECA488710}"/>
    <dgm:cxn modelId="{7207D94B-794D-4AA5-8AB5-85BBDB758EDF}" srcId="{5C422DE1-31D3-475C-8C58-CAC91D2DEF67}" destId="{1F2F4D3E-85E5-47CB-8DB3-501E37061492}" srcOrd="0" destOrd="0" parTransId="{D491F5C6-16EC-4D49-997F-8ABA4A9364E7}" sibTransId="{1DBC5C99-E91D-4911-928C-D89A44F98870}"/>
    <dgm:cxn modelId="{7CB16783-BA35-4356-9ADB-B63F849B6D36}" type="presOf" srcId="{1F2F4D3E-85E5-47CB-8DB3-501E37061492}" destId="{5108F913-3D86-4C2F-A423-CBCB8717F721}" srcOrd="0" destOrd="0" presId="urn:microsoft.com/office/officeart/2005/8/layout/hProcess9"/>
    <dgm:cxn modelId="{8C58EB00-8B58-40FA-B092-C25860CADB96}" type="presOf" srcId="{82CABF78-548E-47D9-8D88-C1C5C99EF5D5}" destId="{823A977A-9CA3-40BC-A4EE-DB6FDE92880A}" srcOrd="0" destOrd="0" presId="urn:microsoft.com/office/officeart/2005/8/layout/hProcess9"/>
    <dgm:cxn modelId="{DAFFBCF8-6221-430B-AC3D-4BCD000D0B0C}" type="presParOf" srcId="{8524A7D0-5971-4F47-AF0C-9B951B91077E}" destId="{5284ADFF-8B88-44A2-9128-F08E8DCE7BD9}" srcOrd="0" destOrd="0" presId="urn:microsoft.com/office/officeart/2005/8/layout/hProcess9"/>
    <dgm:cxn modelId="{CCBA52AA-7A75-4AD8-96BF-3E9F1231AD2C}" type="presParOf" srcId="{8524A7D0-5971-4F47-AF0C-9B951B91077E}" destId="{39CC6C42-ADC6-4980-BBCA-8C323ABB09F4}" srcOrd="1" destOrd="0" presId="urn:microsoft.com/office/officeart/2005/8/layout/hProcess9"/>
    <dgm:cxn modelId="{126D6E25-A200-4168-BC80-A0549D22C062}" type="presParOf" srcId="{39CC6C42-ADC6-4980-BBCA-8C323ABB09F4}" destId="{5108F913-3D86-4C2F-A423-CBCB8717F721}" srcOrd="0" destOrd="0" presId="urn:microsoft.com/office/officeart/2005/8/layout/hProcess9"/>
    <dgm:cxn modelId="{D0AC444D-3837-489E-B544-43AED82C7CED}" type="presParOf" srcId="{39CC6C42-ADC6-4980-BBCA-8C323ABB09F4}" destId="{D1C0C7E2-FB8F-46D1-B5C7-510341008A53}" srcOrd="1" destOrd="0" presId="urn:microsoft.com/office/officeart/2005/8/layout/hProcess9"/>
    <dgm:cxn modelId="{E3264FE3-7195-43C2-A068-BA52DAFD282D}" type="presParOf" srcId="{39CC6C42-ADC6-4980-BBCA-8C323ABB09F4}" destId="{95ED23DD-3B03-4BAC-9734-8FD1BF60A266}" srcOrd="2" destOrd="0" presId="urn:microsoft.com/office/officeart/2005/8/layout/hProcess9"/>
    <dgm:cxn modelId="{6F1B7B89-EE84-4567-AE8E-0ABFD2A23491}" type="presParOf" srcId="{39CC6C42-ADC6-4980-BBCA-8C323ABB09F4}" destId="{FA50852B-B64E-440B-8D66-EC812BB52714}" srcOrd="3" destOrd="0" presId="urn:microsoft.com/office/officeart/2005/8/layout/hProcess9"/>
    <dgm:cxn modelId="{4899AE88-3D8B-4CB6-9BFF-F44A94DADA66}" type="presParOf" srcId="{39CC6C42-ADC6-4980-BBCA-8C323ABB09F4}" destId="{823A977A-9CA3-40BC-A4EE-DB6FDE92880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A1703E-4726-48E5-A807-19060A894922}"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zh-TW" altLang="en-US"/>
        </a:p>
      </dgm:t>
    </dgm:pt>
    <dgm:pt modelId="{A2BCCB01-28F2-482A-B949-0120C7C27F16}">
      <dgm:prSet phldrT="[文字]" custT="1"/>
      <dgm:spPr/>
      <dgm:t>
        <a:bodyPr/>
        <a:lstStyle/>
        <a:p>
          <a:r>
            <a:rPr kumimoji="1" lang="zh-TW" altLang="en-US" sz="2500" b="1" dirty="0">
              <a:latin typeface="微軟正黑體" pitchFamily="34" charset="-120"/>
              <a:ea typeface="微軟正黑體" pitchFamily="34" charset="-120"/>
            </a:rPr>
            <a:t>取得第一張合格教師證，可於原校或他校申請加科登記。</a:t>
          </a:r>
          <a:endParaRPr lang="zh-TW" altLang="en-US" sz="2500" b="1" dirty="0">
            <a:latin typeface="微軟正黑體" pitchFamily="34" charset="-120"/>
            <a:ea typeface="微軟正黑體" pitchFamily="34" charset="-120"/>
          </a:endParaRPr>
        </a:p>
      </dgm:t>
    </dgm:pt>
    <dgm:pt modelId="{9B9B0043-AE9E-417E-97C0-7F8365E20074}" type="parTrans" cxnId="{C9EE09E4-0678-4220-A1D7-92F30F6FA500}">
      <dgm:prSet/>
      <dgm:spPr/>
      <dgm:t>
        <a:bodyPr/>
        <a:lstStyle/>
        <a:p>
          <a:endParaRPr lang="zh-TW" altLang="en-US"/>
        </a:p>
      </dgm:t>
    </dgm:pt>
    <dgm:pt modelId="{205CA25C-7B75-44F2-A6F7-BDDC55CE59E0}" type="sibTrans" cxnId="{C9EE09E4-0678-4220-A1D7-92F30F6FA500}">
      <dgm:prSet/>
      <dgm:spPr/>
      <dgm:t>
        <a:bodyPr/>
        <a:lstStyle/>
        <a:p>
          <a:endParaRPr lang="zh-TW" altLang="en-US"/>
        </a:p>
      </dgm:t>
    </dgm:pt>
    <dgm:pt modelId="{025A3B53-49F8-46CC-B713-069ECBB8564F}">
      <dgm:prSet phldrT="[文字]" custT="1"/>
      <dgm:spPr/>
      <dgm:t>
        <a:bodyPr/>
        <a:lstStyle/>
        <a:p>
          <a:r>
            <a:rPr kumimoji="1" lang="zh-TW" altLang="en-US" sz="2500" b="1"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dirty="0">
            <a:solidFill>
              <a:schemeClr val="bg1"/>
            </a:solidFill>
            <a:latin typeface="微軟正黑體" pitchFamily="34" charset="-120"/>
            <a:ea typeface="微軟正黑體" pitchFamily="34" charset="-120"/>
          </a:endParaRPr>
        </a:p>
      </dgm:t>
    </dgm:pt>
    <dgm:pt modelId="{63CAB5E7-66F0-4AE6-AC93-CA83CC2B5EAC}" type="parTrans" cxnId="{DADC3398-C4E0-4773-A977-5C1B23686587}">
      <dgm:prSet/>
      <dgm:spPr/>
      <dgm:t>
        <a:bodyPr/>
        <a:lstStyle/>
        <a:p>
          <a:endParaRPr lang="zh-TW" altLang="en-US"/>
        </a:p>
      </dgm:t>
    </dgm:pt>
    <dgm:pt modelId="{52734A7E-11E1-46A7-8D0A-8084DD64623D}" type="sibTrans" cxnId="{DADC3398-C4E0-4773-A977-5C1B23686587}">
      <dgm:prSet/>
      <dgm:spPr/>
      <dgm:t>
        <a:bodyPr/>
        <a:lstStyle/>
        <a:p>
          <a:endParaRPr lang="zh-TW" altLang="en-US"/>
        </a:p>
      </dgm:t>
    </dgm:pt>
    <dgm:pt modelId="{DF8F2B61-050D-43C2-BFDD-E0C5505E7FB8}">
      <dgm:prSet phldrT="[文字]" custT="1"/>
      <dgm:spPr/>
      <dgm:t>
        <a:bodyPr/>
        <a:lstStyle/>
        <a:p>
          <a:r>
            <a:rPr kumimoji="1" lang="zh-TW" altLang="en-US" sz="2500" b="1" dirty="0">
              <a:latin typeface="微軟正黑體" pitchFamily="34" charset="-120"/>
              <a:ea typeface="微軟正黑體" pitchFamily="34" charset="-120"/>
            </a:rPr>
            <a:t>學分認證完成後，免檢定免實習，可申請加發第二科教師證。</a:t>
          </a:r>
          <a:endParaRPr lang="zh-TW" altLang="en-US" sz="2500" b="1" dirty="0">
            <a:latin typeface="微軟正黑體" pitchFamily="34" charset="-120"/>
            <a:ea typeface="微軟正黑體" pitchFamily="34" charset="-120"/>
          </a:endParaRPr>
        </a:p>
      </dgm:t>
    </dgm:pt>
    <dgm:pt modelId="{ABFAC23B-1116-4B19-8130-DF034C6DDB2F}" type="parTrans" cxnId="{29F4DE97-164F-40B2-A606-F2F4B0812006}">
      <dgm:prSet/>
      <dgm:spPr/>
      <dgm:t>
        <a:bodyPr/>
        <a:lstStyle/>
        <a:p>
          <a:endParaRPr lang="zh-TW" altLang="en-US"/>
        </a:p>
      </dgm:t>
    </dgm:pt>
    <dgm:pt modelId="{EFCEA4A4-F925-4986-AD51-0A117AFA9B0E}" type="sibTrans" cxnId="{29F4DE97-164F-40B2-A606-F2F4B0812006}">
      <dgm:prSet/>
      <dgm:spPr/>
      <dgm:t>
        <a:bodyPr/>
        <a:lstStyle/>
        <a:p>
          <a:endParaRPr lang="zh-TW" altLang="en-US"/>
        </a:p>
      </dgm:t>
    </dgm:pt>
    <dgm:pt modelId="{EE3628D9-D720-4B1B-AD24-8C77D82F12D5}" type="pres">
      <dgm:prSet presAssocID="{5DA1703E-4726-48E5-A807-19060A894922}" presName="outerComposite" presStyleCnt="0">
        <dgm:presLayoutVars>
          <dgm:chMax val="5"/>
          <dgm:dir/>
          <dgm:resizeHandles val="exact"/>
        </dgm:presLayoutVars>
      </dgm:prSet>
      <dgm:spPr/>
      <dgm:t>
        <a:bodyPr/>
        <a:lstStyle/>
        <a:p>
          <a:endParaRPr lang="zh-TW" altLang="en-US"/>
        </a:p>
      </dgm:t>
    </dgm:pt>
    <dgm:pt modelId="{E8E676EF-2D56-4E33-AE48-B317B7B08A64}" type="pres">
      <dgm:prSet presAssocID="{5DA1703E-4726-48E5-A807-19060A894922}" presName="dummyMaxCanvas" presStyleCnt="0">
        <dgm:presLayoutVars/>
      </dgm:prSet>
      <dgm:spPr/>
    </dgm:pt>
    <dgm:pt modelId="{2089669D-8B75-4587-AE28-134D416610EE}" type="pres">
      <dgm:prSet presAssocID="{5DA1703E-4726-48E5-A807-19060A894922}" presName="ThreeNodes_1" presStyleLbl="node1" presStyleIdx="0" presStyleCnt="3">
        <dgm:presLayoutVars>
          <dgm:bulletEnabled val="1"/>
        </dgm:presLayoutVars>
      </dgm:prSet>
      <dgm:spPr/>
      <dgm:t>
        <a:bodyPr/>
        <a:lstStyle/>
        <a:p>
          <a:endParaRPr lang="zh-TW" altLang="en-US"/>
        </a:p>
      </dgm:t>
    </dgm:pt>
    <dgm:pt modelId="{089DEFAB-3E8F-492F-8499-D044857391F8}" type="pres">
      <dgm:prSet presAssocID="{5DA1703E-4726-48E5-A807-19060A894922}" presName="ThreeNodes_2" presStyleLbl="node1" presStyleIdx="1" presStyleCnt="3">
        <dgm:presLayoutVars>
          <dgm:bulletEnabled val="1"/>
        </dgm:presLayoutVars>
      </dgm:prSet>
      <dgm:spPr/>
      <dgm:t>
        <a:bodyPr/>
        <a:lstStyle/>
        <a:p>
          <a:endParaRPr lang="zh-TW" altLang="en-US"/>
        </a:p>
      </dgm:t>
    </dgm:pt>
    <dgm:pt modelId="{D5F3F239-9F5E-4259-B1CF-C691C33D5A4A}" type="pres">
      <dgm:prSet presAssocID="{5DA1703E-4726-48E5-A807-19060A894922}" presName="ThreeNodes_3" presStyleLbl="node1" presStyleIdx="2" presStyleCnt="3">
        <dgm:presLayoutVars>
          <dgm:bulletEnabled val="1"/>
        </dgm:presLayoutVars>
      </dgm:prSet>
      <dgm:spPr/>
      <dgm:t>
        <a:bodyPr/>
        <a:lstStyle/>
        <a:p>
          <a:endParaRPr lang="zh-TW" altLang="en-US"/>
        </a:p>
      </dgm:t>
    </dgm:pt>
    <dgm:pt modelId="{D8C10D8A-F165-4254-82C0-5563FDFC0274}" type="pres">
      <dgm:prSet presAssocID="{5DA1703E-4726-48E5-A807-19060A894922}" presName="ThreeConn_1-2" presStyleLbl="fgAccFollowNode1" presStyleIdx="0" presStyleCnt="2">
        <dgm:presLayoutVars>
          <dgm:bulletEnabled val="1"/>
        </dgm:presLayoutVars>
      </dgm:prSet>
      <dgm:spPr/>
      <dgm:t>
        <a:bodyPr/>
        <a:lstStyle/>
        <a:p>
          <a:endParaRPr lang="zh-TW" altLang="en-US"/>
        </a:p>
      </dgm:t>
    </dgm:pt>
    <dgm:pt modelId="{1E68F97B-932F-4526-881C-758A9EC9E6D5}" type="pres">
      <dgm:prSet presAssocID="{5DA1703E-4726-48E5-A807-19060A894922}" presName="ThreeConn_2-3" presStyleLbl="fgAccFollowNode1" presStyleIdx="1" presStyleCnt="2">
        <dgm:presLayoutVars>
          <dgm:bulletEnabled val="1"/>
        </dgm:presLayoutVars>
      </dgm:prSet>
      <dgm:spPr/>
      <dgm:t>
        <a:bodyPr/>
        <a:lstStyle/>
        <a:p>
          <a:endParaRPr lang="zh-TW" altLang="en-US"/>
        </a:p>
      </dgm:t>
    </dgm:pt>
    <dgm:pt modelId="{6B126116-1237-4016-BBA8-2AF48D81AE41}" type="pres">
      <dgm:prSet presAssocID="{5DA1703E-4726-48E5-A807-19060A894922}" presName="ThreeNodes_1_text" presStyleLbl="node1" presStyleIdx="2" presStyleCnt="3">
        <dgm:presLayoutVars>
          <dgm:bulletEnabled val="1"/>
        </dgm:presLayoutVars>
      </dgm:prSet>
      <dgm:spPr/>
      <dgm:t>
        <a:bodyPr/>
        <a:lstStyle/>
        <a:p>
          <a:endParaRPr lang="zh-TW" altLang="en-US"/>
        </a:p>
      </dgm:t>
    </dgm:pt>
    <dgm:pt modelId="{09272159-5EB0-4473-9074-FCF20C8381E4}" type="pres">
      <dgm:prSet presAssocID="{5DA1703E-4726-48E5-A807-19060A894922}" presName="ThreeNodes_2_text" presStyleLbl="node1" presStyleIdx="2" presStyleCnt="3">
        <dgm:presLayoutVars>
          <dgm:bulletEnabled val="1"/>
        </dgm:presLayoutVars>
      </dgm:prSet>
      <dgm:spPr/>
      <dgm:t>
        <a:bodyPr/>
        <a:lstStyle/>
        <a:p>
          <a:endParaRPr lang="zh-TW" altLang="en-US"/>
        </a:p>
      </dgm:t>
    </dgm:pt>
    <dgm:pt modelId="{C7AA6533-F7F5-4A1D-BA08-A36E85702BB0}" type="pres">
      <dgm:prSet presAssocID="{5DA1703E-4726-48E5-A807-19060A894922}" presName="ThreeNodes_3_text" presStyleLbl="node1" presStyleIdx="2" presStyleCnt="3">
        <dgm:presLayoutVars>
          <dgm:bulletEnabled val="1"/>
        </dgm:presLayoutVars>
      </dgm:prSet>
      <dgm:spPr/>
      <dgm:t>
        <a:bodyPr/>
        <a:lstStyle/>
        <a:p>
          <a:endParaRPr lang="zh-TW" altLang="en-US"/>
        </a:p>
      </dgm:t>
    </dgm:pt>
  </dgm:ptLst>
  <dgm:cxnLst>
    <dgm:cxn modelId="{3E887596-8404-4324-A6A5-E7563F5E964F}" type="presOf" srcId="{DF8F2B61-050D-43C2-BFDD-E0C5505E7FB8}" destId="{D5F3F239-9F5E-4259-B1CF-C691C33D5A4A}" srcOrd="0" destOrd="0" presId="urn:microsoft.com/office/officeart/2005/8/layout/vProcess5"/>
    <dgm:cxn modelId="{A6D6360C-D7CA-463A-8DB8-90EEA45AE6AC}" type="presOf" srcId="{205CA25C-7B75-44F2-A6F7-BDDC55CE59E0}" destId="{D8C10D8A-F165-4254-82C0-5563FDFC0274}" srcOrd="0" destOrd="0" presId="urn:microsoft.com/office/officeart/2005/8/layout/vProcess5"/>
    <dgm:cxn modelId="{C9EE09E4-0678-4220-A1D7-92F30F6FA500}" srcId="{5DA1703E-4726-48E5-A807-19060A894922}" destId="{A2BCCB01-28F2-482A-B949-0120C7C27F16}" srcOrd="0" destOrd="0" parTransId="{9B9B0043-AE9E-417E-97C0-7F8365E20074}" sibTransId="{205CA25C-7B75-44F2-A6F7-BDDC55CE59E0}"/>
    <dgm:cxn modelId="{0F42BB3D-7107-4EDF-9444-626FF3782A80}" type="presOf" srcId="{5DA1703E-4726-48E5-A807-19060A894922}" destId="{EE3628D9-D720-4B1B-AD24-8C77D82F12D5}" srcOrd="0" destOrd="0" presId="urn:microsoft.com/office/officeart/2005/8/layout/vProcess5"/>
    <dgm:cxn modelId="{EF1ED10F-48C3-498E-B25C-523CEB12FB45}" type="presOf" srcId="{52734A7E-11E1-46A7-8D0A-8084DD64623D}" destId="{1E68F97B-932F-4526-881C-758A9EC9E6D5}" srcOrd="0" destOrd="0" presId="urn:microsoft.com/office/officeart/2005/8/layout/vProcess5"/>
    <dgm:cxn modelId="{0BDD335A-D312-4996-AAE8-102E81FEAC9F}" type="presOf" srcId="{A2BCCB01-28F2-482A-B949-0120C7C27F16}" destId="{6B126116-1237-4016-BBA8-2AF48D81AE41}" srcOrd="1" destOrd="0" presId="urn:microsoft.com/office/officeart/2005/8/layout/vProcess5"/>
    <dgm:cxn modelId="{DADC3398-C4E0-4773-A977-5C1B23686587}" srcId="{5DA1703E-4726-48E5-A807-19060A894922}" destId="{025A3B53-49F8-46CC-B713-069ECBB8564F}" srcOrd="1" destOrd="0" parTransId="{63CAB5E7-66F0-4AE6-AC93-CA83CC2B5EAC}" sibTransId="{52734A7E-11E1-46A7-8D0A-8084DD64623D}"/>
    <dgm:cxn modelId="{7888FCCB-EF9D-42C3-8D95-849EFA6B5EEC}" type="presOf" srcId="{025A3B53-49F8-46CC-B713-069ECBB8564F}" destId="{09272159-5EB0-4473-9074-FCF20C8381E4}" srcOrd="1" destOrd="0" presId="urn:microsoft.com/office/officeart/2005/8/layout/vProcess5"/>
    <dgm:cxn modelId="{505DCAE9-6A64-4898-9008-693E472F26EB}" type="presOf" srcId="{DF8F2B61-050D-43C2-BFDD-E0C5505E7FB8}" destId="{C7AA6533-F7F5-4A1D-BA08-A36E85702BB0}" srcOrd="1" destOrd="0" presId="urn:microsoft.com/office/officeart/2005/8/layout/vProcess5"/>
    <dgm:cxn modelId="{29F4DE97-164F-40B2-A606-F2F4B0812006}" srcId="{5DA1703E-4726-48E5-A807-19060A894922}" destId="{DF8F2B61-050D-43C2-BFDD-E0C5505E7FB8}" srcOrd="2" destOrd="0" parTransId="{ABFAC23B-1116-4B19-8130-DF034C6DDB2F}" sibTransId="{EFCEA4A4-F925-4986-AD51-0A117AFA9B0E}"/>
    <dgm:cxn modelId="{CFB17FF0-7813-40E5-8A45-14F73EE1ABDC}" type="presOf" srcId="{A2BCCB01-28F2-482A-B949-0120C7C27F16}" destId="{2089669D-8B75-4587-AE28-134D416610EE}" srcOrd="0" destOrd="0" presId="urn:microsoft.com/office/officeart/2005/8/layout/vProcess5"/>
    <dgm:cxn modelId="{63FA2836-5082-42EE-91AE-E5E4AB0EED11}" type="presOf" srcId="{025A3B53-49F8-46CC-B713-069ECBB8564F}" destId="{089DEFAB-3E8F-492F-8499-D044857391F8}" srcOrd="0" destOrd="0" presId="urn:microsoft.com/office/officeart/2005/8/layout/vProcess5"/>
    <dgm:cxn modelId="{F4235C44-548C-44B0-86AF-59BDB9EC63F9}" type="presParOf" srcId="{EE3628D9-D720-4B1B-AD24-8C77D82F12D5}" destId="{E8E676EF-2D56-4E33-AE48-B317B7B08A64}" srcOrd="0" destOrd="0" presId="urn:microsoft.com/office/officeart/2005/8/layout/vProcess5"/>
    <dgm:cxn modelId="{1F89E628-0DED-4A57-A192-82F23243F9A2}" type="presParOf" srcId="{EE3628D9-D720-4B1B-AD24-8C77D82F12D5}" destId="{2089669D-8B75-4587-AE28-134D416610EE}" srcOrd="1" destOrd="0" presId="urn:microsoft.com/office/officeart/2005/8/layout/vProcess5"/>
    <dgm:cxn modelId="{2C026F44-5BBB-4632-915B-DB214E185DD3}" type="presParOf" srcId="{EE3628D9-D720-4B1B-AD24-8C77D82F12D5}" destId="{089DEFAB-3E8F-492F-8499-D044857391F8}" srcOrd="2" destOrd="0" presId="urn:microsoft.com/office/officeart/2005/8/layout/vProcess5"/>
    <dgm:cxn modelId="{511E80F7-7C6E-4CE4-B2C1-E8EFF5866C37}" type="presParOf" srcId="{EE3628D9-D720-4B1B-AD24-8C77D82F12D5}" destId="{D5F3F239-9F5E-4259-B1CF-C691C33D5A4A}" srcOrd="3" destOrd="0" presId="urn:microsoft.com/office/officeart/2005/8/layout/vProcess5"/>
    <dgm:cxn modelId="{6C0D64BE-C0CE-4B39-BAB8-0558E7C53B27}" type="presParOf" srcId="{EE3628D9-D720-4B1B-AD24-8C77D82F12D5}" destId="{D8C10D8A-F165-4254-82C0-5563FDFC0274}" srcOrd="4" destOrd="0" presId="urn:microsoft.com/office/officeart/2005/8/layout/vProcess5"/>
    <dgm:cxn modelId="{0452CAE9-E41F-4A9E-A484-2F7ACA6555D6}" type="presParOf" srcId="{EE3628D9-D720-4B1B-AD24-8C77D82F12D5}" destId="{1E68F97B-932F-4526-881C-758A9EC9E6D5}" srcOrd="5" destOrd="0" presId="urn:microsoft.com/office/officeart/2005/8/layout/vProcess5"/>
    <dgm:cxn modelId="{7228F653-0EB0-464E-BA1A-A96743FCE7A2}" type="presParOf" srcId="{EE3628D9-D720-4B1B-AD24-8C77D82F12D5}" destId="{6B126116-1237-4016-BBA8-2AF48D81AE41}" srcOrd="6" destOrd="0" presId="urn:microsoft.com/office/officeart/2005/8/layout/vProcess5"/>
    <dgm:cxn modelId="{7796C175-CB07-4107-9276-E6D8717B93A5}" type="presParOf" srcId="{EE3628D9-D720-4B1B-AD24-8C77D82F12D5}" destId="{09272159-5EB0-4473-9074-FCF20C8381E4}" srcOrd="7" destOrd="0" presId="urn:microsoft.com/office/officeart/2005/8/layout/vProcess5"/>
    <dgm:cxn modelId="{43872118-C0A6-4682-9824-D0A4B9A440FA}" type="presParOf" srcId="{EE3628D9-D720-4B1B-AD24-8C77D82F12D5}" destId="{C7AA6533-F7F5-4A1D-BA08-A36E85702BB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6708B4-541D-4777-AF9E-9825901F54BE}" type="doc">
      <dgm:prSet loTypeId="urn:microsoft.com/office/officeart/2005/8/layout/chevron2" loCatId="process" qsTypeId="urn:microsoft.com/office/officeart/2005/8/quickstyle/simple1" qsCatId="simple" csTypeId="urn:microsoft.com/office/officeart/2005/8/colors/colorful1#1" csCatId="colorful" phldr="1"/>
      <dgm:spPr/>
      <dgm:t>
        <a:bodyPr/>
        <a:lstStyle/>
        <a:p>
          <a:endParaRPr lang="zh-TW" altLang="en-US"/>
        </a:p>
      </dgm:t>
    </dgm:pt>
    <dgm:pt modelId="{6EA7DD38-DCC2-4C6A-A744-C6728305B21D}">
      <dgm:prSet phldrT="[文字]" custT="1"/>
      <dgm:spPr/>
      <dgm:t>
        <a:bodyPr/>
        <a:lstStyle/>
        <a:p>
          <a:r>
            <a:rPr lang="zh-TW" altLang="en-US" sz="1000" b="1" dirty="0">
              <a:latin typeface="標楷體" panose="03000509000000000000" pitchFamily="65" charset="-120"/>
              <a:ea typeface="標楷體" panose="03000509000000000000" pitchFamily="65" charset="-120"/>
            </a:rPr>
            <a:t>招生</a:t>
          </a:r>
        </a:p>
      </dgm:t>
    </dgm:pt>
    <dgm:pt modelId="{F6647616-0B5E-48E1-9BC2-2FBEEFFC8348}" type="parTrans" cxnId="{635FA1A7-39D0-474D-90BA-745E79535970}">
      <dgm:prSet/>
      <dgm:spPr/>
      <dgm:t>
        <a:bodyPr/>
        <a:lstStyle/>
        <a:p>
          <a:endParaRPr lang="zh-TW" altLang="en-US"/>
        </a:p>
      </dgm:t>
    </dgm:pt>
    <dgm:pt modelId="{6CAD6DF8-8770-4C43-8406-2B5692E3332C}" type="sibTrans" cxnId="{635FA1A7-39D0-474D-90BA-745E79535970}">
      <dgm:prSet/>
      <dgm:spPr/>
      <dgm:t>
        <a:bodyPr/>
        <a:lstStyle/>
        <a:p>
          <a:endParaRPr lang="zh-TW" altLang="en-US"/>
        </a:p>
      </dgm:t>
    </dgm:pt>
    <dgm:pt modelId="{8D874FC4-EAFD-4282-874B-F27A24E68FAA}">
      <dgm:prSet phldrT="[文字]"/>
      <dgm:spPr/>
      <dgm:t>
        <a:bodyPr/>
        <a:lstStyle/>
        <a:p>
          <a:r>
            <a:rPr lang="zh-TW" altLang="en-US" dirty="0">
              <a:latin typeface="標楷體" panose="03000509000000000000" pitchFamily="65" charset="-120"/>
              <a:ea typeface="標楷體" panose="03000509000000000000" pitchFamily="65" charset="-120"/>
            </a:rPr>
            <a:t>師資培育與就業輔導處之教程生與系上師培生統稱「師資生」</a:t>
          </a:r>
          <a:r>
            <a:rPr lang="zh-TW" altLang="en-US" dirty="0">
              <a:latin typeface="新細明體"/>
              <a:ea typeface="新細明體"/>
            </a:rPr>
            <a:t>。</a:t>
          </a:r>
          <a:endParaRPr lang="zh-TW" altLang="en-US" dirty="0"/>
        </a:p>
      </dgm:t>
    </dgm:pt>
    <dgm:pt modelId="{706EFB50-6181-4EEF-B66D-21B8F3F21D6E}" type="parTrans" cxnId="{FBE8FAE9-772A-498D-BB6A-0E30A1C2FDC2}">
      <dgm:prSet/>
      <dgm:spPr/>
      <dgm:t>
        <a:bodyPr/>
        <a:lstStyle/>
        <a:p>
          <a:endParaRPr lang="zh-TW" altLang="en-US"/>
        </a:p>
      </dgm:t>
    </dgm:pt>
    <dgm:pt modelId="{EB33664A-C120-4754-8F6D-CF293A2D7E57}" type="sibTrans" cxnId="{FBE8FAE9-772A-498D-BB6A-0E30A1C2FDC2}">
      <dgm:prSet/>
      <dgm:spPr/>
      <dgm:t>
        <a:bodyPr/>
        <a:lstStyle/>
        <a:p>
          <a:endParaRPr lang="zh-TW" altLang="en-US"/>
        </a:p>
      </dgm:t>
    </dgm:pt>
    <dgm:pt modelId="{990340A2-EF12-44E8-8268-C1D90CE66AEE}">
      <dgm:prSet phldrT="[文字]" custT="1"/>
      <dgm:spPr/>
      <dgm:t>
        <a:bodyPr/>
        <a:lstStyle/>
        <a:p>
          <a:r>
            <a:rPr lang="zh-TW" altLang="en-US" sz="1000" b="1" dirty="0">
              <a:latin typeface="標楷體" panose="03000509000000000000" pitchFamily="65" charset="-120"/>
              <a:ea typeface="標楷體" panose="03000509000000000000" pitchFamily="65" charset="-120"/>
            </a:rPr>
            <a:t>教育學分抵免</a:t>
          </a:r>
        </a:p>
      </dgm:t>
    </dgm:pt>
    <dgm:pt modelId="{2BD375CD-2780-4B13-8226-13C74E463CD1}" type="parTrans" cxnId="{2D2FF693-DC17-4A4F-867A-09C88B00C7C2}">
      <dgm:prSet/>
      <dgm:spPr/>
      <dgm:t>
        <a:bodyPr/>
        <a:lstStyle/>
        <a:p>
          <a:endParaRPr lang="zh-TW" altLang="en-US"/>
        </a:p>
      </dgm:t>
    </dgm:pt>
    <dgm:pt modelId="{BFC16928-6DF0-493C-A92F-C38AF334F798}" type="sibTrans" cxnId="{2D2FF693-DC17-4A4F-867A-09C88B00C7C2}">
      <dgm:prSet/>
      <dgm:spPr/>
      <dgm:t>
        <a:bodyPr/>
        <a:lstStyle/>
        <a:p>
          <a:endParaRPr lang="zh-TW" altLang="en-US"/>
        </a:p>
      </dgm:t>
    </dgm:pt>
    <dgm:pt modelId="{BC17EB70-6F52-4842-971C-04DBCCB2EBAF}">
      <dgm:prSet phldrT="[文字]" custT="1"/>
      <dgm:spPr/>
      <dgm:t>
        <a:bodyPr/>
        <a:lstStyle/>
        <a:p>
          <a:r>
            <a:rPr lang="en-US" altLang="zh-TW" sz="1200" b="1" u="sng" dirty="0">
              <a:solidFill>
                <a:srgbClr val="FF0000"/>
              </a:solidFill>
              <a:latin typeface="標楷體" panose="03000509000000000000" pitchFamily="65" charset="-120"/>
              <a:ea typeface="標楷體" panose="03000509000000000000" pitchFamily="65" charset="-120"/>
            </a:rPr>
            <a:t>114</a:t>
          </a:r>
          <a:r>
            <a:rPr lang="zh-TW" altLang="en-US" sz="1200" b="1" u="sng" dirty="0">
              <a:solidFill>
                <a:srgbClr val="FF0000"/>
              </a:solidFill>
              <a:latin typeface="標楷體" panose="03000509000000000000" pitchFamily="65" charset="-120"/>
              <a:ea typeface="標楷體" panose="03000509000000000000" pitchFamily="65" charset="-120"/>
            </a:rPr>
            <a:t>年</a:t>
          </a:r>
          <a:r>
            <a:rPr lang="en-US" altLang="zh-TW" sz="1200" b="1" u="sng" dirty="0">
              <a:solidFill>
                <a:srgbClr val="FF0000"/>
              </a:solidFill>
              <a:latin typeface="標楷體" panose="03000509000000000000" pitchFamily="65" charset="-120"/>
              <a:ea typeface="標楷體" panose="03000509000000000000" pitchFamily="65" charset="-120"/>
            </a:rPr>
            <a:t>7</a:t>
          </a:r>
          <a:r>
            <a:rPr lang="zh-TW" altLang="en-US" sz="1200" b="1" u="sng" dirty="0">
              <a:solidFill>
                <a:srgbClr val="FF0000"/>
              </a:solidFill>
              <a:latin typeface="標楷體" panose="03000509000000000000" pitchFamily="65" charset="-120"/>
              <a:ea typeface="標楷體" panose="03000509000000000000" pitchFamily="65" charset="-120"/>
            </a:rPr>
            <a:t>月</a:t>
          </a:r>
          <a:r>
            <a:rPr lang="en-US" altLang="zh-TW" sz="1200" b="1" u="sng" dirty="0">
              <a:solidFill>
                <a:srgbClr val="FF0000"/>
              </a:solidFill>
              <a:latin typeface="標楷體" panose="03000509000000000000" pitchFamily="65" charset="-120"/>
              <a:ea typeface="標楷體" panose="03000509000000000000" pitchFamily="65" charset="-120"/>
            </a:rPr>
            <a:t>28</a:t>
          </a:r>
          <a:r>
            <a:rPr lang="zh-TW" altLang="en-US" sz="1200" b="1" u="sng" dirty="0">
              <a:solidFill>
                <a:srgbClr val="FF0000"/>
              </a:solidFill>
              <a:latin typeface="標楷體" panose="03000509000000000000" pitchFamily="65" charset="-120"/>
              <a:ea typeface="標楷體" panose="03000509000000000000" pitchFamily="65" charset="-120"/>
            </a:rPr>
            <a:t>日至</a:t>
          </a:r>
          <a:r>
            <a:rPr lang="en-US" altLang="zh-TW" sz="1200" b="1" u="sng" dirty="0">
              <a:solidFill>
                <a:srgbClr val="FF0000"/>
              </a:solidFill>
              <a:latin typeface="標楷體" panose="03000509000000000000" pitchFamily="65" charset="-120"/>
              <a:ea typeface="標楷體" panose="03000509000000000000" pitchFamily="65" charset="-120"/>
            </a:rPr>
            <a:t>7</a:t>
          </a:r>
          <a:r>
            <a:rPr lang="zh-TW" altLang="en-US" sz="1200" b="1" u="sng" dirty="0">
              <a:solidFill>
                <a:srgbClr val="FF0000"/>
              </a:solidFill>
              <a:latin typeface="標楷體" panose="03000509000000000000" pitchFamily="65" charset="-120"/>
              <a:ea typeface="標楷體" panose="03000509000000000000" pitchFamily="65" charset="-120"/>
            </a:rPr>
            <a:t>月</a:t>
          </a:r>
          <a:r>
            <a:rPr lang="en-US" altLang="zh-TW" sz="1200" b="1" u="sng" dirty="0">
              <a:solidFill>
                <a:srgbClr val="FF0000"/>
              </a:solidFill>
              <a:latin typeface="標楷體" panose="03000509000000000000" pitchFamily="65" charset="-120"/>
              <a:ea typeface="標楷體" panose="03000509000000000000" pitchFamily="65" charset="-120"/>
            </a:rPr>
            <a:t>31</a:t>
          </a:r>
          <a:r>
            <a:rPr lang="zh-TW" altLang="en-US" sz="1200" b="1" u="sng" dirty="0">
              <a:solidFill>
                <a:srgbClr val="FF0000"/>
              </a:solidFill>
              <a:latin typeface="標楷體" panose="03000509000000000000" pitchFamily="65" charset="-120"/>
              <a:ea typeface="標楷體" panose="03000509000000000000" pitchFamily="65" charset="-120"/>
            </a:rPr>
            <a:t>日</a:t>
          </a:r>
          <a:r>
            <a:rPr lang="zh-TW" altLang="en-US" sz="1200" dirty="0">
              <a:latin typeface="標楷體" panose="03000509000000000000" pitchFamily="65" charset="-120"/>
              <a:ea typeface="標楷體" panose="03000509000000000000" pitchFamily="65" charset="-120"/>
            </a:rPr>
            <a:t>，於</a:t>
          </a:r>
          <a:r>
            <a:rPr lang="zh-TW" altLang="en-US" sz="1200" u="sng" dirty="0">
              <a:solidFill>
                <a:srgbClr val="FF0000"/>
              </a:solidFill>
              <a:latin typeface="標楷體" panose="03000509000000000000" pitchFamily="65" charset="-120"/>
              <a:ea typeface="標楷體" panose="03000509000000000000" pitchFamily="65" charset="-120"/>
            </a:rPr>
            <a:t>當年度</a:t>
          </a:r>
          <a:r>
            <a:rPr lang="zh-TW" altLang="en-US" sz="1200" dirty="0">
              <a:latin typeface="標楷體" panose="03000509000000000000" pitchFamily="65" charset="-120"/>
              <a:ea typeface="標楷體" panose="03000509000000000000" pitchFamily="65" charset="-120"/>
            </a:rPr>
            <a:t>申請時間內辦理，申請以</a:t>
          </a:r>
          <a:r>
            <a:rPr lang="zh-TW" altLang="en-US" sz="1400" b="1" dirty="0">
              <a:solidFill>
                <a:srgbClr val="FF0000"/>
              </a:solidFill>
              <a:latin typeface="標楷體" panose="03000509000000000000" pitchFamily="65" charset="-120"/>
              <a:ea typeface="標楷體" panose="03000509000000000000" pitchFamily="65" charset="-120"/>
            </a:rPr>
            <a:t>一次</a:t>
          </a:r>
          <a:r>
            <a:rPr lang="zh-TW" altLang="en-US" sz="1200" dirty="0">
              <a:latin typeface="標楷體" panose="03000509000000000000" pitchFamily="65" charset="-120"/>
              <a:ea typeface="標楷體" panose="03000509000000000000" pitchFamily="65" charset="-120"/>
            </a:rPr>
            <a:t>為限</a:t>
          </a:r>
          <a:r>
            <a:rPr lang="zh-TW" altLang="en-US" sz="1200" dirty="0">
              <a:latin typeface="新細明體"/>
              <a:ea typeface="新細明體"/>
            </a:rPr>
            <a:t>。</a:t>
          </a:r>
          <a:endParaRPr lang="zh-TW" altLang="en-US" sz="1200" dirty="0"/>
        </a:p>
      </dgm:t>
    </dgm:pt>
    <dgm:pt modelId="{FE47F8A6-2057-472B-88F5-2771B0DA2F0B}" type="parTrans" cxnId="{E2FAAAD5-9EED-4C14-97E4-8B7465A31A1C}">
      <dgm:prSet/>
      <dgm:spPr/>
      <dgm:t>
        <a:bodyPr/>
        <a:lstStyle/>
        <a:p>
          <a:endParaRPr lang="zh-TW" altLang="en-US"/>
        </a:p>
      </dgm:t>
    </dgm:pt>
    <dgm:pt modelId="{431333DB-ED2C-456C-9A24-C4FDFF7073D0}" type="sibTrans" cxnId="{E2FAAAD5-9EED-4C14-97E4-8B7465A31A1C}">
      <dgm:prSet/>
      <dgm:spPr/>
      <dgm:t>
        <a:bodyPr/>
        <a:lstStyle/>
        <a:p>
          <a:endParaRPr lang="zh-TW" altLang="en-US"/>
        </a:p>
      </dgm:t>
    </dgm:pt>
    <dgm:pt modelId="{6559BF28-FE06-47FF-9F02-1BA332F2E0A8}">
      <dgm:prSet phldrT="[文字]" custT="1"/>
      <dgm:spPr/>
      <dgm:t>
        <a:bodyPr/>
        <a:lstStyle/>
        <a:p>
          <a:r>
            <a:rPr lang="zh-TW" altLang="en-US" sz="900" b="1" dirty="0">
              <a:solidFill>
                <a:schemeClr val="bg1"/>
              </a:solidFill>
              <a:latin typeface="標楷體" panose="03000509000000000000" pitchFamily="65" charset="-120"/>
              <a:ea typeface="標楷體" panose="03000509000000000000" pitchFamily="65" charset="-120"/>
            </a:rPr>
            <a:t>專門科目</a:t>
          </a:r>
          <a:endParaRPr lang="en-US" altLang="zh-TW" sz="900" b="1" dirty="0">
            <a:solidFill>
              <a:schemeClr val="bg1"/>
            </a:solidFill>
            <a:latin typeface="標楷體" panose="03000509000000000000" pitchFamily="65" charset="-120"/>
            <a:ea typeface="標楷體" panose="03000509000000000000" pitchFamily="65" charset="-120"/>
          </a:endParaRPr>
        </a:p>
        <a:p>
          <a:r>
            <a:rPr lang="zh-TW" altLang="en-US" sz="900" b="1" dirty="0">
              <a:solidFill>
                <a:schemeClr val="bg1"/>
              </a:solidFill>
              <a:latin typeface="標楷體" panose="03000509000000000000" pitchFamily="65" charset="-120"/>
              <a:ea typeface="標楷體" panose="03000509000000000000" pitchFamily="65" charset="-120"/>
            </a:rPr>
            <a:t>部分認證</a:t>
          </a:r>
          <a:endParaRPr lang="zh-TW" altLang="en-US" sz="900" b="1" dirty="0">
            <a:latin typeface="標楷體" panose="03000509000000000000" pitchFamily="65" charset="-120"/>
            <a:ea typeface="標楷體" panose="03000509000000000000" pitchFamily="65" charset="-120"/>
          </a:endParaRPr>
        </a:p>
      </dgm:t>
    </dgm:pt>
    <dgm:pt modelId="{CE91CBF9-B6E7-463E-A515-DD6024EF67D7}" type="parTrans" cxnId="{C4DEF89B-000F-4C2C-9E95-699DAF4B6FAE}">
      <dgm:prSet/>
      <dgm:spPr/>
      <dgm:t>
        <a:bodyPr/>
        <a:lstStyle/>
        <a:p>
          <a:endParaRPr lang="zh-TW" altLang="en-US"/>
        </a:p>
      </dgm:t>
    </dgm:pt>
    <dgm:pt modelId="{128A9022-8A5C-4A86-955C-6FBD380CDA81}" type="sibTrans" cxnId="{C4DEF89B-000F-4C2C-9E95-699DAF4B6FAE}">
      <dgm:prSet/>
      <dgm:spPr/>
      <dgm:t>
        <a:bodyPr/>
        <a:lstStyle/>
        <a:p>
          <a:endParaRPr lang="zh-TW" altLang="en-US"/>
        </a:p>
      </dgm:t>
    </dgm:pt>
    <dgm:pt modelId="{3030F0DA-FC60-4B8D-ADAA-574641640BB1}">
      <dgm:prSet phldrT="[文字]"/>
      <dgm:spPr/>
      <dgm:t>
        <a:bodyPr/>
        <a:lstStyle/>
        <a:p>
          <a:endParaRPr lang="zh-TW" altLang="en-US" dirty="0"/>
        </a:p>
      </dgm:t>
    </dgm:pt>
    <dgm:pt modelId="{213E8C3E-1DA3-438B-873A-AD381AEEE59C}" type="parTrans" cxnId="{60F51F8B-344D-4821-8495-3F82291FC36C}">
      <dgm:prSet/>
      <dgm:spPr/>
      <dgm:t>
        <a:bodyPr/>
        <a:lstStyle/>
        <a:p>
          <a:endParaRPr lang="zh-TW" altLang="en-US"/>
        </a:p>
      </dgm:t>
    </dgm:pt>
    <dgm:pt modelId="{D4BD0F0F-C8D5-4FE1-8292-7FBBA52851BB}" type="sibTrans" cxnId="{60F51F8B-344D-4821-8495-3F82291FC36C}">
      <dgm:prSet/>
      <dgm:spPr/>
      <dgm:t>
        <a:bodyPr/>
        <a:lstStyle/>
        <a:p>
          <a:endParaRPr lang="zh-TW" altLang="en-US"/>
        </a:p>
      </dgm:t>
    </dgm:pt>
    <dgm:pt modelId="{AF4EF5A9-4B2C-4C9A-8259-0D90C5D7289F}">
      <dgm:prSet phldrT="[文字]" custT="1"/>
      <dgm:spPr/>
      <dgm:t>
        <a:bodyPr/>
        <a:lstStyle/>
        <a:p>
          <a:r>
            <a:rPr lang="zh-TW" altLang="en-US" sz="1000" b="1" dirty="0">
              <a:latin typeface="標楷體" panose="03000509000000000000" pitchFamily="65" charset="-120"/>
              <a:ea typeface="標楷體" panose="03000509000000000000" pitchFamily="65" charset="-120"/>
            </a:rPr>
            <a:t>正式</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教師</a:t>
          </a:r>
        </a:p>
      </dgm:t>
    </dgm:pt>
    <dgm:pt modelId="{E09BBA89-BF6C-4FE9-8C8C-39FD79A730FA}" type="parTrans" cxnId="{B63747E8-AD38-4CE4-A79B-B6E35DDC915A}">
      <dgm:prSet/>
      <dgm:spPr/>
      <dgm:t>
        <a:bodyPr/>
        <a:lstStyle/>
        <a:p>
          <a:endParaRPr lang="zh-TW" altLang="en-US"/>
        </a:p>
      </dgm:t>
    </dgm:pt>
    <dgm:pt modelId="{DAC86A09-E3D0-4A47-B4D0-93B928BFC2A5}" type="sibTrans" cxnId="{B63747E8-AD38-4CE4-A79B-B6E35DDC915A}">
      <dgm:prSet/>
      <dgm:spPr/>
      <dgm:t>
        <a:bodyPr/>
        <a:lstStyle/>
        <a:p>
          <a:endParaRPr lang="zh-TW" altLang="en-US"/>
        </a:p>
      </dgm:t>
    </dgm:pt>
    <dgm:pt modelId="{1FF46551-1DA7-40B5-A81C-80C2FB7FC8C1}">
      <dgm:prSet phldrT="[文字]" custT="1"/>
      <dgm:spPr/>
      <dgm:t>
        <a:bodyPr/>
        <a:lstStyle/>
        <a:p>
          <a:r>
            <a:rPr lang="zh-TW" altLang="en-US" sz="1000" b="1" dirty="0">
              <a:latin typeface="標楷體" panose="03000509000000000000" pitchFamily="65" charset="-120"/>
              <a:ea typeface="標楷體" panose="03000509000000000000" pitchFamily="65" charset="-120"/>
            </a:rPr>
            <a:t>修課</a:t>
          </a:r>
        </a:p>
      </dgm:t>
    </dgm:pt>
    <dgm:pt modelId="{3C527BF9-7BF3-4ECE-9CAF-2445438188DE}" type="parTrans" cxnId="{B1B2322A-8A8C-41F9-8F02-DE916944578B}">
      <dgm:prSet/>
      <dgm:spPr/>
      <dgm:t>
        <a:bodyPr/>
        <a:lstStyle/>
        <a:p>
          <a:endParaRPr lang="zh-TW" altLang="en-US"/>
        </a:p>
      </dgm:t>
    </dgm:pt>
    <dgm:pt modelId="{FC1585D2-ADFD-4B5A-BF53-9A23015337B9}" type="sibTrans" cxnId="{B1B2322A-8A8C-41F9-8F02-DE916944578B}">
      <dgm:prSet/>
      <dgm:spPr/>
      <dgm:t>
        <a:bodyPr/>
        <a:lstStyle/>
        <a:p>
          <a:endParaRPr lang="zh-TW" altLang="en-US"/>
        </a:p>
      </dgm:t>
    </dgm:pt>
    <dgm:pt modelId="{5522496D-0FDB-46CA-90D9-F3C7F0F2CB13}">
      <dgm:prSet phldrT="[文字]" custT="1"/>
      <dgm:spPr/>
      <dgm:t>
        <a:bodyPr/>
        <a:lstStyle/>
        <a:p>
          <a:r>
            <a:rPr lang="zh-TW" altLang="en-US" sz="1000" b="1" dirty="0">
              <a:latin typeface="標楷體" panose="03000509000000000000" pitchFamily="65" charset="-120"/>
              <a:ea typeface="標楷體" panose="03000509000000000000" pitchFamily="65" charset="-120"/>
            </a:rPr>
            <a:t>教師資格考試</a:t>
          </a:r>
        </a:p>
      </dgm:t>
    </dgm:pt>
    <dgm:pt modelId="{4CBFCE84-8B9B-41C0-9AF2-1355A2B89CF5}" type="parTrans" cxnId="{23206A04-7BF4-4C38-A619-6CDFE87B0E95}">
      <dgm:prSet/>
      <dgm:spPr/>
      <dgm:t>
        <a:bodyPr/>
        <a:lstStyle/>
        <a:p>
          <a:endParaRPr lang="zh-TW" altLang="en-US"/>
        </a:p>
      </dgm:t>
    </dgm:pt>
    <dgm:pt modelId="{C9F3AEEA-1EC6-4F80-970D-630BB4AAE033}" type="sibTrans" cxnId="{23206A04-7BF4-4C38-A619-6CDFE87B0E95}">
      <dgm:prSet/>
      <dgm:spPr/>
      <dgm:t>
        <a:bodyPr/>
        <a:lstStyle/>
        <a:p>
          <a:endParaRPr lang="zh-TW" altLang="en-US"/>
        </a:p>
      </dgm:t>
    </dgm:pt>
    <dgm:pt modelId="{8413DD52-94F7-48C4-9115-A2F28C19DAB9}">
      <dgm:prSet phldrT="[文字]" custT="1"/>
      <dgm:spPr/>
      <dgm:t>
        <a:bodyPr/>
        <a:lstStyle/>
        <a:p>
          <a:r>
            <a:rPr lang="zh-TW" altLang="en-US" sz="1000" b="1" dirty="0">
              <a:latin typeface="標楷體" panose="03000509000000000000" pitchFamily="65" charset="-120"/>
              <a:ea typeface="標楷體" panose="03000509000000000000" pitchFamily="65" charset="-120"/>
            </a:rPr>
            <a:t>教育</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實習</a:t>
          </a:r>
        </a:p>
      </dgm:t>
    </dgm:pt>
    <dgm:pt modelId="{BCF63220-98C0-446D-A4E3-19B1DC72B06C}" type="parTrans" cxnId="{32FE3BA8-C639-44B9-97D6-7B70CF6B6657}">
      <dgm:prSet/>
      <dgm:spPr/>
      <dgm:t>
        <a:bodyPr/>
        <a:lstStyle/>
        <a:p>
          <a:endParaRPr lang="zh-TW" altLang="en-US"/>
        </a:p>
      </dgm:t>
    </dgm:pt>
    <dgm:pt modelId="{E566DDDB-B479-47E7-9E61-8A87D552C149}" type="sibTrans" cxnId="{32FE3BA8-C639-44B9-97D6-7B70CF6B6657}">
      <dgm:prSet/>
      <dgm:spPr/>
      <dgm:t>
        <a:bodyPr/>
        <a:lstStyle/>
        <a:p>
          <a:endParaRPr lang="zh-TW" altLang="en-US"/>
        </a:p>
      </dgm:t>
    </dgm:pt>
    <dgm:pt modelId="{42EC8C15-6258-49C9-A5E3-F683D5F6C417}">
      <dgm:prSet phldrT="[文字]" custT="1"/>
      <dgm:spPr/>
      <dgm:t>
        <a:bodyPr/>
        <a:lstStyle/>
        <a:p>
          <a:r>
            <a:rPr lang="zh-TW" altLang="en-US" sz="1000" b="1" dirty="0">
              <a:latin typeface="標楷體" panose="03000509000000000000" pitchFamily="65" charset="-120"/>
              <a:ea typeface="標楷體" panose="03000509000000000000" pitchFamily="65" charset="-120"/>
            </a:rPr>
            <a:t>教師</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甄試</a:t>
          </a:r>
        </a:p>
      </dgm:t>
    </dgm:pt>
    <dgm:pt modelId="{07594759-E33A-4CEB-A773-4AE772E1EC69}" type="parTrans" cxnId="{C900E592-25B1-4C56-8DCE-A43B5C8B926B}">
      <dgm:prSet/>
      <dgm:spPr/>
      <dgm:t>
        <a:bodyPr/>
        <a:lstStyle/>
        <a:p>
          <a:endParaRPr lang="zh-TW" altLang="en-US"/>
        </a:p>
      </dgm:t>
    </dgm:pt>
    <dgm:pt modelId="{4B291ADA-735A-451A-984A-D7B769044FA3}" type="sibTrans" cxnId="{C900E592-25B1-4C56-8DCE-A43B5C8B926B}">
      <dgm:prSet/>
      <dgm:spPr/>
      <dgm:t>
        <a:bodyPr/>
        <a:lstStyle/>
        <a:p>
          <a:endParaRPr lang="zh-TW" altLang="en-US"/>
        </a:p>
      </dgm:t>
    </dgm:pt>
    <dgm:pt modelId="{002FC30B-43D7-4FE4-AAA8-6CA49DFE63B6}">
      <dgm:prSet custT="1"/>
      <dgm:spPr/>
      <dgm:t>
        <a:bodyPr/>
        <a:lstStyle/>
        <a:p>
          <a:r>
            <a:rPr lang="zh-TW" altLang="en-US" sz="1000" b="1" dirty="0">
              <a:latin typeface="標楷體" panose="03000509000000000000" pitchFamily="65" charset="-120"/>
              <a:ea typeface="標楷體" panose="03000509000000000000" pitchFamily="65" charset="-120"/>
            </a:rPr>
            <a:t>加科</a:t>
          </a:r>
          <a:endParaRPr lang="en-US" altLang="zh-TW" sz="1000" b="1" dirty="0">
            <a:latin typeface="標楷體" panose="03000509000000000000" pitchFamily="65" charset="-120"/>
            <a:ea typeface="標楷體" panose="03000509000000000000" pitchFamily="65" charset="-120"/>
          </a:endParaRPr>
        </a:p>
        <a:p>
          <a:r>
            <a:rPr lang="zh-TW" altLang="en-US" sz="1000" b="1" dirty="0">
              <a:latin typeface="標楷體" panose="03000509000000000000" pitchFamily="65" charset="-120"/>
              <a:ea typeface="標楷體" panose="03000509000000000000" pitchFamily="65" charset="-120"/>
            </a:rPr>
            <a:t>加階段</a:t>
          </a:r>
        </a:p>
      </dgm:t>
    </dgm:pt>
    <dgm:pt modelId="{36842CBA-3E65-40A8-B82E-B23C07E4141F}" type="parTrans" cxnId="{B8DA16C9-06C3-4291-B288-3F68FAB1D979}">
      <dgm:prSet/>
      <dgm:spPr/>
      <dgm:t>
        <a:bodyPr/>
        <a:lstStyle/>
        <a:p>
          <a:endParaRPr lang="zh-TW" altLang="en-US"/>
        </a:p>
      </dgm:t>
    </dgm:pt>
    <dgm:pt modelId="{AFD6BEB3-9FC9-44C6-9927-3D72909B0DC4}" type="sibTrans" cxnId="{B8DA16C9-06C3-4291-B288-3F68FAB1D979}">
      <dgm:prSet/>
      <dgm:spPr/>
      <dgm:t>
        <a:bodyPr/>
        <a:lstStyle/>
        <a:p>
          <a:endParaRPr lang="zh-TW" altLang="en-US"/>
        </a:p>
      </dgm:t>
    </dgm:pt>
    <dgm:pt modelId="{B51AA6E8-463D-48FF-8523-866FFFEDABCD}">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可隨時提出，每次審查需繳交</a:t>
          </a:r>
          <a:r>
            <a:rPr lang="en-US" altLang="zh-TW" dirty="0">
              <a:latin typeface="標楷體" panose="03000509000000000000" pitchFamily="65" charset="-120"/>
              <a:ea typeface="標楷體" panose="03000509000000000000" pitchFamily="65" charset="-120"/>
            </a:rPr>
            <a:t>300</a:t>
          </a:r>
          <a:r>
            <a:rPr lang="zh-TW" altLang="en-US" dirty="0">
              <a:latin typeface="標楷體" panose="03000509000000000000" pitchFamily="65" charset="-120"/>
              <a:ea typeface="標楷體" panose="03000509000000000000" pitchFamily="65" charset="-120"/>
            </a:rPr>
            <a:t>元</a:t>
          </a:r>
          <a:r>
            <a:rPr lang="zh-TW" altLang="en-US" dirty="0">
              <a:latin typeface="新細明體"/>
              <a:ea typeface="+mn-ea"/>
            </a:rPr>
            <a:t>。</a:t>
          </a:r>
          <a:endParaRPr lang="zh-TW" altLang="en-US" dirty="0"/>
        </a:p>
      </dgm:t>
    </dgm:pt>
    <dgm:pt modelId="{97B54886-94B3-412F-B85A-6F67F0424110}" type="parTrans" cxnId="{512E3D76-CF4D-4BAF-AE60-EF18235161D4}">
      <dgm:prSet/>
      <dgm:spPr/>
      <dgm:t>
        <a:bodyPr/>
        <a:lstStyle/>
        <a:p>
          <a:endParaRPr lang="zh-TW" altLang="en-US"/>
        </a:p>
      </dgm:t>
    </dgm:pt>
    <dgm:pt modelId="{C5D42D0B-8CDD-4A45-A19F-BE0EF447A950}" type="sibTrans" cxnId="{512E3D76-CF4D-4BAF-AE60-EF18235161D4}">
      <dgm:prSet/>
      <dgm:spPr/>
      <dgm:t>
        <a:bodyPr/>
        <a:lstStyle/>
        <a:p>
          <a:endParaRPr lang="zh-TW" altLang="en-US"/>
        </a:p>
      </dgm:t>
    </dgm:pt>
    <dgm:pt modelId="{2EBA0E39-47A1-4230-92D6-45B5F24358D0}">
      <dgm:prSet/>
      <dgm:spPr/>
      <dgm:t>
        <a:bodyPr/>
        <a:lstStyle/>
        <a:p>
          <a:r>
            <a:rPr lang="zh-TW" altLang="en-US" dirty="0">
              <a:latin typeface="標楷體" panose="03000509000000000000" pitchFamily="65" charset="-120"/>
              <a:ea typeface="標楷體" panose="03000509000000000000" pitchFamily="65" charset="-120"/>
            </a:rPr>
            <a:t>通過教師資格考試者，始得申請半年全時教育實習。</a:t>
          </a:r>
          <a:endParaRPr lang="zh-TW" altLang="en-US" dirty="0"/>
        </a:p>
      </dgm:t>
    </dgm:pt>
    <dgm:pt modelId="{FD49AA5F-9026-4F39-A609-A824B5980D3C}" type="parTrans" cxnId="{8E143F40-25AF-4A82-BB5B-66C01DA15DE2}">
      <dgm:prSet/>
      <dgm:spPr/>
      <dgm:t>
        <a:bodyPr/>
        <a:lstStyle/>
        <a:p>
          <a:endParaRPr lang="zh-TW" altLang="en-US"/>
        </a:p>
      </dgm:t>
    </dgm:pt>
    <dgm:pt modelId="{6BE5EF07-23C9-41BE-B22E-B2D9F2334B32}" type="sibTrans" cxnId="{8E143F40-25AF-4A82-BB5B-66C01DA15DE2}">
      <dgm:prSet/>
      <dgm:spPr/>
      <dgm:t>
        <a:bodyPr/>
        <a:lstStyle/>
        <a:p>
          <a:endParaRPr lang="zh-TW" altLang="en-US"/>
        </a:p>
      </dgm:t>
    </dgm:pt>
    <dgm:pt modelId="{E978707E-E831-45CF-89D0-D9185810A1CB}">
      <dgm:prSet/>
      <dgm:spPr/>
      <dgm:t>
        <a:bodyPr/>
        <a:lstStyle/>
        <a:p>
          <a:r>
            <a:rPr lang="zh-TW" altLang="en-US">
              <a:latin typeface="標楷體" panose="03000509000000000000" pitchFamily="65" charset="-120"/>
              <a:ea typeface="標楷體" panose="03000509000000000000" pitchFamily="65" charset="-120"/>
            </a:rPr>
            <a:t>擇定實習學校，向本校提出申請</a:t>
          </a:r>
          <a:r>
            <a:rPr lang="zh-TW" altLang="en-US">
              <a:latin typeface="新細明體"/>
              <a:ea typeface="新細明體"/>
            </a:rPr>
            <a:t>。</a:t>
          </a:r>
          <a:endParaRPr lang="zh-TW" altLang="en-US"/>
        </a:p>
      </dgm:t>
    </dgm:pt>
    <dgm:pt modelId="{7E13AB9B-789F-40E8-ABED-8F68781E8A52}" type="parTrans" cxnId="{9004BDDF-4D8F-4F45-A66F-9435D3B8BC16}">
      <dgm:prSet/>
      <dgm:spPr/>
      <dgm:t>
        <a:bodyPr/>
        <a:lstStyle/>
        <a:p>
          <a:endParaRPr lang="zh-TW" altLang="en-US"/>
        </a:p>
      </dgm:t>
    </dgm:pt>
    <dgm:pt modelId="{34A17823-97D4-4168-B921-DBF931BF8BA9}" type="sibTrans" cxnId="{9004BDDF-4D8F-4F45-A66F-9435D3B8BC16}">
      <dgm:prSet/>
      <dgm:spPr/>
      <dgm:t>
        <a:bodyPr/>
        <a:lstStyle/>
        <a:p>
          <a:endParaRPr lang="zh-TW" altLang="en-US"/>
        </a:p>
      </dgm:t>
    </dgm:pt>
    <dgm:pt modelId="{9E8310F0-95D3-4B16-950A-E8356F32AD90}">
      <dgm:prSet/>
      <dgm:spPr/>
      <dgm:t>
        <a:bodyPr/>
        <a:lstStyle/>
        <a:p>
          <a:r>
            <a:rPr lang="zh-TW" altLang="en-US">
              <a:latin typeface="標楷體" panose="03000509000000000000" pitchFamily="65" charset="-120"/>
              <a:ea typeface="標楷體" panose="03000509000000000000" pitchFamily="65" charset="-120"/>
            </a:rPr>
            <a:t>成績及格者，由本校送中央主管機關發給教師證書。</a:t>
          </a:r>
        </a:p>
      </dgm:t>
    </dgm:pt>
    <dgm:pt modelId="{E8D184BF-3341-4707-8352-60BB5A37EE73}" type="parTrans" cxnId="{805B4445-883C-4372-A57D-679AE46B725C}">
      <dgm:prSet/>
      <dgm:spPr/>
      <dgm:t>
        <a:bodyPr/>
        <a:lstStyle/>
        <a:p>
          <a:endParaRPr lang="zh-TW" altLang="en-US"/>
        </a:p>
      </dgm:t>
    </dgm:pt>
    <dgm:pt modelId="{23B5174F-BCDB-404E-9983-697DAF386F51}" type="sibTrans" cxnId="{805B4445-883C-4372-A57D-679AE46B725C}">
      <dgm:prSet/>
      <dgm:spPr/>
      <dgm:t>
        <a:bodyPr/>
        <a:lstStyle/>
        <a:p>
          <a:endParaRPr lang="zh-TW" altLang="en-US"/>
        </a:p>
      </dgm:t>
    </dgm:pt>
    <dgm:pt modelId="{2A1A2C06-19A2-4674-ACCA-93C601542309}">
      <dgm:prSet/>
      <dgm:spPr/>
      <dgm:t>
        <a:bodyPr/>
        <a:lstStyle/>
        <a:p>
          <a:r>
            <a:rPr lang="zh-TW" altLang="en-US">
              <a:latin typeface="標楷體" panose="03000509000000000000" pitchFamily="65" charset="-120"/>
              <a:ea typeface="標楷體" panose="03000509000000000000" pitchFamily="65" charset="-120"/>
            </a:rPr>
            <a:t>審查認證通過者，取得另一類科</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領域</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教師證</a:t>
          </a:r>
          <a:r>
            <a:rPr lang="zh-TW" altLang="en-US">
              <a:latin typeface="新細明體"/>
              <a:ea typeface="新細明體"/>
            </a:rPr>
            <a:t>。</a:t>
          </a:r>
          <a:endParaRPr lang="zh-TW" altLang="en-US"/>
        </a:p>
      </dgm:t>
    </dgm:pt>
    <dgm:pt modelId="{F3A3F793-DBA4-436D-943C-5EEC9015E8C5}" type="parTrans" cxnId="{8B8F9D7C-9C7D-4ABD-9EAE-7A668372127A}">
      <dgm:prSet/>
      <dgm:spPr/>
      <dgm:t>
        <a:bodyPr/>
        <a:lstStyle/>
        <a:p>
          <a:endParaRPr lang="zh-TW" altLang="en-US"/>
        </a:p>
      </dgm:t>
    </dgm:pt>
    <dgm:pt modelId="{D11945E5-565E-4070-91E4-F515C0BA95B8}" type="sibTrans" cxnId="{8B8F9D7C-9C7D-4ABD-9EAE-7A668372127A}">
      <dgm:prSet/>
      <dgm:spPr/>
      <dgm:t>
        <a:bodyPr/>
        <a:lstStyle/>
        <a:p>
          <a:endParaRPr lang="zh-TW" altLang="en-US"/>
        </a:p>
      </dgm:t>
    </dgm:pt>
    <dgm:pt modelId="{85CC09B5-9091-4DF3-864E-35A609626676}">
      <dgm:prSet/>
      <dgm:spPr/>
      <dgm:t>
        <a:bodyPr/>
        <a:lstStyle/>
        <a:p>
          <a:r>
            <a:rPr lang="zh-TW" altLang="en-US">
              <a:latin typeface="標楷體" panose="03000509000000000000" pitchFamily="65" charset="-120"/>
              <a:ea typeface="標楷體" panose="03000509000000000000" pitchFamily="65" charset="-120"/>
            </a:rPr>
            <a:t>至「教育部全國高級中等以下學校教師選聘網」查詢開缺情形，後參加各縣市政府（校）舉辦之教師甄試，通過後即成為正式教師。</a:t>
          </a:r>
          <a:endParaRPr lang="zh-TW" altLang="en-US"/>
        </a:p>
      </dgm:t>
    </dgm:pt>
    <dgm:pt modelId="{CFBFDB56-C337-48AB-905B-A55EDF6DF72B}" type="parTrans" cxnId="{3B36B618-B4EB-44B1-A630-B5D64AC4EDAE}">
      <dgm:prSet/>
      <dgm:spPr/>
      <dgm:t>
        <a:bodyPr/>
        <a:lstStyle/>
        <a:p>
          <a:endParaRPr lang="zh-TW" altLang="en-US"/>
        </a:p>
      </dgm:t>
    </dgm:pt>
    <dgm:pt modelId="{FC6BE798-B769-48E8-8573-E5BBFE5EEEA6}" type="sibTrans" cxnId="{3B36B618-B4EB-44B1-A630-B5D64AC4EDAE}">
      <dgm:prSet/>
      <dgm:spPr/>
      <dgm:t>
        <a:bodyPr/>
        <a:lstStyle/>
        <a:p>
          <a:endParaRPr lang="zh-TW" altLang="en-US"/>
        </a:p>
      </dgm:t>
    </dgm:pt>
    <dgm:pt modelId="{C672EC4E-D98C-43FA-82E3-D51B6F73ABF1}">
      <dgm:prSet/>
      <dgm:spPr/>
      <dgm:t>
        <a:bodyPr/>
        <a:lstStyle/>
        <a:p>
          <a:r>
            <a:rPr lang="zh-TW" altLang="en-US">
              <a:latin typeface="標楷體" panose="03000509000000000000" pitchFamily="65" charset="-120"/>
              <a:ea typeface="標楷體" panose="03000509000000000000" pitchFamily="65" charset="-120"/>
            </a:rPr>
            <a:t>貢獻你的所學，將熱情盡情的投入！</a:t>
          </a:r>
          <a:endParaRPr lang="zh-TW" altLang="en-US" dirty="0">
            <a:latin typeface="標楷體" panose="03000509000000000000" pitchFamily="65" charset="-120"/>
            <a:ea typeface="標楷體" panose="03000509000000000000" pitchFamily="65" charset="-120"/>
          </a:endParaRPr>
        </a:p>
      </dgm:t>
    </dgm:pt>
    <dgm:pt modelId="{A62A1473-DB48-4993-B5B2-F29EA11CAFC3}" type="parTrans" cxnId="{7BD23CC0-7313-4F90-9E4A-0935A6BDA459}">
      <dgm:prSet/>
      <dgm:spPr/>
      <dgm:t>
        <a:bodyPr/>
        <a:lstStyle/>
        <a:p>
          <a:endParaRPr lang="zh-TW" altLang="en-US"/>
        </a:p>
      </dgm:t>
    </dgm:pt>
    <dgm:pt modelId="{C620BDAA-93DB-47D6-8B49-3FAC749EFE88}" type="sibTrans" cxnId="{7BD23CC0-7313-4F90-9E4A-0935A6BDA459}">
      <dgm:prSet/>
      <dgm:spPr/>
      <dgm:t>
        <a:bodyPr/>
        <a:lstStyle/>
        <a:p>
          <a:endParaRPr lang="zh-TW" altLang="en-US"/>
        </a:p>
      </dgm:t>
    </dgm:pt>
    <dgm:pt modelId="{EB6384D0-AE10-4C3C-B205-E4B0DC328B22}">
      <dgm:prSet/>
      <dgm:spPr/>
      <dgm:t>
        <a:bodyPr/>
        <a:lstStyle/>
        <a:p>
          <a:r>
            <a:rPr lang="zh-TW" altLang="en-US" dirty="0">
              <a:latin typeface="標楷體" panose="03000509000000000000" pitchFamily="65" charset="-120"/>
              <a:ea typeface="標楷體" panose="03000509000000000000" pitchFamily="65" charset="-120"/>
            </a:rPr>
            <a:t>教育部規定修業期限最少兩年</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個學期</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73A30981-B1AF-4B73-9FED-47FFBE467B0C}" type="sibTrans" cxnId="{C38C94C2-F0F3-4C4F-AEDC-2AFE0CF7FC92}">
      <dgm:prSet/>
      <dgm:spPr/>
      <dgm:t>
        <a:bodyPr/>
        <a:lstStyle/>
        <a:p>
          <a:endParaRPr lang="zh-TW" altLang="en-US"/>
        </a:p>
      </dgm:t>
    </dgm:pt>
    <dgm:pt modelId="{F54090BC-2D28-4031-A52C-A77B898D1D4B}" type="parTrans" cxnId="{C38C94C2-F0F3-4C4F-AEDC-2AFE0CF7FC92}">
      <dgm:prSet/>
      <dgm:spPr/>
      <dgm:t>
        <a:bodyPr/>
        <a:lstStyle/>
        <a:p>
          <a:endParaRPr lang="zh-TW" altLang="en-US"/>
        </a:p>
      </dgm:t>
    </dgm:pt>
    <dgm:pt modelId="{E6DB9A3C-BB49-4EDB-8756-930B0308E000}">
      <dgm:prSet/>
      <dgm:spPr/>
      <dgm:t>
        <a:bodyPr/>
        <a:lstStyle/>
        <a:p>
          <a:r>
            <a:rPr lang="zh-TW" altLang="en-US" dirty="0">
              <a:latin typeface="標楷體" panose="03000509000000000000" pitchFamily="65" charset="-120"/>
              <a:ea typeface="標楷體" panose="03000509000000000000" pitchFamily="65" charset="-120"/>
            </a:rPr>
            <a:t>依照選課邏輯正確選課，不符規定則學分不予採認</a:t>
          </a:r>
          <a:endParaRPr lang="zh-TW" altLang="en-US" dirty="0"/>
        </a:p>
      </dgm:t>
    </dgm:pt>
    <dgm:pt modelId="{C4CBCBAF-AC48-477D-9F02-E6E2218DC4A6}" type="sibTrans" cxnId="{A81D5F8D-49D9-4BB4-A749-B302F590B0D4}">
      <dgm:prSet/>
      <dgm:spPr/>
      <dgm:t>
        <a:bodyPr/>
        <a:lstStyle/>
        <a:p>
          <a:endParaRPr lang="zh-TW" altLang="en-US"/>
        </a:p>
      </dgm:t>
    </dgm:pt>
    <dgm:pt modelId="{53CE60F4-33D5-4C5E-B829-A574F3546797}" type="parTrans" cxnId="{A81D5F8D-49D9-4BB4-A749-B302F590B0D4}">
      <dgm:prSet/>
      <dgm:spPr/>
      <dgm:t>
        <a:bodyPr/>
        <a:lstStyle/>
        <a:p>
          <a:endParaRPr lang="zh-TW" altLang="en-US"/>
        </a:p>
      </dgm:t>
    </dgm:pt>
    <dgm:pt modelId="{D86CDC6A-BB1B-449E-8753-AC5B84427DF9}" type="pres">
      <dgm:prSet presAssocID="{836708B4-541D-4777-AF9E-9825901F54BE}" presName="linearFlow" presStyleCnt="0">
        <dgm:presLayoutVars>
          <dgm:dir/>
          <dgm:animLvl val="lvl"/>
          <dgm:resizeHandles val="exact"/>
        </dgm:presLayoutVars>
      </dgm:prSet>
      <dgm:spPr/>
      <dgm:t>
        <a:bodyPr/>
        <a:lstStyle/>
        <a:p>
          <a:endParaRPr lang="zh-TW" altLang="en-US"/>
        </a:p>
      </dgm:t>
    </dgm:pt>
    <dgm:pt modelId="{3F671A32-5B63-4411-A35C-91C6D75586F3}" type="pres">
      <dgm:prSet presAssocID="{6EA7DD38-DCC2-4C6A-A744-C6728305B21D}" presName="composite" presStyleCnt="0"/>
      <dgm:spPr/>
    </dgm:pt>
    <dgm:pt modelId="{661CEFD9-D2CE-4EC7-ACA2-555A49E4FCE4}" type="pres">
      <dgm:prSet presAssocID="{6EA7DD38-DCC2-4C6A-A744-C6728305B21D}" presName="parentText" presStyleLbl="alignNode1" presStyleIdx="0" presStyleCnt="9">
        <dgm:presLayoutVars>
          <dgm:chMax val="1"/>
          <dgm:bulletEnabled val="1"/>
        </dgm:presLayoutVars>
      </dgm:prSet>
      <dgm:spPr/>
      <dgm:t>
        <a:bodyPr/>
        <a:lstStyle/>
        <a:p>
          <a:endParaRPr lang="zh-TW" altLang="en-US"/>
        </a:p>
      </dgm:t>
    </dgm:pt>
    <dgm:pt modelId="{342EEAE4-3677-4765-8226-C9358F66E99C}" type="pres">
      <dgm:prSet presAssocID="{6EA7DD38-DCC2-4C6A-A744-C6728305B21D}" presName="descendantText" presStyleLbl="alignAcc1" presStyleIdx="0" presStyleCnt="9">
        <dgm:presLayoutVars>
          <dgm:bulletEnabled val="1"/>
        </dgm:presLayoutVars>
      </dgm:prSet>
      <dgm:spPr/>
      <dgm:t>
        <a:bodyPr/>
        <a:lstStyle/>
        <a:p>
          <a:endParaRPr lang="zh-TW" altLang="en-US"/>
        </a:p>
      </dgm:t>
    </dgm:pt>
    <dgm:pt modelId="{0D17DD32-2701-4606-81B7-B25F89DF727F}" type="pres">
      <dgm:prSet presAssocID="{6CAD6DF8-8770-4C43-8406-2B5692E3332C}" presName="sp" presStyleCnt="0"/>
      <dgm:spPr/>
    </dgm:pt>
    <dgm:pt modelId="{3E8C52BA-438A-40ED-8AD4-1D3413120121}" type="pres">
      <dgm:prSet presAssocID="{990340A2-EF12-44E8-8268-C1D90CE66AEE}" presName="composite" presStyleCnt="0"/>
      <dgm:spPr/>
    </dgm:pt>
    <dgm:pt modelId="{E2A23A5B-BFC8-4C3A-AC0C-182D7F553BEE}" type="pres">
      <dgm:prSet presAssocID="{990340A2-EF12-44E8-8268-C1D90CE66AEE}" presName="parentText" presStyleLbl="alignNode1" presStyleIdx="1" presStyleCnt="9">
        <dgm:presLayoutVars>
          <dgm:chMax val="1"/>
          <dgm:bulletEnabled val="1"/>
        </dgm:presLayoutVars>
      </dgm:prSet>
      <dgm:spPr/>
      <dgm:t>
        <a:bodyPr/>
        <a:lstStyle/>
        <a:p>
          <a:endParaRPr lang="zh-TW" altLang="en-US"/>
        </a:p>
      </dgm:t>
    </dgm:pt>
    <dgm:pt modelId="{8FEEBE7E-796A-4C62-8A35-D594EB741DEE}" type="pres">
      <dgm:prSet presAssocID="{990340A2-EF12-44E8-8268-C1D90CE66AEE}" presName="descendantText" presStyleLbl="alignAcc1" presStyleIdx="1" presStyleCnt="9">
        <dgm:presLayoutVars>
          <dgm:bulletEnabled val="1"/>
        </dgm:presLayoutVars>
      </dgm:prSet>
      <dgm:spPr/>
      <dgm:t>
        <a:bodyPr/>
        <a:lstStyle/>
        <a:p>
          <a:endParaRPr lang="zh-TW" altLang="en-US"/>
        </a:p>
      </dgm:t>
    </dgm:pt>
    <dgm:pt modelId="{8A4AD495-B708-40B8-A38E-24A1F1B186AB}" type="pres">
      <dgm:prSet presAssocID="{BFC16928-6DF0-493C-A92F-C38AF334F798}" presName="sp" presStyleCnt="0"/>
      <dgm:spPr/>
    </dgm:pt>
    <dgm:pt modelId="{BF776981-FE5F-4530-BAEF-FF2127507334}" type="pres">
      <dgm:prSet presAssocID="{6559BF28-FE06-47FF-9F02-1BA332F2E0A8}" presName="composite" presStyleCnt="0"/>
      <dgm:spPr/>
    </dgm:pt>
    <dgm:pt modelId="{542BFFFD-C8D3-4B66-AD4E-5A7424086153}" type="pres">
      <dgm:prSet presAssocID="{6559BF28-FE06-47FF-9F02-1BA332F2E0A8}" presName="parentText" presStyleLbl="alignNode1" presStyleIdx="2" presStyleCnt="9">
        <dgm:presLayoutVars>
          <dgm:chMax val="1"/>
          <dgm:bulletEnabled val="1"/>
        </dgm:presLayoutVars>
      </dgm:prSet>
      <dgm:spPr/>
      <dgm:t>
        <a:bodyPr/>
        <a:lstStyle/>
        <a:p>
          <a:endParaRPr lang="zh-TW" altLang="en-US"/>
        </a:p>
      </dgm:t>
    </dgm:pt>
    <dgm:pt modelId="{8B201631-1469-4DC2-BF89-759ECE6DAFCD}" type="pres">
      <dgm:prSet presAssocID="{6559BF28-FE06-47FF-9F02-1BA332F2E0A8}" presName="descendantText" presStyleLbl="alignAcc1" presStyleIdx="2" presStyleCnt="9">
        <dgm:presLayoutVars>
          <dgm:bulletEnabled val="1"/>
        </dgm:presLayoutVars>
      </dgm:prSet>
      <dgm:spPr/>
      <dgm:t>
        <a:bodyPr/>
        <a:lstStyle/>
        <a:p>
          <a:endParaRPr lang="zh-TW" altLang="en-US"/>
        </a:p>
      </dgm:t>
    </dgm:pt>
    <dgm:pt modelId="{0876CFFE-54E1-4EB1-8A75-A2ED9EE403EF}" type="pres">
      <dgm:prSet presAssocID="{128A9022-8A5C-4A86-955C-6FBD380CDA81}" presName="sp" presStyleCnt="0"/>
      <dgm:spPr/>
    </dgm:pt>
    <dgm:pt modelId="{8CCAC53D-4DF2-4544-9EEB-06C03CD18808}" type="pres">
      <dgm:prSet presAssocID="{1FF46551-1DA7-40B5-A81C-80C2FB7FC8C1}" presName="composite" presStyleCnt="0"/>
      <dgm:spPr/>
    </dgm:pt>
    <dgm:pt modelId="{1553FA68-8B2B-482C-A72B-CFE0522953EA}" type="pres">
      <dgm:prSet presAssocID="{1FF46551-1DA7-40B5-A81C-80C2FB7FC8C1}" presName="parentText" presStyleLbl="alignNode1" presStyleIdx="3" presStyleCnt="9">
        <dgm:presLayoutVars>
          <dgm:chMax val="1"/>
          <dgm:bulletEnabled val="1"/>
        </dgm:presLayoutVars>
      </dgm:prSet>
      <dgm:spPr/>
      <dgm:t>
        <a:bodyPr/>
        <a:lstStyle/>
        <a:p>
          <a:endParaRPr lang="zh-TW" altLang="en-US"/>
        </a:p>
      </dgm:t>
    </dgm:pt>
    <dgm:pt modelId="{5750489A-62C6-4757-A46F-00ADFB094FCA}" type="pres">
      <dgm:prSet presAssocID="{1FF46551-1DA7-40B5-A81C-80C2FB7FC8C1}" presName="descendantText" presStyleLbl="alignAcc1" presStyleIdx="3" presStyleCnt="9">
        <dgm:presLayoutVars>
          <dgm:bulletEnabled val="1"/>
        </dgm:presLayoutVars>
      </dgm:prSet>
      <dgm:spPr/>
      <dgm:t>
        <a:bodyPr/>
        <a:lstStyle/>
        <a:p>
          <a:endParaRPr lang="zh-TW" altLang="en-US"/>
        </a:p>
      </dgm:t>
    </dgm:pt>
    <dgm:pt modelId="{600DABB8-0796-4B91-A9BE-F6312F8EF56B}" type="pres">
      <dgm:prSet presAssocID="{FC1585D2-ADFD-4B5A-BF53-9A23015337B9}" presName="sp" presStyleCnt="0"/>
      <dgm:spPr/>
    </dgm:pt>
    <dgm:pt modelId="{ED9FBF92-9E73-4939-9CE5-0AA9935BFA86}" type="pres">
      <dgm:prSet presAssocID="{5522496D-0FDB-46CA-90D9-F3C7F0F2CB13}" presName="composite" presStyleCnt="0"/>
      <dgm:spPr/>
    </dgm:pt>
    <dgm:pt modelId="{37BFF0D1-6F42-45D3-A208-9D783650050A}" type="pres">
      <dgm:prSet presAssocID="{5522496D-0FDB-46CA-90D9-F3C7F0F2CB13}" presName="parentText" presStyleLbl="alignNode1" presStyleIdx="4" presStyleCnt="9">
        <dgm:presLayoutVars>
          <dgm:chMax val="1"/>
          <dgm:bulletEnabled val="1"/>
        </dgm:presLayoutVars>
      </dgm:prSet>
      <dgm:spPr/>
      <dgm:t>
        <a:bodyPr/>
        <a:lstStyle/>
        <a:p>
          <a:endParaRPr lang="zh-TW" altLang="en-US"/>
        </a:p>
      </dgm:t>
    </dgm:pt>
    <dgm:pt modelId="{204EE807-BD9D-4EC4-81F9-F3280AD1B78B}" type="pres">
      <dgm:prSet presAssocID="{5522496D-0FDB-46CA-90D9-F3C7F0F2CB13}" presName="descendantText" presStyleLbl="alignAcc1" presStyleIdx="4" presStyleCnt="9">
        <dgm:presLayoutVars>
          <dgm:bulletEnabled val="1"/>
        </dgm:presLayoutVars>
      </dgm:prSet>
      <dgm:spPr/>
      <dgm:t>
        <a:bodyPr/>
        <a:lstStyle/>
        <a:p>
          <a:endParaRPr lang="zh-TW" altLang="en-US"/>
        </a:p>
      </dgm:t>
    </dgm:pt>
    <dgm:pt modelId="{6A64DDE7-F88D-40D1-A9AA-7F1CEC211088}" type="pres">
      <dgm:prSet presAssocID="{C9F3AEEA-1EC6-4F80-970D-630BB4AAE033}" presName="sp" presStyleCnt="0"/>
      <dgm:spPr/>
    </dgm:pt>
    <dgm:pt modelId="{23250BCB-096A-4DE5-9F4B-EFB0638BED97}" type="pres">
      <dgm:prSet presAssocID="{8413DD52-94F7-48C4-9115-A2F28C19DAB9}" presName="composite" presStyleCnt="0"/>
      <dgm:spPr/>
    </dgm:pt>
    <dgm:pt modelId="{2BB7EB01-0A53-44F7-BCA6-F06869D30EAB}" type="pres">
      <dgm:prSet presAssocID="{8413DD52-94F7-48C4-9115-A2F28C19DAB9}" presName="parentText" presStyleLbl="alignNode1" presStyleIdx="5" presStyleCnt="9">
        <dgm:presLayoutVars>
          <dgm:chMax val="1"/>
          <dgm:bulletEnabled val="1"/>
        </dgm:presLayoutVars>
      </dgm:prSet>
      <dgm:spPr/>
      <dgm:t>
        <a:bodyPr/>
        <a:lstStyle/>
        <a:p>
          <a:endParaRPr lang="zh-TW" altLang="en-US"/>
        </a:p>
      </dgm:t>
    </dgm:pt>
    <dgm:pt modelId="{DD4E17D6-A003-449F-9D2A-319418C1FB92}" type="pres">
      <dgm:prSet presAssocID="{8413DD52-94F7-48C4-9115-A2F28C19DAB9}" presName="descendantText" presStyleLbl="alignAcc1" presStyleIdx="5" presStyleCnt="9">
        <dgm:presLayoutVars>
          <dgm:bulletEnabled val="1"/>
        </dgm:presLayoutVars>
      </dgm:prSet>
      <dgm:spPr/>
      <dgm:t>
        <a:bodyPr/>
        <a:lstStyle/>
        <a:p>
          <a:endParaRPr lang="zh-TW" altLang="en-US"/>
        </a:p>
      </dgm:t>
    </dgm:pt>
    <dgm:pt modelId="{292E707A-2E17-4230-A393-552E84A86F2C}" type="pres">
      <dgm:prSet presAssocID="{E566DDDB-B479-47E7-9E61-8A87D552C149}" presName="sp" presStyleCnt="0"/>
      <dgm:spPr/>
    </dgm:pt>
    <dgm:pt modelId="{22A12291-A08B-4B51-ADF1-00604079C466}" type="pres">
      <dgm:prSet presAssocID="{002FC30B-43D7-4FE4-AAA8-6CA49DFE63B6}" presName="composite" presStyleCnt="0"/>
      <dgm:spPr/>
    </dgm:pt>
    <dgm:pt modelId="{A7F17841-A69F-4244-8441-9DF10C905F6A}" type="pres">
      <dgm:prSet presAssocID="{002FC30B-43D7-4FE4-AAA8-6CA49DFE63B6}" presName="parentText" presStyleLbl="alignNode1" presStyleIdx="6" presStyleCnt="9">
        <dgm:presLayoutVars>
          <dgm:chMax val="1"/>
          <dgm:bulletEnabled val="1"/>
        </dgm:presLayoutVars>
      </dgm:prSet>
      <dgm:spPr/>
      <dgm:t>
        <a:bodyPr/>
        <a:lstStyle/>
        <a:p>
          <a:endParaRPr lang="zh-TW" altLang="en-US"/>
        </a:p>
      </dgm:t>
    </dgm:pt>
    <dgm:pt modelId="{6ABEA87E-9B96-44D4-B284-C3FDFA226FD3}" type="pres">
      <dgm:prSet presAssocID="{002FC30B-43D7-4FE4-AAA8-6CA49DFE63B6}" presName="descendantText" presStyleLbl="alignAcc1" presStyleIdx="6" presStyleCnt="9">
        <dgm:presLayoutVars>
          <dgm:bulletEnabled val="1"/>
        </dgm:presLayoutVars>
      </dgm:prSet>
      <dgm:spPr/>
      <dgm:t>
        <a:bodyPr/>
        <a:lstStyle/>
        <a:p>
          <a:endParaRPr lang="zh-TW" altLang="en-US"/>
        </a:p>
      </dgm:t>
    </dgm:pt>
    <dgm:pt modelId="{F4B9F330-72CC-4E41-AAF9-B920D494E847}" type="pres">
      <dgm:prSet presAssocID="{AFD6BEB3-9FC9-44C6-9927-3D72909B0DC4}" presName="sp" presStyleCnt="0"/>
      <dgm:spPr/>
    </dgm:pt>
    <dgm:pt modelId="{5FD60FF7-B2B8-4674-A90B-A1052EF064C3}" type="pres">
      <dgm:prSet presAssocID="{42EC8C15-6258-49C9-A5E3-F683D5F6C417}" presName="composite" presStyleCnt="0"/>
      <dgm:spPr/>
    </dgm:pt>
    <dgm:pt modelId="{21DA0954-AB14-42B2-9878-D82F14EA8B11}" type="pres">
      <dgm:prSet presAssocID="{42EC8C15-6258-49C9-A5E3-F683D5F6C417}" presName="parentText" presStyleLbl="alignNode1" presStyleIdx="7" presStyleCnt="9">
        <dgm:presLayoutVars>
          <dgm:chMax val="1"/>
          <dgm:bulletEnabled val="1"/>
        </dgm:presLayoutVars>
      </dgm:prSet>
      <dgm:spPr/>
      <dgm:t>
        <a:bodyPr/>
        <a:lstStyle/>
        <a:p>
          <a:endParaRPr lang="zh-TW" altLang="en-US"/>
        </a:p>
      </dgm:t>
    </dgm:pt>
    <dgm:pt modelId="{F157AF67-7ADC-4B72-B1D0-70FA0082DA76}" type="pres">
      <dgm:prSet presAssocID="{42EC8C15-6258-49C9-A5E3-F683D5F6C417}" presName="descendantText" presStyleLbl="alignAcc1" presStyleIdx="7" presStyleCnt="9">
        <dgm:presLayoutVars>
          <dgm:bulletEnabled val="1"/>
        </dgm:presLayoutVars>
      </dgm:prSet>
      <dgm:spPr/>
      <dgm:t>
        <a:bodyPr/>
        <a:lstStyle/>
        <a:p>
          <a:endParaRPr lang="zh-TW" altLang="en-US"/>
        </a:p>
      </dgm:t>
    </dgm:pt>
    <dgm:pt modelId="{7D211729-36B3-4F83-9E25-3C88FEB5DA57}" type="pres">
      <dgm:prSet presAssocID="{4B291ADA-735A-451A-984A-D7B769044FA3}" presName="sp" presStyleCnt="0"/>
      <dgm:spPr/>
    </dgm:pt>
    <dgm:pt modelId="{B0B0490A-F548-43A1-9D04-402746C4F2C3}" type="pres">
      <dgm:prSet presAssocID="{AF4EF5A9-4B2C-4C9A-8259-0D90C5D7289F}" presName="composite" presStyleCnt="0"/>
      <dgm:spPr/>
    </dgm:pt>
    <dgm:pt modelId="{FD3B3C2A-2E16-4B7C-838F-601BE7E1844E}" type="pres">
      <dgm:prSet presAssocID="{AF4EF5A9-4B2C-4C9A-8259-0D90C5D7289F}" presName="parentText" presStyleLbl="alignNode1" presStyleIdx="8" presStyleCnt="9">
        <dgm:presLayoutVars>
          <dgm:chMax val="1"/>
          <dgm:bulletEnabled val="1"/>
        </dgm:presLayoutVars>
      </dgm:prSet>
      <dgm:spPr/>
      <dgm:t>
        <a:bodyPr/>
        <a:lstStyle/>
        <a:p>
          <a:endParaRPr lang="zh-TW" altLang="en-US"/>
        </a:p>
      </dgm:t>
    </dgm:pt>
    <dgm:pt modelId="{27E51172-3AC3-4A1F-93C1-EC9A4E7EF68A}" type="pres">
      <dgm:prSet presAssocID="{AF4EF5A9-4B2C-4C9A-8259-0D90C5D7289F}" presName="descendantText" presStyleLbl="alignAcc1" presStyleIdx="8" presStyleCnt="9">
        <dgm:presLayoutVars>
          <dgm:bulletEnabled val="1"/>
        </dgm:presLayoutVars>
      </dgm:prSet>
      <dgm:spPr/>
      <dgm:t>
        <a:bodyPr/>
        <a:lstStyle/>
        <a:p>
          <a:endParaRPr lang="zh-TW" altLang="en-US"/>
        </a:p>
      </dgm:t>
    </dgm:pt>
  </dgm:ptLst>
  <dgm:cxnLst>
    <dgm:cxn modelId="{60F51F8B-344D-4821-8495-3F82291FC36C}" srcId="{AF4EF5A9-4B2C-4C9A-8259-0D90C5D7289F}" destId="{3030F0DA-FC60-4B8D-ADAA-574641640BB1}" srcOrd="0" destOrd="0" parTransId="{213E8C3E-1DA3-438B-873A-AD381AEEE59C}" sibTransId="{D4BD0F0F-C8D5-4FE1-8292-7FBBA52851BB}"/>
    <dgm:cxn modelId="{1ED1547A-F09C-4F0C-8440-78B52B8C0B77}" type="presOf" srcId="{85CC09B5-9091-4DF3-864E-35A609626676}" destId="{F157AF67-7ADC-4B72-B1D0-70FA0082DA76}" srcOrd="0" destOrd="0" presId="urn:microsoft.com/office/officeart/2005/8/layout/chevron2"/>
    <dgm:cxn modelId="{B8DA16C9-06C3-4291-B288-3F68FAB1D979}" srcId="{836708B4-541D-4777-AF9E-9825901F54BE}" destId="{002FC30B-43D7-4FE4-AAA8-6CA49DFE63B6}" srcOrd="6" destOrd="0" parTransId="{36842CBA-3E65-40A8-B82E-B23C07E4141F}" sibTransId="{AFD6BEB3-9FC9-44C6-9927-3D72909B0DC4}"/>
    <dgm:cxn modelId="{C38C94C2-F0F3-4C4F-AEDC-2AFE0CF7FC92}" srcId="{1FF46551-1DA7-40B5-A81C-80C2FB7FC8C1}" destId="{EB6384D0-AE10-4C3C-B205-E4B0DC328B22}" srcOrd="1" destOrd="0" parTransId="{F54090BC-2D28-4031-A52C-A77B898D1D4B}" sibTransId="{73A30981-B1AF-4B73-9FED-47FFBE467B0C}"/>
    <dgm:cxn modelId="{E2FAAAD5-9EED-4C14-97E4-8B7465A31A1C}" srcId="{990340A2-EF12-44E8-8268-C1D90CE66AEE}" destId="{BC17EB70-6F52-4842-971C-04DBCCB2EBAF}" srcOrd="0" destOrd="0" parTransId="{FE47F8A6-2057-472B-88F5-2771B0DA2F0B}" sibTransId="{431333DB-ED2C-456C-9A24-C4FDFF7073D0}"/>
    <dgm:cxn modelId="{3B36B618-B4EB-44B1-A630-B5D64AC4EDAE}" srcId="{42EC8C15-6258-49C9-A5E3-F683D5F6C417}" destId="{85CC09B5-9091-4DF3-864E-35A609626676}" srcOrd="0" destOrd="0" parTransId="{CFBFDB56-C337-48AB-905B-A55EDF6DF72B}" sibTransId="{FC6BE798-B769-48E8-8573-E5BBFE5EEEA6}"/>
    <dgm:cxn modelId="{A151362B-BA95-486F-85B5-12B14CADEB61}" type="presOf" srcId="{2EBA0E39-47A1-4230-92D6-45B5F24358D0}" destId="{204EE807-BD9D-4EC4-81F9-F3280AD1B78B}" srcOrd="0" destOrd="0" presId="urn:microsoft.com/office/officeart/2005/8/layout/chevron2"/>
    <dgm:cxn modelId="{5F83ED99-D11E-482D-88AB-BA45F7C1CD41}" type="presOf" srcId="{6559BF28-FE06-47FF-9F02-1BA332F2E0A8}" destId="{542BFFFD-C8D3-4B66-AD4E-5A7424086153}" srcOrd="0" destOrd="0" presId="urn:microsoft.com/office/officeart/2005/8/layout/chevron2"/>
    <dgm:cxn modelId="{805B4445-883C-4372-A57D-679AE46B725C}" srcId="{8413DD52-94F7-48C4-9115-A2F28C19DAB9}" destId="{9E8310F0-95D3-4B16-950A-E8356F32AD90}" srcOrd="1" destOrd="0" parTransId="{E8D184BF-3341-4707-8352-60BB5A37EE73}" sibTransId="{23B5174F-BCDB-404E-9983-697DAF386F51}"/>
    <dgm:cxn modelId="{BB5CBC56-D816-4D56-8DB5-AD42ABDD7AC1}" type="presOf" srcId="{6EA7DD38-DCC2-4C6A-A744-C6728305B21D}" destId="{661CEFD9-D2CE-4EC7-ACA2-555A49E4FCE4}" srcOrd="0" destOrd="0" presId="urn:microsoft.com/office/officeart/2005/8/layout/chevron2"/>
    <dgm:cxn modelId="{8FDF4FDA-D34A-429F-A9DF-970DE4502E9F}" type="presOf" srcId="{1FF46551-1DA7-40B5-A81C-80C2FB7FC8C1}" destId="{1553FA68-8B2B-482C-A72B-CFE0522953EA}" srcOrd="0" destOrd="0" presId="urn:microsoft.com/office/officeart/2005/8/layout/chevron2"/>
    <dgm:cxn modelId="{FBE8FAE9-772A-498D-BB6A-0E30A1C2FDC2}" srcId="{6EA7DD38-DCC2-4C6A-A744-C6728305B21D}" destId="{8D874FC4-EAFD-4282-874B-F27A24E68FAA}" srcOrd="0" destOrd="0" parTransId="{706EFB50-6181-4EEF-B66D-21B8F3F21D6E}" sibTransId="{EB33664A-C120-4754-8F6D-CF293A2D7E57}"/>
    <dgm:cxn modelId="{C4DEF89B-000F-4C2C-9E95-699DAF4B6FAE}" srcId="{836708B4-541D-4777-AF9E-9825901F54BE}" destId="{6559BF28-FE06-47FF-9F02-1BA332F2E0A8}" srcOrd="2" destOrd="0" parTransId="{CE91CBF9-B6E7-463E-A515-DD6024EF67D7}" sibTransId="{128A9022-8A5C-4A86-955C-6FBD380CDA81}"/>
    <dgm:cxn modelId="{2D2FF693-DC17-4A4F-867A-09C88B00C7C2}" srcId="{836708B4-541D-4777-AF9E-9825901F54BE}" destId="{990340A2-EF12-44E8-8268-C1D90CE66AEE}" srcOrd="1" destOrd="0" parTransId="{2BD375CD-2780-4B13-8226-13C74E463CD1}" sibTransId="{BFC16928-6DF0-493C-A92F-C38AF334F798}"/>
    <dgm:cxn modelId="{8F82D5B7-B434-469C-96CF-FCAFEF4DDAD1}" type="presOf" srcId="{836708B4-541D-4777-AF9E-9825901F54BE}" destId="{D86CDC6A-BB1B-449E-8753-AC5B84427DF9}" srcOrd="0" destOrd="0" presId="urn:microsoft.com/office/officeart/2005/8/layout/chevron2"/>
    <dgm:cxn modelId="{D24B01E2-9BFC-44EE-B6A1-2ECBAE0B5215}" type="presOf" srcId="{BC17EB70-6F52-4842-971C-04DBCCB2EBAF}" destId="{8FEEBE7E-796A-4C62-8A35-D594EB741DEE}" srcOrd="0" destOrd="0" presId="urn:microsoft.com/office/officeart/2005/8/layout/chevron2"/>
    <dgm:cxn modelId="{B1B2322A-8A8C-41F9-8F02-DE916944578B}" srcId="{836708B4-541D-4777-AF9E-9825901F54BE}" destId="{1FF46551-1DA7-40B5-A81C-80C2FB7FC8C1}" srcOrd="3" destOrd="0" parTransId="{3C527BF9-7BF3-4ECE-9CAF-2445438188DE}" sibTransId="{FC1585D2-ADFD-4B5A-BF53-9A23015337B9}"/>
    <dgm:cxn modelId="{B8DFF5EA-EBE4-412F-A339-FCEA8B2FA668}" type="presOf" srcId="{3030F0DA-FC60-4B8D-ADAA-574641640BB1}" destId="{27E51172-3AC3-4A1F-93C1-EC9A4E7EF68A}" srcOrd="0" destOrd="0" presId="urn:microsoft.com/office/officeart/2005/8/layout/chevron2"/>
    <dgm:cxn modelId="{9004BDDF-4D8F-4F45-A66F-9435D3B8BC16}" srcId="{8413DD52-94F7-48C4-9115-A2F28C19DAB9}" destId="{E978707E-E831-45CF-89D0-D9185810A1CB}" srcOrd="0" destOrd="0" parTransId="{7E13AB9B-789F-40E8-ABED-8F68781E8A52}" sibTransId="{34A17823-97D4-4168-B921-DBF931BF8BA9}"/>
    <dgm:cxn modelId="{8B8F9D7C-9C7D-4ABD-9EAE-7A668372127A}" srcId="{002FC30B-43D7-4FE4-AAA8-6CA49DFE63B6}" destId="{2A1A2C06-19A2-4674-ACCA-93C601542309}" srcOrd="0" destOrd="0" parTransId="{F3A3F793-DBA4-436D-943C-5EEC9015E8C5}" sibTransId="{D11945E5-565E-4070-91E4-F515C0BA95B8}"/>
    <dgm:cxn modelId="{8E143F40-25AF-4A82-BB5B-66C01DA15DE2}" srcId="{5522496D-0FDB-46CA-90D9-F3C7F0F2CB13}" destId="{2EBA0E39-47A1-4230-92D6-45B5F24358D0}" srcOrd="0" destOrd="0" parTransId="{FD49AA5F-9026-4F39-A609-A824B5980D3C}" sibTransId="{6BE5EF07-23C9-41BE-B22E-B2D9F2334B32}"/>
    <dgm:cxn modelId="{6B7876C2-7D51-4924-B0AD-4B8434908DF7}" type="presOf" srcId="{AF4EF5A9-4B2C-4C9A-8259-0D90C5D7289F}" destId="{FD3B3C2A-2E16-4B7C-838F-601BE7E1844E}" srcOrd="0" destOrd="0" presId="urn:microsoft.com/office/officeart/2005/8/layout/chevron2"/>
    <dgm:cxn modelId="{7BFD2D26-C6CD-4339-8593-0E518F86BC96}" type="presOf" srcId="{9E8310F0-95D3-4B16-950A-E8356F32AD90}" destId="{DD4E17D6-A003-449F-9D2A-319418C1FB92}" srcOrd="0" destOrd="1" presId="urn:microsoft.com/office/officeart/2005/8/layout/chevron2"/>
    <dgm:cxn modelId="{B44183A5-CC28-4532-A08E-DA0F02115567}" type="presOf" srcId="{E6DB9A3C-BB49-4EDB-8756-930B0308E000}" destId="{5750489A-62C6-4757-A46F-00ADFB094FCA}" srcOrd="0" destOrd="0" presId="urn:microsoft.com/office/officeart/2005/8/layout/chevron2"/>
    <dgm:cxn modelId="{23206A04-7BF4-4C38-A619-6CDFE87B0E95}" srcId="{836708B4-541D-4777-AF9E-9825901F54BE}" destId="{5522496D-0FDB-46CA-90D9-F3C7F0F2CB13}" srcOrd="4" destOrd="0" parTransId="{4CBFCE84-8B9B-41C0-9AF2-1355A2B89CF5}" sibTransId="{C9F3AEEA-1EC6-4F80-970D-630BB4AAE033}"/>
    <dgm:cxn modelId="{B63747E8-AD38-4CE4-A79B-B6E35DDC915A}" srcId="{836708B4-541D-4777-AF9E-9825901F54BE}" destId="{AF4EF5A9-4B2C-4C9A-8259-0D90C5D7289F}" srcOrd="8" destOrd="0" parTransId="{E09BBA89-BF6C-4FE9-8C8C-39FD79A730FA}" sibTransId="{DAC86A09-E3D0-4A47-B4D0-93B928BFC2A5}"/>
    <dgm:cxn modelId="{635FA1A7-39D0-474D-90BA-745E79535970}" srcId="{836708B4-541D-4777-AF9E-9825901F54BE}" destId="{6EA7DD38-DCC2-4C6A-A744-C6728305B21D}" srcOrd="0" destOrd="0" parTransId="{F6647616-0B5E-48E1-9BC2-2FBEEFFC8348}" sibTransId="{6CAD6DF8-8770-4C43-8406-2B5692E3332C}"/>
    <dgm:cxn modelId="{16F8F0C9-5E91-4D91-9DF4-F04F06BAB558}" type="presOf" srcId="{990340A2-EF12-44E8-8268-C1D90CE66AEE}" destId="{E2A23A5B-BFC8-4C3A-AC0C-182D7F553BEE}" srcOrd="0" destOrd="0" presId="urn:microsoft.com/office/officeart/2005/8/layout/chevron2"/>
    <dgm:cxn modelId="{FCD4C8A1-E24C-4D29-9D13-FF767F334D37}" type="presOf" srcId="{2A1A2C06-19A2-4674-ACCA-93C601542309}" destId="{6ABEA87E-9B96-44D4-B284-C3FDFA226FD3}" srcOrd="0" destOrd="0" presId="urn:microsoft.com/office/officeart/2005/8/layout/chevron2"/>
    <dgm:cxn modelId="{61B00520-BD4E-4D32-8E1F-54ECE6CBFE14}" type="presOf" srcId="{002FC30B-43D7-4FE4-AAA8-6CA49DFE63B6}" destId="{A7F17841-A69F-4244-8441-9DF10C905F6A}" srcOrd="0" destOrd="0" presId="urn:microsoft.com/office/officeart/2005/8/layout/chevron2"/>
    <dgm:cxn modelId="{512E3D76-CF4D-4BAF-AE60-EF18235161D4}" srcId="{6559BF28-FE06-47FF-9F02-1BA332F2E0A8}" destId="{B51AA6E8-463D-48FF-8523-866FFFEDABCD}" srcOrd="0" destOrd="0" parTransId="{97B54886-94B3-412F-B85A-6F67F0424110}" sibTransId="{C5D42D0B-8CDD-4A45-A19F-BE0EF447A950}"/>
    <dgm:cxn modelId="{32FE3BA8-C639-44B9-97D6-7B70CF6B6657}" srcId="{836708B4-541D-4777-AF9E-9825901F54BE}" destId="{8413DD52-94F7-48C4-9115-A2F28C19DAB9}" srcOrd="5" destOrd="0" parTransId="{BCF63220-98C0-446D-A4E3-19B1DC72B06C}" sibTransId="{E566DDDB-B479-47E7-9E61-8A87D552C149}"/>
    <dgm:cxn modelId="{A81D5F8D-49D9-4BB4-A749-B302F590B0D4}" srcId="{1FF46551-1DA7-40B5-A81C-80C2FB7FC8C1}" destId="{E6DB9A3C-BB49-4EDB-8756-930B0308E000}" srcOrd="0" destOrd="0" parTransId="{53CE60F4-33D5-4C5E-B829-A574F3546797}" sibTransId="{C4CBCBAF-AC48-477D-9F02-E6E2218DC4A6}"/>
    <dgm:cxn modelId="{ABF17ECC-47B6-4080-B40A-B607F5F99AD2}" type="presOf" srcId="{42EC8C15-6258-49C9-A5E3-F683D5F6C417}" destId="{21DA0954-AB14-42B2-9878-D82F14EA8B11}" srcOrd="0" destOrd="0" presId="urn:microsoft.com/office/officeart/2005/8/layout/chevron2"/>
    <dgm:cxn modelId="{464D5C37-E8B0-44D0-B730-A44857635A39}" type="presOf" srcId="{5522496D-0FDB-46CA-90D9-F3C7F0F2CB13}" destId="{37BFF0D1-6F42-45D3-A208-9D783650050A}" srcOrd="0" destOrd="0" presId="urn:microsoft.com/office/officeart/2005/8/layout/chevron2"/>
    <dgm:cxn modelId="{64925097-4CC2-45EF-9640-D782DD8F70AD}" type="presOf" srcId="{C672EC4E-D98C-43FA-82E3-D51B6F73ABF1}" destId="{27E51172-3AC3-4A1F-93C1-EC9A4E7EF68A}" srcOrd="0" destOrd="1" presId="urn:microsoft.com/office/officeart/2005/8/layout/chevron2"/>
    <dgm:cxn modelId="{C900E592-25B1-4C56-8DCE-A43B5C8B926B}" srcId="{836708B4-541D-4777-AF9E-9825901F54BE}" destId="{42EC8C15-6258-49C9-A5E3-F683D5F6C417}" srcOrd="7" destOrd="0" parTransId="{07594759-E33A-4CEB-A773-4AE772E1EC69}" sibTransId="{4B291ADA-735A-451A-984A-D7B769044FA3}"/>
    <dgm:cxn modelId="{367A2D53-B82E-4FF0-9CAA-5989358AB304}" type="presOf" srcId="{E978707E-E831-45CF-89D0-D9185810A1CB}" destId="{DD4E17D6-A003-449F-9D2A-319418C1FB92}" srcOrd="0" destOrd="0" presId="urn:microsoft.com/office/officeart/2005/8/layout/chevron2"/>
    <dgm:cxn modelId="{926BA93F-F15D-4FC0-B2C2-0FBA4698A963}" type="presOf" srcId="{8413DD52-94F7-48C4-9115-A2F28C19DAB9}" destId="{2BB7EB01-0A53-44F7-BCA6-F06869D30EAB}" srcOrd="0" destOrd="0" presId="urn:microsoft.com/office/officeart/2005/8/layout/chevron2"/>
    <dgm:cxn modelId="{7FE0D5F3-F7F8-4010-9B14-AF9C3F3838EE}" type="presOf" srcId="{8D874FC4-EAFD-4282-874B-F27A24E68FAA}" destId="{342EEAE4-3677-4765-8226-C9358F66E99C}" srcOrd="0" destOrd="0" presId="urn:microsoft.com/office/officeart/2005/8/layout/chevron2"/>
    <dgm:cxn modelId="{1581CF95-45FC-43CB-BC6E-06A4197D21A9}" type="presOf" srcId="{EB6384D0-AE10-4C3C-B205-E4B0DC328B22}" destId="{5750489A-62C6-4757-A46F-00ADFB094FCA}" srcOrd="0" destOrd="1" presId="urn:microsoft.com/office/officeart/2005/8/layout/chevron2"/>
    <dgm:cxn modelId="{8BE080B8-347C-4317-A715-8935EA61A819}" type="presOf" srcId="{B51AA6E8-463D-48FF-8523-866FFFEDABCD}" destId="{8B201631-1469-4DC2-BF89-759ECE6DAFCD}" srcOrd="0" destOrd="0" presId="urn:microsoft.com/office/officeart/2005/8/layout/chevron2"/>
    <dgm:cxn modelId="{7BD23CC0-7313-4F90-9E4A-0935A6BDA459}" srcId="{AF4EF5A9-4B2C-4C9A-8259-0D90C5D7289F}" destId="{C672EC4E-D98C-43FA-82E3-D51B6F73ABF1}" srcOrd="1" destOrd="0" parTransId="{A62A1473-DB48-4993-B5B2-F29EA11CAFC3}" sibTransId="{C620BDAA-93DB-47D6-8B49-3FAC749EFE88}"/>
    <dgm:cxn modelId="{2DCF48E1-AB5D-48E1-A423-1816F6092A4C}" type="presParOf" srcId="{D86CDC6A-BB1B-449E-8753-AC5B84427DF9}" destId="{3F671A32-5B63-4411-A35C-91C6D75586F3}" srcOrd="0" destOrd="0" presId="urn:microsoft.com/office/officeart/2005/8/layout/chevron2"/>
    <dgm:cxn modelId="{A2980018-6275-4ED1-B66E-AE1232530AF2}" type="presParOf" srcId="{3F671A32-5B63-4411-A35C-91C6D75586F3}" destId="{661CEFD9-D2CE-4EC7-ACA2-555A49E4FCE4}" srcOrd="0" destOrd="0" presId="urn:microsoft.com/office/officeart/2005/8/layout/chevron2"/>
    <dgm:cxn modelId="{BFD4AF73-E71C-42BF-95B6-2E9E4A3A15EF}" type="presParOf" srcId="{3F671A32-5B63-4411-A35C-91C6D75586F3}" destId="{342EEAE4-3677-4765-8226-C9358F66E99C}" srcOrd="1" destOrd="0" presId="urn:microsoft.com/office/officeart/2005/8/layout/chevron2"/>
    <dgm:cxn modelId="{ED748250-CADF-4376-B08F-EFDB8DFBCD7D}" type="presParOf" srcId="{D86CDC6A-BB1B-449E-8753-AC5B84427DF9}" destId="{0D17DD32-2701-4606-81B7-B25F89DF727F}" srcOrd="1" destOrd="0" presId="urn:microsoft.com/office/officeart/2005/8/layout/chevron2"/>
    <dgm:cxn modelId="{BF8FFD30-A7C5-400B-A04D-15E47DEB76AB}" type="presParOf" srcId="{D86CDC6A-BB1B-449E-8753-AC5B84427DF9}" destId="{3E8C52BA-438A-40ED-8AD4-1D3413120121}" srcOrd="2" destOrd="0" presId="urn:microsoft.com/office/officeart/2005/8/layout/chevron2"/>
    <dgm:cxn modelId="{973DED06-3151-4FE4-BD26-DCD44AE273EC}" type="presParOf" srcId="{3E8C52BA-438A-40ED-8AD4-1D3413120121}" destId="{E2A23A5B-BFC8-4C3A-AC0C-182D7F553BEE}" srcOrd="0" destOrd="0" presId="urn:microsoft.com/office/officeart/2005/8/layout/chevron2"/>
    <dgm:cxn modelId="{89C703C2-83AF-4D98-A923-2201F2C0A59E}" type="presParOf" srcId="{3E8C52BA-438A-40ED-8AD4-1D3413120121}" destId="{8FEEBE7E-796A-4C62-8A35-D594EB741DEE}" srcOrd="1" destOrd="0" presId="urn:microsoft.com/office/officeart/2005/8/layout/chevron2"/>
    <dgm:cxn modelId="{8A9632A5-79F7-4726-B701-8691070E6FBB}" type="presParOf" srcId="{D86CDC6A-BB1B-449E-8753-AC5B84427DF9}" destId="{8A4AD495-B708-40B8-A38E-24A1F1B186AB}" srcOrd="3" destOrd="0" presId="urn:microsoft.com/office/officeart/2005/8/layout/chevron2"/>
    <dgm:cxn modelId="{997BE812-10A5-4C61-BDF1-44C2A91E4EAC}" type="presParOf" srcId="{D86CDC6A-BB1B-449E-8753-AC5B84427DF9}" destId="{BF776981-FE5F-4530-BAEF-FF2127507334}" srcOrd="4" destOrd="0" presId="urn:microsoft.com/office/officeart/2005/8/layout/chevron2"/>
    <dgm:cxn modelId="{8258D9C1-1E1C-4515-8A45-55CBBC4077F8}" type="presParOf" srcId="{BF776981-FE5F-4530-BAEF-FF2127507334}" destId="{542BFFFD-C8D3-4B66-AD4E-5A7424086153}" srcOrd="0" destOrd="0" presId="urn:microsoft.com/office/officeart/2005/8/layout/chevron2"/>
    <dgm:cxn modelId="{5F4C94BE-2B5B-425D-A98E-9880B4B7EE64}" type="presParOf" srcId="{BF776981-FE5F-4530-BAEF-FF2127507334}" destId="{8B201631-1469-4DC2-BF89-759ECE6DAFCD}" srcOrd="1" destOrd="0" presId="urn:microsoft.com/office/officeart/2005/8/layout/chevron2"/>
    <dgm:cxn modelId="{C4B62EC1-455A-4F75-B46F-1FCE0C424BE9}" type="presParOf" srcId="{D86CDC6A-BB1B-449E-8753-AC5B84427DF9}" destId="{0876CFFE-54E1-4EB1-8A75-A2ED9EE403EF}" srcOrd="5" destOrd="0" presId="urn:microsoft.com/office/officeart/2005/8/layout/chevron2"/>
    <dgm:cxn modelId="{C4F0CB79-8078-473D-AC44-AE8F0D652726}" type="presParOf" srcId="{D86CDC6A-BB1B-449E-8753-AC5B84427DF9}" destId="{8CCAC53D-4DF2-4544-9EEB-06C03CD18808}" srcOrd="6" destOrd="0" presId="urn:microsoft.com/office/officeart/2005/8/layout/chevron2"/>
    <dgm:cxn modelId="{84BD7BA8-DB56-41E5-8F68-50FF8270E5E7}" type="presParOf" srcId="{8CCAC53D-4DF2-4544-9EEB-06C03CD18808}" destId="{1553FA68-8B2B-482C-A72B-CFE0522953EA}" srcOrd="0" destOrd="0" presId="urn:microsoft.com/office/officeart/2005/8/layout/chevron2"/>
    <dgm:cxn modelId="{86A0B4B4-C392-4B58-9F7C-190944B7D252}" type="presParOf" srcId="{8CCAC53D-4DF2-4544-9EEB-06C03CD18808}" destId="{5750489A-62C6-4757-A46F-00ADFB094FCA}" srcOrd="1" destOrd="0" presId="urn:microsoft.com/office/officeart/2005/8/layout/chevron2"/>
    <dgm:cxn modelId="{A55C3312-2306-4D37-926B-B41F671807C0}" type="presParOf" srcId="{D86CDC6A-BB1B-449E-8753-AC5B84427DF9}" destId="{600DABB8-0796-4B91-A9BE-F6312F8EF56B}" srcOrd="7" destOrd="0" presId="urn:microsoft.com/office/officeart/2005/8/layout/chevron2"/>
    <dgm:cxn modelId="{EF5EE0B4-2F9C-466B-9C08-4DD9E64D77F8}" type="presParOf" srcId="{D86CDC6A-BB1B-449E-8753-AC5B84427DF9}" destId="{ED9FBF92-9E73-4939-9CE5-0AA9935BFA86}" srcOrd="8" destOrd="0" presId="urn:microsoft.com/office/officeart/2005/8/layout/chevron2"/>
    <dgm:cxn modelId="{B2ECA8E1-4164-4D09-9FB3-DAC9175609E3}" type="presParOf" srcId="{ED9FBF92-9E73-4939-9CE5-0AA9935BFA86}" destId="{37BFF0D1-6F42-45D3-A208-9D783650050A}" srcOrd="0" destOrd="0" presId="urn:microsoft.com/office/officeart/2005/8/layout/chevron2"/>
    <dgm:cxn modelId="{72FEF7AF-14C0-4D52-ACCD-A728C100D25D}" type="presParOf" srcId="{ED9FBF92-9E73-4939-9CE5-0AA9935BFA86}" destId="{204EE807-BD9D-4EC4-81F9-F3280AD1B78B}" srcOrd="1" destOrd="0" presId="urn:microsoft.com/office/officeart/2005/8/layout/chevron2"/>
    <dgm:cxn modelId="{DE57251B-9CF5-4FA3-AC49-EAABF4239C4F}" type="presParOf" srcId="{D86CDC6A-BB1B-449E-8753-AC5B84427DF9}" destId="{6A64DDE7-F88D-40D1-A9AA-7F1CEC211088}" srcOrd="9" destOrd="0" presId="urn:microsoft.com/office/officeart/2005/8/layout/chevron2"/>
    <dgm:cxn modelId="{549B6737-E8C4-4D09-A7CD-9258A5D31290}" type="presParOf" srcId="{D86CDC6A-BB1B-449E-8753-AC5B84427DF9}" destId="{23250BCB-096A-4DE5-9F4B-EFB0638BED97}" srcOrd="10" destOrd="0" presId="urn:microsoft.com/office/officeart/2005/8/layout/chevron2"/>
    <dgm:cxn modelId="{15991258-7C32-41F4-92E6-6894AE0331D2}" type="presParOf" srcId="{23250BCB-096A-4DE5-9F4B-EFB0638BED97}" destId="{2BB7EB01-0A53-44F7-BCA6-F06869D30EAB}" srcOrd="0" destOrd="0" presId="urn:microsoft.com/office/officeart/2005/8/layout/chevron2"/>
    <dgm:cxn modelId="{0416F065-F863-40A7-A225-15E089BE81F0}" type="presParOf" srcId="{23250BCB-096A-4DE5-9F4B-EFB0638BED97}" destId="{DD4E17D6-A003-449F-9D2A-319418C1FB92}" srcOrd="1" destOrd="0" presId="urn:microsoft.com/office/officeart/2005/8/layout/chevron2"/>
    <dgm:cxn modelId="{055BB968-80B4-448A-9624-B58104E56F01}" type="presParOf" srcId="{D86CDC6A-BB1B-449E-8753-AC5B84427DF9}" destId="{292E707A-2E17-4230-A393-552E84A86F2C}" srcOrd="11" destOrd="0" presId="urn:microsoft.com/office/officeart/2005/8/layout/chevron2"/>
    <dgm:cxn modelId="{CC9A7BA2-E829-4973-8C17-B89B75681A56}" type="presParOf" srcId="{D86CDC6A-BB1B-449E-8753-AC5B84427DF9}" destId="{22A12291-A08B-4B51-ADF1-00604079C466}" srcOrd="12" destOrd="0" presId="urn:microsoft.com/office/officeart/2005/8/layout/chevron2"/>
    <dgm:cxn modelId="{3D288324-98FB-41F4-8059-EFEB6ABF0CFA}" type="presParOf" srcId="{22A12291-A08B-4B51-ADF1-00604079C466}" destId="{A7F17841-A69F-4244-8441-9DF10C905F6A}" srcOrd="0" destOrd="0" presId="urn:microsoft.com/office/officeart/2005/8/layout/chevron2"/>
    <dgm:cxn modelId="{6F74B1EF-18FC-4DE7-B71D-3DB61AEF8868}" type="presParOf" srcId="{22A12291-A08B-4B51-ADF1-00604079C466}" destId="{6ABEA87E-9B96-44D4-B284-C3FDFA226FD3}" srcOrd="1" destOrd="0" presId="urn:microsoft.com/office/officeart/2005/8/layout/chevron2"/>
    <dgm:cxn modelId="{DDAAE28A-AE5D-4206-9A3C-E2CC50AB4D07}" type="presParOf" srcId="{D86CDC6A-BB1B-449E-8753-AC5B84427DF9}" destId="{F4B9F330-72CC-4E41-AAF9-B920D494E847}" srcOrd="13" destOrd="0" presId="urn:microsoft.com/office/officeart/2005/8/layout/chevron2"/>
    <dgm:cxn modelId="{2AD0FE92-2D7C-4C7A-ABBE-CE8592AB90E1}" type="presParOf" srcId="{D86CDC6A-BB1B-449E-8753-AC5B84427DF9}" destId="{5FD60FF7-B2B8-4674-A90B-A1052EF064C3}" srcOrd="14" destOrd="0" presId="urn:microsoft.com/office/officeart/2005/8/layout/chevron2"/>
    <dgm:cxn modelId="{AECA2BD9-E19C-4B22-890C-0D3E45FC295D}" type="presParOf" srcId="{5FD60FF7-B2B8-4674-A90B-A1052EF064C3}" destId="{21DA0954-AB14-42B2-9878-D82F14EA8B11}" srcOrd="0" destOrd="0" presId="urn:microsoft.com/office/officeart/2005/8/layout/chevron2"/>
    <dgm:cxn modelId="{F4EC05CE-C83F-4489-9C1F-84EC298DB2D2}" type="presParOf" srcId="{5FD60FF7-B2B8-4674-A90B-A1052EF064C3}" destId="{F157AF67-7ADC-4B72-B1D0-70FA0082DA76}" srcOrd="1" destOrd="0" presId="urn:microsoft.com/office/officeart/2005/8/layout/chevron2"/>
    <dgm:cxn modelId="{1A98E2DE-5C37-4F00-8380-AFAF591A5D73}" type="presParOf" srcId="{D86CDC6A-BB1B-449E-8753-AC5B84427DF9}" destId="{7D211729-36B3-4F83-9E25-3C88FEB5DA57}" srcOrd="15" destOrd="0" presId="urn:microsoft.com/office/officeart/2005/8/layout/chevron2"/>
    <dgm:cxn modelId="{C9857E4A-5271-4778-94E1-D4B28A6B58BA}" type="presParOf" srcId="{D86CDC6A-BB1B-449E-8753-AC5B84427DF9}" destId="{B0B0490A-F548-43A1-9D04-402746C4F2C3}" srcOrd="16" destOrd="0" presId="urn:microsoft.com/office/officeart/2005/8/layout/chevron2"/>
    <dgm:cxn modelId="{9532ED19-3EB7-48F9-B919-50444536E777}" type="presParOf" srcId="{B0B0490A-F548-43A1-9D04-402746C4F2C3}" destId="{FD3B3C2A-2E16-4B7C-838F-601BE7E1844E}" srcOrd="0" destOrd="0" presId="urn:microsoft.com/office/officeart/2005/8/layout/chevron2"/>
    <dgm:cxn modelId="{D77A8142-46D7-4704-A27B-4D5B50A7EBB0}" type="presParOf" srcId="{B0B0490A-F548-43A1-9D04-402746C4F2C3}" destId="{27E51172-3AC3-4A1F-93C1-EC9A4E7EF6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B9C41D-1693-43D3-BFAE-173865227DD9}" type="doc">
      <dgm:prSet loTypeId="urn:microsoft.com/office/officeart/2005/8/layout/vList3#34" loCatId="list" qsTypeId="urn:microsoft.com/office/officeart/2005/8/quickstyle/simple1" qsCatId="simple" csTypeId="urn:microsoft.com/office/officeart/2005/8/colors/accent1_2" csCatId="accent1" phldr="1"/>
      <dgm:spPr/>
    </dgm:pt>
    <dgm:pt modelId="{AACD7C26-50C2-4086-AB7F-9194E55802CA}" type="pres">
      <dgm:prSet presAssocID="{94B9C41D-1693-43D3-BFAE-173865227DD9}" presName="linearFlow" presStyleCnt="0">
        <dgm:presLayoutVars>
          <dgm:dir/>
          <dgm:resizeHandles val="exact"/>
        </dgm:presLayoutVars>
      </dgm:prSet>
      <dgm:spPr/>
    </dgm:pt>
  </dgm:ptLst>
  <dgm:cxnLst>
    <dgm:cxn modelId="{8E236A7F-4C43-4626-B917-57A14B27927F}" type="presOf" srcId="{94B9C41D-1693-43D3-BFAE-173865227DD9}" destId="{AACD7C26-50C2-4086-AB7F-9194E55802CA}" srcOrd="0" destOrd="0" presId="urn:microsoft.com/office/officeart/2005/8/layout/vList3#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EFD9-D2CE-4EC7-ACA2-555A49E4FCE4}">
      <dsp:nvSpPr>
        <dsp:cNvPr id="0" name=""/>
        <dsp:cNvSpPr/>
      </dsp:nvSpPr>
      <dsp:spPr>
        <a:xfrm rot="5400000">
          <a:off x="-104534" y="108037"/>
          <a:ext cx="696896" cy="4878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招生</a:t>
          </a:r>
        </a:p>
      </dsp:txBody>
      <dsp:txXfrm rot="-5400000">
        <a:off x="1" y="247417"/>
        <a:ext cx="487827" cy="209069"/>
      </dsp:txXfrm>
    </dsp:sp>
    <dsp:sp modelId="{342EEAE4-3677-4765-8226-C9358F66E99C}">
      <dsp:nvSpPr>
        <dsp:cNvPr id="0" name=""/>
        <dsp:cNvSpPr/>
      </dsp:nvSpPr>
      <dsp:spPr>
        <a:xfrm rot="5400000">
          <a:off x="2825734" y="-2334403"/>
          <a:ext cx="452982" cy="512879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師資培育與就業輔導處之教程生與系上師培生統稱「師資生」</a:t>
          </a:r>
          <a:r>
            <a:rPr lang="zh-TW" altLang="en-US" sz="1200" kern="1200" dirty="0">
              <a:latin typeface="新細明體"/>
              <a:ea typeface="新細明體"/>
            </a:rPr>
            <a:t>。</a:t>
          </a:r>
          <a:endParaRPr lang="zh-TW" altLang="en-US" sz="1200" kern="1200" dirty="0"/>
        </a:p>
      </dsp:txBody>
      <dsp:txXfrm rot="-5400000">
        <a:off x="487828" y="25616"/>
        <a:ext cx="5106683" cy="408756"/>
      </dsp:txXfrm>
    </dsp:sp>
    <dsp:sp modelId="{E2A23A5B-BFC8-4C3A-AC0C-182D7F553BEE}">
      <dsp:nvSpPr>
        <dsp:cNvPr id="0" name=""/>
        <dsp:cNvSpPr/>
      </dsp:nvSpPr>
      <dsp:spPr>
        <a:xfrm rot="5400000">
          <a:off x="-104534" y="740129"/>
          <a:ext cx="696896" cy="48782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教育學分抵免</a:t>
          </a:r>
        </a:p>
      </dsp:txBody>
      <dsp:txXfrm rot="-5400000">
        <a:off x="1" y="879509"/>
        <a:ext cx="487827" cy="209069"/>
      </dsp:txXfrm>
    </dsp:sp>
    <dsp:sp modelId="{8FEEBE7E-796A-4C62-8A35-D594EB741DEE}">
      <dsp:nvSpPr>
        <dsp:cNvPr id="0" name=""/>
        <dsp:cNvSpPr/>
      </dsp:nvSpPr>
      <dsp:spPr>
        <a:xfrm rot="5400000">
          <a:off x="2825615" y="-1702192"/>
          <a:ext cx="453220" cy="51287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altLang="zh-TW" sz="1200" b="1" u="sng" kern="1200" dirty="0">
              <a:solidFill>
                <a:srgbClr val="FF0000"/>
              </a:solidFill>
              <a:latin typeface="標楷體" panose="03000509000000000000" pitchFamily="65" charset="-120"/>
              <a:ea typeface="標楷體" panose="03000509000000000000" pitchFamily="65" charset="-120"/>
            </a:rPr>
            <a:t>114</a:t>
          </a:r>
          <a:r>
            <a:rPr lang="zh-TW" altLang="en-US" sz="1200" b="1" u="sng" kern="1200" dirty="0">
              <a:solidFill>
                <a:srgbClr val="FF0000"/>
              </a:solidFill>
              <a:latin typeface="標楷體" panose="03000509000000000000" pitchFamily="65" charset="-120"/>
              <a:ea typeface="標楷體" panose="03000509000000000000" pitchFamily="65" charset="-120"/>
            </a:rPr>
            <a:t>年</a:t>
          </a:r>
          <a:r>
            <a:rPr lang="en-US" altLang="zh-TW" sz="1200" b="1" u="sng" kern="1200" dirty="0">
              <a:solidFill>
                <a:srgbClr val="FF0000"/>
              </a:solidFill>
              <a:latin typeface="標楷體" panose="03000509000000000000" pitchFamily="65" charset="-120"/>
              <a:ea typeface="標楷體" panose="03000509000000000000" pitchFamily="65" charset="-120"/>
            </a:rPr>
            <a:t>7</a:t>
          </a:r>
          <a:r>
            <a:rPr lang="zh-TW" altLang="en-US" sz="1200" b="1" u="sng" kern="1200" dirty="0">
              <a:solidFill>
                <a:srgbClr val="FF0000"/>
              </a:solidFill>
              <a:latin typeface="標楷體" panose="03000509000000000000" pitchFamily="65" charset="-120"/>
              <a:ea typeface="標楷體" panose="03000509000000000000" pitchFamily="65" charset="-120"/>
            </a:rPr>
            <a:t>月</a:t>
          </a:r>
          <a:r>
            <a:rPr lang="en-US" altLang="zh-TW" sz="1200" b="1" u="sng" kern="1200" dirty="0">
              <a:solidFill>
                <a:srgbClr val="FF0000"/>
              </a:solidFill>
              <a:latin typeface="標楷體" panose="03000509000000000000" pitchFamily="65" charset="-120"/>
              <a:ea typeface="標楷體" panose="03000509000000000000" pitchFamily="65" charset="-120"/>
            </a:rPr>
            <a:t>28</a:t>
          </a:r>
          <a:r>
            <a:rPr lang="zh-TW" altLang="en-US" sz="1200" b="1" u="sng" kern="1200" dirty="0">
              <a:solidFill>
                <a:srgbClr val="FF0000"/>
              </a:solidFill>
              <a:latin typeface="標楷體" panose="03000509000000000000" pitchFamily="65" charset="-120"/>
              <a:ea typeface="標楷體" panose="03000509000000000000" pitchFamily="65" charset="-120"/>
            </a:rPr>
            <a:t>日至</a:t>
          </a:r>
          <a:r>
            <a:rPr lang="en-US" altLang="zh-TW" sz="1200" b="1" u="sng" kern="1200" dirty="0">
              <a:solidFill>
                <a:srgbClr val="FF0000"/>
              </a:solidFill>
              <a:latin typeface="標楷體" panose="03000509000000000000" pitchFamily="65" charset="-120"/>
              <a:ea typeface="標楷體" panose="03000509000000000000" pitchFamily="65" charset="-120"/>
            </a:rPr>
            <a:t>7</a:t>
          </a:r>
          <a:r>
            <a:rPr lang="zh-TW" altLang="en-US" sz="1200" b="1" u="sng" kern="1200" dirty="0">
              <a:solidFill>
                <a:srgbClr val="FF0000"/>
              </a:solidFill>
              <a:latin typeface="標楷體" panose="03000509000000000000" pitchFamily="65" charset="-120"/>
              <a:ea typeface="標楷體" panose="03000509000000000000" pitchFamily="65" charset="-120"/>
            </a:rPr>
            <a:t>月</a:t>
          </a:r>
          <a:r>
            <a:rPr lang="en-US" altLang="zh-TW" sz="1200" b="1" u="sng" kern="1200" dirty="0">
              <a:solidFill>
                <a:srgbClr val="FF0000"/>
              </a:solidFill>
              <a:latin typeface="標楷體" panose="03000509000000000000" pitchFamily="65" charset="-120"/>
              <a:ea typeface="標楷體" panose="03000509000000000000" pitchFamily="65" charset="-120"/>
            </a:rPr>
            <a:t>31</a:t>
          </a:r>
          <a:r>
            <a:rPr lang="zh-TW" altLang="en-US" sz="1200" b="1" u="sng" kern="1200" dirty="0">
              <a:solidFill>
                <a:srgbClr val="FF0000"/>
              </a:solidFill>
              <a:latin typeface="標楷體" panose="03000509000000000000" pitchFamily="65" charset="-120"/>
              <a:ea typeface="標楷體" panose="03000509000000000000" pitchFamily="65" charset="-120"/>
            </a:rPr>
            <a:t>日</a:t>
          </a:r>
          <a:r>
            <a:rPr lang="zh-TW" altLang="en-US" sz="1200" kern="1200" dirty="0">
              <a:latin typeface="標楷體" panose="03000509000000000000" pitchFamily="65" charset="-120"/>
              <a:ea typeface="標楷體" panose="03000509000000000000" pitchFamily="65" charset="-120"/>
            </a:rPr>
            <a:t>，於</a:t>
          </a:r>
          <a:r>
            <a:rPr lang="zh-TW" altLang="en-US" sz="1200" u="sng" kern="1200" dirty="0">
              <a:solidFill>
                <a:srgbClr val="FF0000"/>
              </a:solidFill>
              <a:latin typeface="標楷體" panose="03000509000000000000" pitchFamily="65" charset="-120"/>
              <a:ea typeface="標楷體" panose="03000509000000000000" pitchFamily="65" charset="-120"/>
            </a:rPr>
            <a:t>當年度</a:t>
          </a:r>
          <a:r>
            <a:rPr lang="zh-TW" altLang="en-US" sz="1200" kern="1200" dirty="0">
              <a:latin typeface="標楷體" panose="03000509000000000000" pitchFamily="65" charset="-120"/>
              <a:ea typeface="標楷體" panose="03000509000000000000" pitchFamily="65" charset="-120"/>
            </a:rPr>
            <a:t>申請時間內辦理，申請以</a:t>
          </a:r>
          <a:r>
            <a:rPr lang="zh-TW" altLang="en-US" sz="1400" b="1" kern="1200" dirty="0">
              <a:solidFill>
                <a:srgbClr val="FF0000"/>
              </a:solidFill>
              <a:latin typeface="標楷體" panose="03000509000000000000" pitchFamily="65" charset="-120"/>
              <a:ea typeface="標楷體" panose="03000509000000000000" pitchFamily="65" charset="-120"/>
            </a:rPr>
            <a:t>一次</a:t>
          </a:r>
          <a:r>
            <a:rPr lang="zh-TW" altLang="en-US" sz="1200" kern="1200" dirty="0">
              <a:latin typeface="標楷體" panose="03000509000000000000" pitchFamily="65" charset="-120"/>
              <a:ea typeface="標楷體" panose="03000509000000000000" pitchFamily="65" charset="-120"/>
            </a:rPr>
            <a:t>為限</a:t>
          </a:r>
          <a:r>
            <a:rPr lang="zh-TW" altLang="en-US" sz="1200" kern="1200" dirty="0">
              <a:latin typeface="新細明體"/>
              <a:ea typeface="新細明體"/>
            </a:rPr>
            <a:t>。</a:t>
          </a:r>
          <a:endParaRPr lang="zh-TW" altLang="en-US" sz="1200" kern="1200" dirty="0"/>
        </a:p>
      </dsp:txBody>
      <dsp:txXfrm rot="-5400000">
        <a:off x="487827" y="657720"/>
        <a:ext cx="5106672" cy="408972"/>
      </dsp:txXfrm>
    </dsp:sp>
    <dsp:sp modelId="{542BFFFD-C8D3-4B66-AD4E-5A7424086153}">
      <dsp:nvSpPr>
        <dsp:cNvPr id="0" name=""/>
        <dsp:cNvSpPr/>
      </dsp:nvSpPr>
      <dsp:spPr>
        <a:xfrm rot="5400000">
          <a:off x="-104534" y="1372222"/>
          <a:ext cx="696896" cy="48782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b="1" kern="1200" dirty="0">
              <a:solidFill>
                <a:schemeClr val="bg1"/>
              </a:solidFill>
              <a:latin typeface="標楷體" panose="03000509000000000000" pitchFamily="65" charset="-120"/>
              <a:ea typeface="標楷體" panose="03000509000000000000" pitchFamily="65" charset="-120"/>
            </a:rPr>
            <a:t>專門科目</a:t>
          </a:r>
          <a:endParaRPr lang="en-US" altLang="zh-TW" sz="900" b="1" kern="1200" dirty="0">
            <a:solidFill>
              <a:schemeClr val="bg1"/>
            </a:solidFill>
            <a:latin typeface="標楷體" panose="03000509000000000000" pitchFamily="65" charset="-120"/>
            <a:ea typeface="標楷體" panose="03000509000000000000" pitchFamily="65" charset="-120"/>
          </a:endParaRPr>
        </a:p>
        <a:p>
          <a:pPr lvl="0" algn="ctr" defTabSz="400050">
            <a:lnSpc>
              <a:spcPct val="90000"/>
            </a:lnSpc>
            <a:spcBef>
              <a:spcPct val="0"/>
            </a:spcBef>
            <a:spcAft>
              <a:spcPct val="35000"/>
            </a:spcAft>
          </a:pPr>
          <a:r>
            <a:rPr lang="zh-TW" altLang="en-US" sz="900" b="1" kern="1200" dirty="0">
              <a:solidFill>
                <a:schemeClr val="bg1"/>
              </a:solidFill>
              <a:latin typeface="標楷體" panose="03000509000000000000" pitchFamily="65" charset="-120"/>
              <a:ea typeface="標楷體" panose="03000509000000000000" pitchFamily="65" charset="-120"/>
            </a:rPr>
            <a:t>部分認證</a:t>
          </a:r>
          <a:endParaRPr lang="zh-TW" altLang="en-US" sz="900" b="1" kern="1200" dirty="0">
            <a:latin typeface="標楷體" panose="03000509000000000000" pitchFamily="65" charset="-120"/>
            <a:ea typeface="標楷體" panose="03000509000000000000" pitchFamily="65" charset="-120"/>
          </a:endParaRPr>
        </a:p>
      </dsp:txBody>
      <dsp:txXfrm rot="-5400000">
        <a:off x="1" y="1511602"/>
        <a:ext cx="487827" cy="209069"/>
      </dsp:txXfrm>
    </dsp:sp>
    <dsp:sp modelId="{8B201631-1469-4DC2-BF89-759ECE6DAFCD}">
      <dsp:nvSpPr>
        <dsp:cNvPr id="0" name=""/>
        <dsp:cNvSpPr/>
      </dsp:nvSpPr>
      <dsp:spPr>
        <a:xfrm rot="5400000">
          <a:off x="2825734" y="-1070219"/>
          <a:ext cx="452982" cy="512879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200" kern="1200" dirty="0">
              <a:latin typeface="標楷體" panose="03000509000000000000" pitchFamily="65" charset="-120"/>
              <a:ea typeface="標楷體" panose="03000509000000000000" pitchFamily="65" charset="-120"/>
            </a:rPr>
            <a:t>可隨時提出，每次審查需繳交</a:t>
          </a:r>
          <a:r>
            <a:rPr lang="en-US" altLang="zh-TW" sz="1200" kern="1200" dirty="0">
              <a:latin typeface="標楷體" panose="03000509000000000000" pitchFamily="65" charset="-120"/>
              <a:ea typeface="標楷體" panose="03000509000000000000" pitchFamily="65" charset="-120"/>
            </a:rPr>
            <a:t>300</a:t>
          </a:r>
          <a:r>
            <a:rPr lang="zh-TW" altLang="en-US" sz="1200" kern="1200" dirty="0">
              <a:latin typeface="標楷體" panose="03000509000000000000" pitchFamily="65" charset="-120"/>
              <a:ea typeface="標楷體" panose="03000509000000000000" pitchFamily="65" charset="-120"/>
            </a:rPr>
            <a:t>元</a:t>
          </a:r>
          <a:r>
            <a:rPr lang="zh-TW" altLang="en-US" sz="1200" kern="1200" dirty="0">
              <a:latin typeface="新細明體"/>
              <a:ea typeface="+mn-ea"/>
            </a:rPr>
            <a:t>。</a:t>
          </a:r>
          <a:endParaRPr lang="zh-TW" altLang="en-US" sz="1200" kern="1200" dirty="0"/>
        </a:p>
      </dsp:txBody>
      <dsp:txXfrm rot="-5400000">
        <a:off x="487828" y="1289800"/>
        <a:ext cx="5106683" cy="408756"/>
      </dsp:txXfrm>
    </dsp:sp>
    <dsp:sp modelId="{1553FA68-8B2B-482C-A72B-CFE0522953EA}">
      <dsp:nvSpPr>
        <dsp:cNvPr id="0" name=""/>
        <dsp:cNvSpPr/>
      </dsp:nvSpPr>
      <dsp:spPr>
        <a:xfrm rot="5400000">
          <a:off x="-104534" y="2004314"/>
          <a:ext cx="696896" cy="4878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修課</a:t>
          </a:r>
        </a:p>
      </dsp:txBody>
      <dsp:txXfrm rot="-5400000">
        <a:off x="1" y="2143694"/>
        <a:ext cx="487827" cy="209069"/>
      </dsp:txXfrm>
    </dsp:sp>
    <dsp:sp modelId="{5750489A-62C6-4757-A46F-00ADFB094FCA}">
      <dsp:nvSpPr>
        <dsp:cNvPr id="0" name=""/>
        <dsp:cNvSpPr/>
      </dsp:nvSpPr>
      <dsp:spPr>
        <a:xfrm rot="5400000">
          <a:off x="2825734" y="-438127"/>
          <a:ext cx="452982" cy="512879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依照選課邏輯正確選課，不符規定則學分不予採認</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教育部規定修業期限最少兩年</a:t>
          </a:r>
          <a:r>
            <a:rPr lang="en-US" altLang="zh-TW" sz="1200" kern="1200" dirty="0">
              <a:latin typeface="標楷體" panose="03000509000000000000" pitchFamily="65" charset="-120"/>
              <a:ea typeface="標楷體" panose="03000509000000000000" pitchFamily="65" charset="-120"/>
            </a:rPr>
            <a:t>(4</a:t>
          </a:r>
          <a:r>
            <a:rPr lang="zh-TW" altLang="en-US" sz="1200" kern="1200" dirty="0">
              <a:latin typeface="標楷體" panose="03000509000000000000" pitchFamily="65" charset="-120"/>
              <a:ea typeface="標楷體" panose="03000509000000000000" pitchFamily="65" charset="-120"/>
            </a:rPr>
            <a:t>個學期</a:t>
          </a:r>
          <a:r>
            <a:rPr lang="en-US" altLang="zh-TW" sz="1200" kern="1200" dirty="0">
              <a:latin typeface="標楷體" panose="03000509000000000000" pitchFamily="65" charset="-120"/>
              <a:ea typeface="標楷體" panose="03000509000000000000" pitchFamily="65" charset="-120"/>
            </a:rPr>
            <a:t>)</a:t>
          </a:r>
          <a:endParaRPr lang="zh-TW" altLang="en-US" sz="1200" kern="1200" dirty="0">
            <a:latin typeface="標楷體" panose="03000509000000000000" pitchFamily="65" charset="-120"/>
            <a:ea typeface="標楷體" panose="03000509000000000000" pitchFamily="65" charset="-120"/>
          </a:endParaRPr>
        </a:p>
      </dsp:txBody>
      <dsp:txXfrm rot="-5400000">
        <a:off x="487828" y="1921892"/>
        <a:ext cx="5106683" cy="408756"/>
      </dsp:txXfrm>
    </dsp:sp>
    <dsp:sp modelId="{37BFF0D1-6F42-45D3-A208-9D783650050A}">
      <dsp:nvSpPr>
        <dsp:cNvPr id="0" name=""/>
        <dsp:cNvSpPr/>
      </dsp:nvSpPr>
      <dsp:spPr>
        <a:xfrm rot="5400000">
          <a:off x="-104534" y="2636406"/>
          <a:ext cx="696896" cy="48782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教師資格考試</a:t>
          </a:r>
        </a:p>
      </dsp:txBody>
      <dsp:txXfrm rot="-5400000">
        <a:off x="1" y="2775786"/>
        <a:ext cx="487827" cy="209069"/>
      </dsp:txXfrm>
    </dsp:sp>
    <dsp:sp modelId="{204EE807-BD9D-4EC4-81F9-F3280AD1B78B}">
      <dsp:nvSpPr>
        <dsp:cNvPr id="0" name=""/>
        <dsp:cNvSpPr/>
      </dsp:nvSpPr>
      <dsp:spPr>
        <a:xfrm rot="5400000">
          <a:off x="2825734" y="193964"/>
          <a:ext cx="452982" cy="5128796"/>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通過教師資格考試者，始得申請半年全時教育實習。</a:t>
          </a:r>
          <a:endParaRPr lang="zh-TW" altLang="en-US" sz="1200" kern="1200" dirty="0"/>
        </a:p>
      </dsp:txBody>
      <dsp:txXfrm rot="-5400000">
        <a:off x="487828" y="2553984"/>
        <a:ext cx="5106683" cy="408756"/>
      </dsp:txXfrm>
    </dsp:sp>
    <dsp:sp modelId="{2BB7EB01-0A53-44F7-BCA6-F06869D30EAB}">
      <dsp:nvSpPr>
        <dsp:cNvPr id="0" name=""/>
        <dsp:cNvSpPr/>
      </dsp:nvSpPr>
      <dsp:spPr>
        <a:xfrm rot="5400000">
          <a:off x="-104534" y="3268498"/>
          <a:ext cx="696896" cy="4878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教育</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實習</a:t>
          </a:r>
        </a:p>
      </dsp:txBody>
      <dsp:txXfrm rot="-5400000">
        <a:off x="1" y="3407878"/>
        <a:ext cx="487827" cy="209069"/>
      </dsp:txXfrm>
    </dsp:sp>
    <dsp:sp modelId="{DD4E17D6-A003-449F-9D2A-319418C1FB92}">
      <dsp:nvSpPr>
        <dsp:cNvPr id="0" name=""/>
        <dsp:cNvSpPr/>
      </dsp:nvSpPr>
      <dsp:spPr>
        <a:xfrm rot="5400000">
          <a:off x="2825734" y="826056"/>
          <a:ext cx="452982" cy="512879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擇定實習學校，向本校提出申請</a:t>
          </a:r>
          <a:r>
            <a:rPr lang="zh-TW" altLang="en-US" sz="1200" kern="1200">
              <a:latin typeface="新細明體"/>
              <a:ea typeface="新細明體"/>
            </a:rPr>
            <a:t>。</a:t>
          </a:r>
          <a:endParaRPr lang="zh-TW" altLang="en-US" sz="1200" kern="1200"/>
        </a:p>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成績及格者，由本校送中央主管機關發給教師證書。</a:t>
          </a:r>
        </a:p>
      </dsp:txBody>
      <dsp:txXfrm rot="-5400000">
        <a:off x="487828" y="3186076"/>
        <a:ext cx="5106683" cy="408756"/>
      </dsp:txXfrm>
    </dsp:sp>
    <dsp:sp modelId="{A7F17841-A69F-4244-8441-9DF10C905F6A}">
      <dsp:nvSpPr>
        <dsp:cNvPr id="0" name=""/>
        <dsp:cNvSpPr/>
      </dsp:nvSpPr>
      <dsp:spPr>
        <a:xfrm rot="5400000">
          <a:off x="-104534" y="3900590"/>
          <a:ext cx="696896" cy="48782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加科</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加階段</a:t>
          </a:r>
        </a:p>
      </dsp:txBody>
      <dsp:txXfrm rot="-5400000">
        <a:off x="1" y="4039970"/>
        <a:ext cx="487827" cy="209069"/>
      </dsp:txXfrm>
    </dsp:sp>
    <dsp:sp modelId="{6ABEA87E-9B96-44D4-B284-C3FDFA226FD3}">
      <dsp:nvSpPr>
        <dsp:cNvPr id="0" name=""/>
        <dsp:cNvSpPr/>
      </dsp:nvSpPr>
      <dsp:spPr>
        <a:xfrm rot="5400000">
          <a:off x="2825734" y="1458149"/>
          <a:ext cx="452982" cy="51287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審查認證通過者，取得另一類科</a:t>
          </a:r>
          <a:r>
            <a:rPr lang="en-US" altLang="zh-TW" sz="1200" kern="1200">
              <a:latin typeface="標楷體" panose="03000509000000000000" pitchFamily="65" charset="-120"/>
              <a:ea typeface="標楷體" panose="03000509000000000000" pitchFamily="65" charset="-120"/>
            </a:rPr>
            <a:t>(</a:t>
          </a:r>
          <a:r>
            <a:rPr lang="zh-TW" altLang="en-US" sz="1200" kern="1200">
              <a:latin typeface="標楷體" panose="03000509000000000000" pitchFamily="65" charset="-120"/>
              <a:ea typeface="標楷體" panose="03000509000000000000" pitchFamily="65" charset="-120"/>
            </a:rPr>
            <a:t>領域</a:t>
          </a:r>
          <a:r>
            <a:rPr lang="en-US" altLang="zh-TW" sz="1200" kern="1200">
              <a:latin typeface="標楷體" panose="03000509000000000000" pitchFamily="65" charset="-120"/>
              <a:ea typeface="標楷體" panose="03000509000000000000" pitchFamily="65" charset="-120"/>
            </a:rPr>
            <a:t>)</a:t>
          </a:r>
          <a:r>
            <a:rPr lang="zh-TW" altLang="en-US" sz="1200" kern="1200">
              <a:latin typeface="標楷體" panose="03000509000000000000" pitchFamily="65" charset="-120"/>
              <a:ea typeface="標楷體" panose="03000509000000000000" pitchFamily="65" charset="-120"/>
            </a:rPr>
            <a:t>教師證</a:t>
          </a:r>
          <a:r>
            <a:rPr lang="zh-TW" altLang="en-US" sz="1200" kern="1200">
              <a:latin typeface="新細明體"/>
              <a:ea typeface="新細明體"/>
            </a:rPr>
            <a:t>。</a:t>
          </a:r>
          <a:endParaRPr lang="zh-TW" altLang="en-US" sz="1200" kern="1200"/>
        </a:p>
      </dsp:txBody>
      <dsp:txXfrm rot="-5400000">
        <a:off x="487828" y="3818169"/>
        <a:ext cx="5106683" cy="408756"/>
      </dsp:txXfrm>
    </dsp:sp>
    <dsp:sp modelId="{21DA0954-AB14-42B2-9878-D82F14EA8B11}">
      <dsp:nvSpPr>
        <dsp:cNvPr id="0" name=""/>
        <dsp:cNvSpPr/>
      </dsp:nvSpPr>
      <dsp:spPr>
        <a:xfrm rot="5400000">
          <a:off x="-104534" y="4532682"/>
          <a:ext cx="696896" cy="48782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教師</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甄試</a:t>
          </a:r>
        </a:p>
      </dsp:txBody>
      <dsp:txXfrm rot="-5400000">
        <a:off x="1" y="4672062"/>
        <a:ext cx="487827" cy="209069"/>
      </dsp:txXfrm>
    </dsp:sp>
    <dsp:sp modelId="{F157AF67-7ADC-4B72-B1D0-70FA0082DA76}">
      <dsp:nvSpPr>
        <dsp:cNvPr id="0" name=""/>
        <dsp:cNvSpPr/>
      </dsp:nvSpPr>
      <dsp:spPr>
        <a:xfrm rot="5400000">
          <a:off x="2825734" y="2090241"/>
          <a:ext cx="452982" cy="512879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至「教育部全國高級中等以下學校教師選聘網」查詢開缺情形，後參加各縣市政府（校）舉辦之教師甄試，通過後即成為正式教師。</a:t>
          </a:r>
          <a:endParaRPr lang="zh-TW" altLang="en-US" sz="1200" kern="1200"/>
        </a:p>
      </dsp:txBody>
      <dsp:txXfrm rot="-5400000">
        <a:off x="487828" y="4450261"/>
        <a:ext cx="5106683" cy="408756"/>
      </dsp:txXfrm>
    </dsp:sp>
    <dsp:sp modelId="{FD3B3C2A-2E16-4B7C-838F-601BE7E1844E}">
      <dsp:nvSpPr>
        <dsp:cNvPr id="0" name=""/>
        <dsp:cNvSpPr/>
      </dsp:nvSpPr>
      <dsp:spPr>
        <a:xfrm rot="5400000">
          <a:off x="-104534" y="5164774"/>
          <a:ext cx="696896" cy="4878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正式</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教師</a:t>
          </a:r>
        </a:p>
      </dsp:txBody>
      <dsp:txXfrm rot="-5400000">
        <a:off x="1" y="5304154"/>
        <a:ext cx="487827" cy="209069"/>
      </dsp:txXfrm>
    </dsp:sp>
    <dsp:sp modelId="{27E51172-3AC3-4A1F-93C1-EC9A4E7EF68A}">
      <dsp:nvSpPr>
        <dsp:cNvPr id="0" name=""/>
        <dsp:cNvSpPr/>
      </dsp:nvSpPr>
      <dsp:spPr>
        <a:xfrm rot="5400000">
          <a:off x="2825734" y="2722333"/>
          <a:ext cx="452982" cy="512879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zh-TW" altLang="en-US" sz="1200" kern="1200" dirty="0"/>
        </a:p>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貢獻你的所學，將熱情盡情的投入！</a:t>
          </a:r>
          <a:endParaRPr lang="zh-TW" altLang="en-US" sz="1200" kern="1200" dirty="0">
            <a:latin typeface="標楷體" panose="03000509000000000000" pitchFamily="65" charset="-120"/>
            <a:ea typeface="標楷體" panose="03000509000000000000" pitchFamily="65" charset="-120"/>
          </a:endParaRPr>
        </a:p>
      </dsp:txBody>
      <dsp:txXfrm rot="-5400000">
        <a:off x="487828" y="5082353"/>
        <a:ext cx="5106683" cy="40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450C-D173-428F-99B2-6D5219F4CBC6}">
      <dsp:nvSpPr>
        <dsp:cNvPr id="0" name=""/>
        <dsp:cNvSpPr/>
      </dsp:nvSpPr>
      <dsp:spPr>
        <a:xfrm rot="16200000">
          <a:off x="810090" y="-810090"/>
          <a:ext cx="2160240" cy="378042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kern="1200" dirty="0">
              <a:latin typeface="標楷體" panose="03000509000000000000" pitchFamily="65" charset="-120"/>
              <a:ea typeface="標楷體" panose="03000509000000000000" pitchFamily="65" charset="-120"/>
            </a:rPr>
            <a:t>課程性質確為教育學分</a:t>
          </a:r>
          <a:endParaRPr lang="en-US" altLang="zh-TW" sz="2500" kern="1200" dirty="0">
            <a:latin typeface="標楷體" panose="03000509000000000000" pitchFamily="65" charset="-120"/>
            <a:ea typeface="標楷體" panose="03000509000000000000" pitchFamily="65" charset="-120"/>
          </a:endParaRPr>
        </a:p>
      </dsp:txBody>
      <dsp:txXfrm rot="5400000">
        <a:off x="-1" y="1"/>
        <a:ext cx="3780420" cy="1620180"/>
      </dsp:txXfrm>
    </dsp:sp>
    <dsp:sp modelId="{3A145157-0E70-44CF-8B77-28CEE8D2920C}">
      <dsp:nvSpPr>
        <dsp:cNvPr id="0" name=""/>
        <dsp:cNvSpPr/>
      </dsp:nvSpPr>
      <dsp:spPr>
        <a:xfrm>
          <a:off x="3780420" y="0"/>
          <a:ext cx="3780420" cy="216024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kern="1200" dirty="0">
              <a:latin typeface="標楷體" panose="03000509000000000000" pitchFamily="65" charset="-120"/>
              <a:ea typeface="標楷體" panose="03000509000000000000" pitchFamily="65" charset="-120"/>
            </a:rPr>
            <a:t>以</a:t>
          </a:r>
          <a:r>
            <a:rPr lang="en-US" altLang="zh-TW" sz="2500" kern="1200" dirty="0">
              <a:latin typeface="標楷體" panose="03000509000000000000" pitchFamily="65" charset="-120"/>
              <a:ea typeface="標楷體" panose="03000509000000000000" pitchFamily="65" charset="-120"/>
            </a:rPr>
            <a:t>10</a:t>
          </a:r>
          <a:r>
            <a:rPr lang="zh-TW" altLang="en-US" sz="2500" kern="1200" dirty="0">
              <a:latin typeface="標楷體" panose="03000509000000000000" pitchFamily="65" charset="-120"/>
              <a:ea typeface="標楷體" panose="03000509000000000000" pitchFamily="65" charset="-120"/>
            </a:rPr>
            <a:t>年內所修學分為限</a:t>
          </a:r>
        </a:p>
      </dsp:txBody>
      <dsp:txXfrm>
        <a:off x="3780420" y="0"/>
        <a:ext cx="3780420" cy="1620180"/>
      </dsp:txXfrm>
    </dsp:sp>
    <dsp:sp modelId="{A0855E7C-C895-4A6D-ACE8-5F3C9A33E335}">
      <dsp:nvSpPr>
        <dsp:cNvPr id="0" name=""/>
        <dsp:cNvSpPr/>
      </dsp:nvSpPr>
      <dsp:spPr>
        <a:xfrm rot="10800000">
          <a:off x="0" y="2160240"/>
          <a:ext cx="3780420" cy="216024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kern="1200">
              <a:latin typeface="標楷體" panose="03000509000000000000" pitchFamily="65" charset="-120"/>
              <a:ea typeface="標楷體" panose="03000509000000000000" pitchFamily="65" charset="-120"/>
            </a:rPr>
            <a:t>科目名稱及內容相同者為審查原則</a:t>
          </a:r>
        </a:p>
      </dsp:txBody>
      <dsp:txXfrm rot="10800000">
        <a:off x="0" y="2700299"/>
        <a:ext cx="3780420" cy="1620180"/>
      </dsp:txXfrm>
    </dsp:sp>
    <dsp:sp modelId="{7596D471-DAA6-4D42-92ED-6D7AED45F3A8}">
      <dsp:nvSpPr>
        <dsp:cNvPr id="0" name=""/>
        <dsp:cNvSpPr/>
      </dsp:nvSpPr>
      <dsp:spPr>
        <a:xfrm rot="5400000">
          <a:off x="4590510" y="1350149"/>
          <a:ext cx="2160240" cy="378042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kern="1200" dirty="0">
              <a:latin typeface="標楷體" panose="03000509000000000000" pitchFamily="65" charset="-120"/>
              <a:ea typeface="標楷體" panose="03000509000000000000" pitchFamily="65" charset="-120"/>
            </a:rPr>
            <a:t>抵免之學分原始成績不得低於</a:t>
          </a:r>
          <a:r>
            <a:rPr lang="en-US" altLang="zh-TW" sz="2500" kern="1200" dirty="0">
              <a:latin typeface="標楷體" panose="03000509000000000000" pitchFamily="65" charset="-120"/>
              <a:ea typeface="標楷體" panose="03000509000000000000" pitchFamily="65" charset="-120"/>
            </a:rPr>
            <a:t>70</a:t>
          </a:r>
          <a:r>
            <a:rPr lang="zh-TW" altLang="en-US" sz="2500" kern="1200" dirty="0">
              <a:latin typeface="標楷體" panose="03000509000000000000" pitchFamily="65" charset="-120"/>
              <a:ea typeface="標楷體" panose="03000509000000000000" pitchFamily="65" charset="-120"/>
            </a:rPr>
            <a:t>分</a:t>
          </a:r>
        </a:p>
      </dsp:txBody>
      <dsp:txXfrm rot="-5400000">
        <a:off x="3780419" y="2700299"/>
        <a:ext cx="3780420" cy="1620180"/>
      </dsp:txXfrm>
    </dsp:sp>
    <dsp:sp modelId="{C9714536-8CDE-46D1-B4FF-66EDDDB8A63D}">
      <dsp:nvSpPr>
        <dsp:cNvPr id="0" name=""/>
        <dsp:cNvSpPr/>
      </dsp:nvSpPr>
      <dsp:spPr>
        <a:xfrm>
          <a:off x="2646294" y="1620180"/>
          <a:ext cx="2268252" cy="108012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altLang="en-US" sz="2500" kern="1200" dirty="0">
              <a:latin typeface="標楷體" pitchFamily="65" charset="-120"/>
              <a:ea typeface="標楷體" pitchFamily="65" charset="-120"/>
            </a:rPr>
            <a:t>教育專業科目學分抵免</a:t>
          </a:r>
        </a:p>
      </dsp:txBody>
      <dsp:txXfrm>
        <a:off x="2699021" y="1672907"/>
        <a:ext cx="2162798" cy="97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ADFF-8B88-44A2-9128-F08E8DCE7BD9}">
      <dsp:nvSpPr>
        <dsp:cNvPr id="0" name=""/>
        <dsp:cNvSpPr/>
      </dsp:nvSpPr>
      <dsp:spPr>
        <a:xfrm>
          <a:off x="576083" y="0"/>
          <a:ext cx="6243093" cy="4176464"/>
        </a:xfrm>
        <a:prstGeom prst="rightArrow">
          <a:avLst/>
        </a:prstGeom>
        <a:solidFill>
          <a:schemeClr val="accent6"/>
        </a:solidFill>
        <a:ln>
          <a:noFill/>
        </a:ln>
        <a:effectLst/>
      </dsp:spPr>
      <dsp:style>
        <a:lnRef idx="0">
          <a:scrgbClr r="0" g="0" b="0"/>
        </a:lnRef>
        <a:fillRef idx="1">
          <a:scrgbClr r="0" g="0" b="0"/>
        </a:fillRef>
        <a:effectRef idx="0">
          <a:scrgbClr r="0" g="0" b="0"/>
        </a:effectRef>
        <a:fontRef idx="minor"/>
      </dsp:style>
    </dsp:sp>
    <dsp:sp modelId="{5108F913-3D86-4C2F-A423-CBCB8717F721}">
      <dsp:nvSpPr>
        <dsp:cNvPr id="0" name=""/>
        <dsp:cNvSpPr/>
      </dsp:nvSpPr>
      <dsp:spPr>
        <a:xfrm>
          <a:off x="3932" y="1252939"/>
          <a:ext cx="1593573"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b="1" kern="1200" dirty="0">
              <a:solidFill>
                <a:schemeClr val="tx1"/>
              </a:solidFill>
              <a:latin typeface="微軟正黑體" panose="020B0604030504040204" pitchFamily="34" charset="-120"/>
              <a:ea typeface="微軟正黑體" panose="020B0604030504040204" pitchFamily="34" charset="-120"/>
            </a:rPr>
            <a:t>報考</a:t>
          </a:r>
          <a:r>
            <a:rPr lang="en-US" altLang="zh-TW" sz="3100" b="1" kern="1200" dirty="0">
              <a:solidFill>
                <a:schemeClr val="tx1"/>
              </a:solidFill>
              <a:latin typeface="微軟正黑體" panose="020B0604030504040204" pitchFamily="34" charset="-120"/>
              <a:ea typeface="微軟正黑體" panose="020B0604030504040204" pitchFamily="34" charset="-120"/>
            </a:rPr>
            <a:t>A</a:t>
          </a:r>
          <a:endParaRPr lang="zh-TW" altLang="en-US" sz="3100" b="1" kern="1200" dirty="0">
            <a:solidFill>
              <a:schemeClr val="tx1"/>
            </a:solidFill>
            <a:latin typeface="微軟正黑體" panose="020B0604030504040204" pitchFamily="34" charset="-120"/>
            <a:ea typeface="微軟正黑體" panose="020B0604030504040204" pitchFamily="34" charset="-120"/>
          </a:endParaRPr>
        </a:p>
      </dsp:txBody>
      <dsp:txXfrm>
        <a:off x="81724" y="1330731"/>
        <a:ext cx="1437989" cy="1515001"/>
      </dsp:txXfrm>
    </dsp:sp>
    <dsp:sp modelId="{95ED23DD-3B03-4BAC-9734-8FD1BF60A266}">
      <dsp:nvSpPr>
        <dsp:cNvPr id="0" name=""/>
        <dsp:cNvSpPr/>
      </dsp:nvSpPr>
      <dsp:spPr>
        <a:xfrm>
          <a:off x="1678647" y="1296148"/>
          <a:ext cx="2443280" cy="158416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微軟正黑體" panose="020B0604030504040204" pitchFamily="34" charset="-120"/>
              <a:ea typeface="微軟正黑體" panose="020B0604030504040204" pitchFamily="34" charset="-120"/>
            </a:rPr>
            <a:t>修完</a:t>
          </a:r>
          <a:r>
            <a:rPr lang="en-US" altLang="zh-TW" sz="2400" b="1" kern="1200" dirty="0">
              <a:solidFill>
                <a:schemeClr val="tx1"/>
              </a:solidFill>
              <a:latin typeface="微軟正黑體" panose="020B0604030504040204" pitchFamily="34" charset="-120"/>
              <a:ea typeface="微軟正黑體" panose="020B0604030504040204" pitchFamily="34" charset="-120"/>
            </a:rPr>
            <a:t>A</a:t>
          </a:r>
          <a:r>
            <a:rPr lang="zh-TW" altLang="en-US" sz="2400" b="1" kern="1200" dirty="0">
              <a:solidFill>
                <a:schemeClr val="tx1"/>
              </a:solidFill>
              <a:latin typeface="微軟正黑體" panose="020B0604030504040204" pitchFamily="34" charset="-120"/>
              <a:ea typeface="微軟正黑體" panose="020B0604030504040204" pitchFamily="34" charset="-120"/>
            </a:rPr>
            <a:t>的</a:t>
          </a:r>
          <a:r>
            <a:rPr lang="en-US" altLang="zh-TW" sz="2400" b="1" kern="1200" dirty="0">
              <a:solidFill>
                <a:schemeClr val="tx1"/>
              </a:solidFill>
              <a:latin typeface="微軟正黑體" panose="020B0604030504040204" pitchFamily="34" charset="-120"/>
              <a:ea typeface="微軟正黑體" panose="020B0604030504040204" pitchFamily="34" charset="-120"/>
            </a:rPr>
            <a:t/>
          </a:r>
          <a:br>
            <a:rPr lang="en-US" altLang="zh-TW" sz="2400" b="1" kern="1200" dirty="0">
              <a:solidFill>
                <a:schemeClr val="tx1"/>
              </a:solidFill>
              <a:latin typeface="微軟正黑體" panose="020B0604030504040204" pitchFamily="34" charset="-120"/>
              <a:ea typeface="微軟正黑體" panose="020B0604030504040204" pitchFamily="34" charset="-120"/>
            </a:rPr>
          </a:br>
          <a:r>
            <a:rPr lang="zh-TW" altLang="en-US" sz="2400" b="1" kern="1200" dirty="0">
              <a:solidFill>
                <a:schemeClr val="tx1"/>
              </a:solidFill>
              <a:latin typeface="微軟正黑體" panose="020B0604030504040204" pitchFamily="34" charset="-120"/>
              <a:ea typeface="微軟正黑體" panose="020B0604030504040204" pitchFamily="34" charset="-120"/>
            </a:rPr>
            <a:t>認證科目</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lang="zh-TW" altLang="en-US" sz="2400" b="1" kern="1200" dirty="0">
              <a:solidFill>
                <a:schemeClr val="tx1"/>
              </a:solidFill>
              <a:latin typeface="微軟正黑體" panose="020B0604030504040204" pitchFamily="34" charset="-120"/>
              <a:ea typeface="微軟正黑體" panose="020B0604030504040204" pitchFamily="34" charset="-120"/>
            </a:rPr>
            <a:t>等條件</a:t>
          </a:r>
        </a:p>
      </dsp:txBody>
      <dsp:txXfrm>
        <a:off x="1755980" y="1373481"/>
        <a:ext cx="2288614" cy="1429500"/>
      </dsp:txXfrm>
    </dsp:sp>
    <dsp:sp modelId="{823A977A-9CA3-40BC-A4EE-DB6FDE92880A}">
      <dsp:nvSpPr>
        <dsp:cNvPr id="0" name=""/>
        <dsp:cNvSpPr/>
      </dsp:nvSpPr>
      <dsp:spPr>
        <a:xfrm>
          <a:off x="4203069" y="1252939"/>
          <a:ext cx="3137814"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b="1" kern="1200" dirty="0">
              <a:solidFill>
                <a:schemeClr val="tx1"/>
              </a:solidFill>
              <a:latin typeface="微軟正黑體" panose="020B0604030504040204" pitchFamily="34" charset="-120"/>
              <a:ea typeface="微軟正黑體" panose="020B0604030504040204" pitchFamily="34" charset="-120"/>
            </a:rPr>
            <a:t>核發修畢師資職前教育證明</a:t>
          </a:r>
        </a:p>
      </dsp:txBody>
      <dsp:txXfrm>
        <a:off x="4284620" y="1334490"/>
        <a:ext cx="2974712" cy="1507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669D-8B75-4587-AE28-134D416610EE}">
      <dsp:nvSpPr>
        <dsp:cNvPr id="0" name=""/>
        <dsp:cNvSpPr/>
      </dsp:nvSpPr>
      <dsp:spPr>
        <a:xfrm>
          <a:off x="0" y="0"/>
          <a:ext cx="7161195" cy="1219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zh-TW" altLang="en-US" sz="2500" b="1" kern="1200" dirty="0">
              <a:latin typeface="微軟正黑體" pitchFamily="34" charset="-120"/>
              <a:ea typeface="微軟正黑體" pitchFamily="34" charset="-120"/>
            </a:rPr>
            <a:t>取得第一張合格教師證，可於原校或他校申請加科登記。</a:t>
          </a:r>
          <a:endParaRPr lang="zh-TW" altLang="en-US" sz="2500" b="1" kern="1200" dirty="0">
            <a:latin typeface="微軟正黑體" pitchFamily="34" charset="-120"/>
            <a:ea typeface="微軟正黑體" pitchFamily="34" charset="-120"/>
          </a:endParaRPr>
        </a:p>
      </dsp:txBody>
      <dsp:txXfrm>
        <a:off x="35709" y="35709"/>
        <a:ext cx="5845584" cy="1147782"/>
      </dsp:txXfrm>
    </dsp:sp>
    <dsp:sp modelId="{089DEFAB-3E8F-492F-8499-D044857391F8}">
      <dsp:nvSpPr>
        <dsp:cNvPr id="0" name=""/>
        <dsp:cNvSpPr/>
      </dsp:nvSpPr>
      <dsp:spPr>
        <a:xfrm>
          <a:off x="631870" y="1422399"/>
          <a:ext cx="7161195" cy="1219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zh-TW" altLang="en-US" sz="2500" b="1" kern="1200"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kern="1200" dirty="0">
            <a:solidFill>
              <a:schemeClr val="bg1"/>
            </a:solidFill>
            <a:latin typeface="微軟正黑體" pitchFamily="34" charset="-120"/>
            <a:ea typeface="微軟正黑體" pitchFamily="34" charset="-120"/>
          </a:endParaRPr>
        </a:p>
      </dsp:txBody>
      <dsp:txXfrm>
        <a:off x="667579" y="1458108"/>
        <a:ext cx="5665427" cy="1147782"/>
      </dsp:txXfrm>
    </dsp:sp>
    <dsp:sp modelId="{D5F3F239-9F5E-4259-B1CF-C691C33D5A4A}">
      <dsp:nvSpPr>
        <dsp:cNvPr id="0" name=""/>
        <dsp:cNvSpPr/>
      </dsp:nvSpPr>
      <dsp:spPr>
        <a:xfrm>
          <a:off x="1263740" y="2844799"/>
          <a:ext cx="7161195" cy="1219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zh-TW" altLang="en-US" sz="2500" b="1" kern="1200" dirty="0">
              <a:latin typeface="微軟正黑體" pitchFamily="34" charset="-120"/>
              <a:ea typeface="微軟正黑體" pitchFamily="34" charset="-120"/>
            </a:rPr>
            <a:t>學分認證完成後，免檢定免實習，可申請加發第二科教師證。</a:t>
          </a:r>
          <a:endParaRPr lang="zh-TW" altLang="en-US" sz="2500" b="1" kern="1200" dirty="0">
            <a:latin typeface="微軟正黑體" pitchFamily="34" charset="-120"/>
            <a:ea typeface="微軟正黑體" pitchFamily="34" charset="-120"/>
          </a:endParaRPr>
        </a:p>
      </dsp:txBody>
      <dsp:txXfrm>
        <a:off x="1299449" y="2880508"/>
        <a:ext cx="5665427" cy="1147782"/>
      </dsp:txXfrm>
    </dsp:sp>
    <dsp:sp modelId="{D8C10D8A-F165-4254-82C0-5563FDFC0274}">
      <dsp:nvSpPr>
        <dsp:cNvPr id="0" name=""/>
        <dsp:cNvSpPr/>
      </dsp:nvSpPr>
      <dsp:spPr>
        <a:xfrm>
          <a:off x="6368715"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6547023" y="924560"/>
        <a:ext cx="435864" cy="596341"/>
      </dsp:txXfrm>
    </dsp:sp>
    <dsp:sp modelId="{1E68F97B-932F-4526-881C-758A9EC9E6D5}">
      <dsp:nvSpPr>
        <dsp:cNvPr id="0" name=""/>
        <dsp:cNvSpPr/>
      </dsp:nvSpPr>
      <dsp:spPr>
        <a:xfrm>
          <a:off x="7000585" y="2338832"/>
          <a:ext cx="792480" cy="79248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7178893" y="2338832"/>
        <a:ext cx="435864" cy="596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EFD9-D2CE-4EC7-ACA2-555A49E4FCE4}">
      <dsp:nvSpPr>
        <dsp:cNvPr id="0" name=""/>
        <dsp:cNvSpPr/>
      </dsp:nvSpPr>
      <dsp:spPr>
        <a:xfrm rot="5400000">
          <a:off x="-104534" y="108037"/>
          <a:ext cx="696896" cy="4878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招生</a:t>
          </a:r>
        </a:p>
      </dsp:txBody>
      <dsp:txXfrm rot="-5400000">
        <a:off x="1" y="247417"/>
        <a:ext cx="487827" cy="209069"/>
      </dsp:txXfrm>
    </dsp:sp>
    <dsp:sp modelId="{342EEAE4-3677-4765-8226-C9358F66E99C}">
      <dsp:nvSpPr>
        <dsp:cNvPr id="0" name=""/>
        <dsp:cNvSpPr/>
      </dsp:nvSpPr>
      <dsp:spPr>
        <a:xfrm rot="5400000">
          <a:off x="2825734" y="-2334403"/>
          <a:ext cx="452982" cy="512879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師資培育與就業輔導處之教程生與系上師培生統稱「師資生」</a:t>
          </a:r>
          <a:r>
            <a:rPr lang="zh-TW" altLang="en-US" sz="1200" kern="1200" dirty="0">
              <a:latin typeface="新細明體"/>
              <a:ea typeface="新細明體"/>
            </a:rPr>
            <a:t>。</a:t>
          </a:r>
          <a:endParaRPr lang="zh-TW" altLang="en-US" sz="1200" kern="1200" dirty="0"/>
        </a:p>
      </dsp:txBody>
      <dsp:txXfrm rot="-5400000">
        <a:off x="487828" y="25616"/>
        <a:ext cx="5106683" cy="408756"/>
      </dsp:txXfrm>
    </dsp:sp>
    <dsp:sp modelId="{E2A23A5B-BFC8-4C3A-AC0C-182D7F553BEE}">
      <dsp:nvSpPr>
        <dsp:cNvPr id="0" name=""/>
        <dsp:cNvSpPr/>
      </dsp:nvSpPr>
      <dsp:spPr>
        <a:xfrm rot="5400000">
          <a:off x="-104534" y="740129"/>
          <a:ext cx="696896" cy="48782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教育學分抵免</a:t>
          </a:r>
        </a:p>
      </dsp:txBody>
      <dsp:txXfrm rot="-5400000">
        <a:off x="1" y="879509"/>
        <a:ext cx="487827" cy="209069"/>
      </dsp:txXfrm>
    </dsp:sp>
    <dsp:sp modelId="{8FEEBE7E-796A-4C62-8A35-D594EB741DEE}">
      <dsp:nvSpPr>
        <dsp:cNvPr id="0" name=""/>
        <dsp:cNvSpPr/>
      </dsp:nvSpPr>
      <dsp:spPr>
        <a:xfrm rot="5400000">
          <a:off x="2825615" y="-1702192"/>
          <a:ext cx="453220" cy="51287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altLang="zh-TW" sz="1200" b="1" u="sng" kern="1200" dirty="0">
              <a:solidFill>
                <a:srgbClr val="FF0000"/>
              </a:solidFill>
              <a:latin typeface="標楷體" panose="03000509000000000000" pitchFamily="65" charset="-120"/>
              <a:ea typeface="標楷體" panose="03000509000000000000" pitchFamily="65" charset="-120"/>
            </a:rPr>
            <a:t>114</a:t>
          </a:r>
          <a:r>
            <a:rPr lang="zh-TW" altLang="en-US" sz="1200" b="1" u="sng" kern="1200" dirty="0">
              <a:solidFill>
                <a:srgbClr val="FF0000"/>
              </a:solidFill>
              <a:latin typeface="標楷體" panose="03000509000000000000" pitchFamily="65" charset="-120"/>
              <a:ea typeface="標楷體" panose="03000509000000000000" pitchFamily="65" charset="-120"/>
            </a:rPr>
            <a:t>年</a:t>
          </a:r>
          <a:r>
            <a:rPr lang="en-US" altLang="zh-TW" sz="1200" b="1" u="sng" kern="1200" dirty="0">
              <a:solidFill>
                <a:srgbClr val="FF0000"/>
              </a:solidFill>
              <a:latin typeface="標楷體" panose="03000509000000000000" pitchFamily="65" charset="-120"/>
              <a:ea typeface="標楷體" panose="03000509000000000000" pitchFamily="65" charset="-120"/>
            </a:rPr>
            <a:t>7</a:t>
          </a:r>
          <a:r>
            <a:rPr lang="zh-TW" altLang="en-US" sz="1200" b="1" u="sng" kern="1200" dirty="0">
              <a:solidFill>
                <a:srgbClr val="FF0000"/>
              </a:solidFill>
              <a:latin typeface="標楷體" panose="03000509000000000000" pitchFamily="65" charset="-120"/>
              <a:ea typeface="標楷體" panose="03000509000000000000" pitchFamily="65" charset="-120"/>
            </a:rPr>
            <a:t>月</a:t>
          </a:r>
          <a:r>
            <a:rPr lang="en-US" altLang="zh-TW" sz="1200" b="1" u="sng" kern="1200" dirty="0">
              <a:solidFill>
                <a:srgbClr val="FF0000"/>
              </a:solidFill>
              <a:latin typeface="標楷體" panose="03000509000000000000" pitchFamily="65" charset="-120"/>
              <a:ea typeface="標楷體" panose="03000509000000000000" pitchFamily="65" charset="-120"/>
            </a:rPr>
            <a:t>28</a:t>
          </a:r>
          <a:r>
            <a:rPr lang="zh-TW" altLang="en-US" sz="1200" b="1" u="sng" kern="1200" dirty="0">
              <a:solidFill>
                <a:srgbClr val="FF0000"/>
              </a:solidFill>
              <a:latin typeface="標楷體" panose="03000509000000000000" pitchFamily="65" charset="-120"/>
              <a:ea typeface="標楷體" panose="03000509000000000000" pitchFamily="65" charset="-120"/>
            </a:rPr>
            <a:t>日至</a:t>
          </a:r>
          <a:r>
            <a:rPr lang="en-US" altLang="zh-TW" sz="1200" b="1" u="sng" kern="1200" dirty="0">
              <a:solidFill>
                <a:srgbClr val="FF0000"/>
              </a:solidFill>
              <a:latin typeface="標楷體" panose="03000509000000000000" pitchFamily="65" charset="-120"/>
              <a:ea typeface="標楷體" panose="03000509000000000000" pitchFamily="65" charset="-120"/>
            </a:rPr>
            <a:t>7</a:t>
          </a:r>
          <a:r>
            <a:rPr lang="zh-TW" altLang="en-US" sz="1200" b="1" u="sng" kern="1200" dirty="0">
              <a:solidFill>
                <a:srgbClr val="FF0000"/>
              </a:solidFill>
              <a:latin typeface="標楷體" panose="03000509000000000000" pitchFamily="65" charset="-120"/>
              <a:ea typeface="標楷體" panose="03000509000000000000" pitchFamily="65" charset="-120"/>
            </a:rPr>
            <a:t>月</a:t>
          </a:r>
          <a:r>
            <a:rPr lang="en-US" altLang="zh-TW" sz="1200" b="1" u="sng" kern="1200" dirty="0">
              <a:solidFill>
                <a:srgbClr val="FF0000"/>
              </a:solidFill>
              <a:latin typeface="標楷體" panose="03000509000000000000" pitchFamily="65" charset="-120"/>
              <a:ea typeface="標楷體" panose="03000509000000000000" pitchFamily="65" charset="-120"/>
            </a:rPr>
            <a:t>31</a:t>
          </a:r>
          <a:r>
            <a:rPr lang="zh-TW" altLang="en-US" sz="1200" b="1" u="sng" kern="1200" dirty="0">
              <a:solidFill>
                <a:srgbClr val="FF0000"/>
              </a:solidFill>
              <a:latin typeface="標楷體" panose="03000509000000000000" pitchFamily="65" charset="-120"/>
              <a:ea typeface="標楷體" panose="03000509000000000000" pitchFamily="65" charset="-120"/>
            </a:rPr>
            <a:t>日</a:t>
          </a:r>
          <a:r>
            <a:rPr lang="zh-TW" altLang="en-US" sz="1200" kern="1200" dirty="0">
              <a:latin typeface="標楷體" panose="03000509000000000000" pitchFamily="65" charset="-120"/>
              <a:ea typeface="標楷體" panose="03000509000000000000" pitchFamily="65" charset="-120"/>
            </a:rPr>
            <a:t>，於</a:t>
          </a:r>
          <a:r>
            <a:rPr lang="zh-TW" altLang="en-US" sz="1200" u="sng" kern="1200" dirty="0">
              <a:solidFill>
                <a:srgbClr val="FF0000"/>
              </a:solidFill>
              <a:latin typeface="標楷體" panose="03000509000000000000" pitchFamily="65" charset="-120"/>
              <a:ea typeface="標楷體" panose="03000509000000000000" pitchFamily="65" charset="-120"/>
            </a:rPr>
            <a:t>當年度</a:t>
          </a:r>
          <a:r>
            <a:rPr lang="zh-TW" altLang="en-US" sz="1200" kern="1200" dirty="0">
              <a:latin typeface="標楷體" panose="03000509000000000000" pitchFamily="65" charset="-120"/>
              <a:ea typeface="標楷體" panose="03000509000000000000" pitchFamily="65" charset="-120"/>
            </a:rPr>
            <a:t>申請時間內辦理，申請以</a:t>
          </a:r>
          <a:r>
            <a:rPr lang="zh-TW" altLang="en-US" sz="1400" b="1" kern="1200" dirty="0">
              <a:solidFill>
                <a:srgbClr val="FF0000"/>
              </a:solidFill>
              <a:latin typeface="標楷體" panose="03000509000000000000" pitchFamily="65" charset="-120"/>
              <a:ea typeface="標楷體" panose="03000509000000000000" pitchFamily="65" charset="-120"/>
            </a:rPr>
            <a:t>一次</a:t>
          </a:r>
          <a:r>
            <a:rPr lang="zh-TW" altLang="en-US" sz="1200" kern="1200" dirty="0">
              <a:latin typeface="標楷體" panose="03000509000000000000" pitchFamily="65" charset="-120"/>
              <a:ea typeface="標楷體" panose="03000509000000000000" pitchFamily="65" charset="-120"/>
            </a:rPr>
            <a:t>為限</a:t>
          </a:r>
          <a:r>
            <a:rPr lang="zh-TW" altLang="en-US" sz="1200" kern="1200" dirty="0">
              <a:latin typeface="新細明體"/>
              <a:ea typeface="新細明體"/>
            </a:rPr>
            <a:t>。</a:t>
          </a:r>
          <a:endParaRPr lang="zh-TW" altLang="en-US" sz="1200" kern="1200" dirty="0"/>
        </a:p>
      </dsp:txBody>
      <dsp:txXfrm rot="-5400000">
        <a:off x="487827" y="657720"/>
        <a:ext cx="5106672" cy="408972"/>
      </dsp:txXfrm>
    </dsp:sp>
    <dsp:sp modelId="{542BFFFD-C8D3-4B66-AD4E-5A7424086153}">
      <dsp:nvSpPr>
        <dsp:cNvPr id="0" name=""/>
        <dsp:cNvSpPr/>
      </dsp:nvSpPr>
      <dsp:spPr>
        <a:xfrm rot="5400000">
          <a:off x="-104534" y="1372222"/>
          <a:ext cx="696896" cy="48782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b="1" kern="1200" dirty="0">
              <a:solidFill>
                <a:schemeClr val="bg1"/>
              </a:solidFill>
              <a:latin typeface="標楷體" panose="03000509000000000000" pitchFamily="65" charset="-120"/>
              <a:ea typeface="標楷體" panose="03000509000000000000" pitchFamily="65" charset="-120"/>
            </a:rPr>
            <a:t>專門科目</a:t>
          </a:r>
          <a:endParaRPr lang="en-US" altLang="zh-TW" sz="900" b="1" kern="1200" dirty="0">
            <a:solidFill>
              <a:schemeClr val="bg1"/>
            </a:solidFill>
            <a:latin typeface="標楷體" panose="03000509000000000000" pitchFamily="65" charset="-120"/>
            <a:ea typeface="標楷體" panose="03000509000000000000" pitchFamily="65" charset="-120"/>
          </a:endParaRPr>
        </a:p>
        <a:p>
          <a:pPr lvl="0" algn="ctr" defTabSz="400050">
            <a:lnSpc>
              <a:spcPct val="90000"/>
            </a:lnSpc>
            <a:spcBef>
              <a:spcPct val="0"/>
            </a:spcBef>
            <a:spcAft>
              <a:spcPct val="35000"/>
            </a:spcAft>
          </a:pPr>
          <a:r>
            <a:rPr lang="zh-TW" altLang="en-US" sz="900" b="1" kern="1200" dirty="0">
              <a:solidFill>
                <a:schemeClr val="bg1"/>
              </a:solidFill>
              <a:latin typeface="標楷體" panose="03000509000000000000" pitchFamily="65" charset="-120"/>
              <a:ea typeface="標楷體" panose="03000509000000000000" pitchFamily="65" charset="-120"/>
            </a:rPr>
            <a:t>部分認證</a:t>
          </a:r>
          <a:endParaRPr lang="zh-TW" altLang="en-US" sz="900" b="1" kern="1200" dirty="0">
            <a:latin typeface="標楷體" panose="03000509000000000000" pitchFamily="65" charset="-120"/>
            <a:ea typeface="標楷體" panose="03000509000000000000" pitchFamily="65" charset="-120"/>
          </a:endParaRPr>
        </a:p>
      </dsp:txBody>
      <dsp:txXfrm rot="-5400000">
        <a:off x="1" y="1511602"/>
        <a:ext cx="487827" cy="209069"/>
      </dsp:txXfrm>
    </dsp:sp>
    <dsp:sp modelId="{8B201631-1469-4DC2-BF89-759ECE6DAFCD}">
      <dsp:nvSpPr>
        <dsp:cNvPr id="0" name=""/>
        <dsp:cNvSpPr/>
      </dsp:nvSpPr>
      <dsp:spPr>
        <a:xfrm rot="5400000">
          <a:off x="2825734" y="-1070219"/>
          <a:ext cx="452982" cy="512879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200" kern="1200" dirty="0">
              <a:latin typeface="標楷體" panose="03000509000000000000" pitchFamily="65" charset="-120"/>
              <a:ea typeface="標楷體" panose="03000509000000000000" pitchFamily="65" charset="-120"/>
            </a:rPr>
            <a:t>可隨時提出，每次審查需繳交</a:t>
          </a:r>
          <a:r>
            <a:rPr lang="en-US" altLang="zh-TW" sz="1200" kern="1200" dirty="0">
              <a:latin typeface="標楷體" panose="03000509000000000000" pitchFamily="65" charset="-120"/>
              <a:ea typeface="標楷體" panose="03000509000000000000" pitchFamily="65" charset="-120"/>
            </a:rPr>
            <a:t>300</a:t>
          </a:r>
          <a:r>
            <a:rPr lang="zh-TW" altLang="en-US" sz="1200" kern="1200" dirty="0">
              <a:latin typeface="標楷體" panose="03000509000000000000" pitchFamily="65" charset="-120"/>
              <a:ea typeface="標楷體" panose="03000509000000000000" pitchFamily="65" charset="-120"/>
            </a:rPr>
            <a:t>元</a:t>
          </a:r>
          <a:r>
            <a:rPr lang="zh-TW" altLang="en-US" sz="1200" kern="1200" dirty="0">
              <a:latin typeface="新細明體"/>
              <a:ea typeface="+mn-ea"/>
            </a:rPr>
            <a:t>。</a:t>
          </a:r>
          <a:endParaRPr lang="zh-TW" altLang="en-US" sz="1200" kern="1200" dirty="0"/>
        </a:p>
      </dsp:txBody>
      <dsp:txXfrm rot="-5400000">
        <a:off x="487828" y="1289800"/>
        <a:ext cx="5106683" cy="408756"/>
      </dsp:txXfrm>
    </dsp:sp>
    <dsp:sp modelId="{1553FA68-8B2B-482C-A72B-CFE0522953EA}">
      <dsp:nvSpPr>
        <dsp:cNvPr id="0" name=""/>
        <dsp:cNvSpPr/>
      </dsp:nvSpPr>
      <dsp:spPr>
        <a:xfrm rot="5400000">
          <a:off x="-104534" y="2004314"/>
          <a:ext cx="696896" cy="4878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修課</a:t>
          </a:r>
        </a:p>
      </dsp:txBody>
      <dsp:txXfrm rot="-5400000">
        <a:off x="1" y="2143694"/>
        <a:ext cx="487827" cy="209069"/>
      </dsp:txXfrm>
    </dsp:sp>
    <dsp:sp modelId="{5750489A-62C6-4757-A46F-00ADFB094FCA}">
      <dsp:nvSpPr>
        <dsp:cNvPr id="0" name=""/>
        <dsp:cNvSpPr/>
      </dsp:nvSpPr>
      <dsp:spPr>
        <a:xfrm rot="5400000">
          <a:off x="2825734" y="-438127"/>
          <a:ext cx="452982" cy="512879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依照選課邏輯正確選課，不符規定則學分不予採認</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教育部規定修業期限最少兩年</a:t>
          </a:r>
          <a:r>
            <a:rPr lang="en-US" altLang="zh-TW" sz="1200" kern="1200" dirty="0">
              <a:latin typeface="標楷體" panose="03000509000000000000" pitchFamily="65" charset="-120"/>
              <a:ea typeface="標楷體" panose="03000509000000000000" pitchFamily="65" charset="-120"/>
            </a:rPr>
            <a:t>(4</a:t>
          </a:r>
          <a:r>
            <a:rPr lang="zh-TW" altLang="en-US" sz="1200" kern="1200" dirty="0">
              <a:latin typeface="標楷體" panose="03000509000000000000" pitchFamily="65" charset="-120"/>
              <a:ea typeface="標楷體" panose="03000509000000000000" pitchFamily="65" charset="-120"/>
            </a:rPr>
            <a:t>個學期</a:t>
          </a:r>
          <a:r>
            <a:rPr lang="en-US" altLang="zh-TW" sz="1200" kern="1200" dirty="0">
              <a:latin typeface="標楷體" panose="03000509000000000000" pitchFamily="65" charset="-120"/>
              <a:ea typeface="標楷體" panose="03000509000000000000" pitchFamily="65" charset="-120"/>
            </a:rPr>
            <a:t>)</a:t>
          </a:r>
          <a:endParaRPr lang="zh-TW" altLang="en-US" sz="1200" kern="1200" dirty="0">
            <a:latin typeface="標楷體" panose="03000509000000000000" pitchFamily="65" charset="-120"/>
            <a:ea typeface="標楷體" panose="03000509000000000000" pitchFamily="65" charset="-120"/>
          </a:endParaRPr>
        </a:p>
      </dsp:txBody>
      <dsp:txXfrm rot="-5400000">
        <a:off x="487828" y="1921892"/>
        <a:ext cx="5106683" cy="408756"/>
      </dsp:txXfrm>
    </dsp:sp>
    <dsp:sp modelId="{37BFF0D1-6F42-45D3-A208-9D783650050A}">
      <dsp:nvSpPr>
        <dsp:cNvPr id="0" name=""/>
        <dsp:cNvSpPr/>
      </dsp:nvSpPr>
      <dsp:spPr>
        <a:xfrm rot="5400000">
          <a:off x="-104534" y="2636406"/>
          <a:ext cx="696896" cy="48782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教師資格考試</a:t>
          </a:r>
        </a:p>
      </dsp:txBody>
      <dsp:txXfrm rot="-5400000">
        <a:off x="1" y="2775786"/>
        <a:ext cx="487827" cy="209069"/>
      </dsp:txXfrm>
    </dsp:sp>
    <dsp:sp modelId="{204EE807-BD9D-4EC4-81F9-F3280AD1B78B}">
      <dsp:nvSpPr>
        <dsp:cNvPr id="0" name=""/>
        <dsp:cNvSpPr/>
      </dsp:nvSpPr>
      <dsp:spPr>
        <a:xfrm rot="5400000">
          <a:off x="2825734" y="193964"/>
          <a:ext cx="452982" cy="5128796"/>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latin typeface="標楷體" panose="03000509000000000000" pitchFamily="65" charset="-120"/>
              <a:ea typeface="標楷體" panose="03000509000000000000" pitchFamily="65" charset="-120"/>
            </a:rPr>
            <a:t>通過教師資格考試者，始得申請半年全時教育實習。</a:t>
          </a:r>
          <a:endParaRPr lang="zh-TW" altLang="en-US" sz="1200" kern="1200" dirty="0"/>
        </a:p>
      </dsp:txBody>
      <dsp:txXfrm rot="-5400000">
        <a:off x="487828" y="2553984"/>
        <a:ext cx="5106683" cy="408756"/>
      </dsp:txXfrm>
    </dsp:sp>
    <dsp:sp modelId="{2BB7EB01-0A53-44F7-BCA6-F06869D30EAB}">
      <dsp:nvSpPr>
        <dsp:cNvPr id="0" name=""/>
        <dsp:cNvSpPr/>
      </dsp:nvSpPr>
      <dsp:spPr>
        <a:xfrm rot="5400000">
          <a:off x="-104534" y="3268498"/>
          <a:ext cx="696896" cy="4878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教育</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實習</a:t>
          </a:r>
        </a:p>
      </dsp:txBody>
      <dsp:txXfrm rot="-5400000">
        <a:off x="1" y="3407878"/>
        <a:ext cx="487827" cy="209069"/>
      </dsp:txXfrm>
    </dsp:sp>
    <dsp:sp modelId="{DD4E17D6-A003-449F-9D2A-319418C1FB92}">
      <dsp:nvSpPr>
        <dsp:cNvPr id="0" name=""/>
        <dsp:cNvSpPr/>
      </dsp:nvSpPr>
      <dsp:spPr>
        <a:xfrm rot="5400000">
          <a:off x="2825734" y="826056"/>
          <a:ext cx="452982" cy="512879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擇定實習學校，向本校提出申請</a:t>
          </a:r>
          <a:r>
            <a:rPr lang="zh-TW" altLang="en-US" sz="1200" kern="1200">
              <a:latin typeface="新細明體"/>
              <a:ea typeface="新細明體"/>
            </a:rPr>
            <a:t>。</a:t>
          </a:r>
          <a:endParaRPr lang="zh-TW" altLang="en-US" sz="1200" kern="1200"/>
        </a:p>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成績及格者，由本校送中央主管機關發給教師證書。</a:t>
          </a:r>
        </a:p>
      </dsp:txBody>
      <dsp:txXfrm rot="-5400000">
        <a:off x="487828" y="3186076"/>
        <a:ext cx="5106683" cy="408756"/>
      </dsp:txXfrm>
    </dsp:sp>
    <dsp:sp modelId="{A7F17841-A69F-4244-8441-9DF10C905F6A}">
      <dsp:nvSpPr>
        <dsp:cNvPr id="0" name=""/>
        <dsp:cNvSpPr/>
      </dsp:nvSpPr>
      <dsp:spPr>
        <a:xfrm rot="5400000">
          <a:off x="-104534" y="3900590"/>
          <a:ext cx="696896" cy="48782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加科</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加階段</a:t>
          </a:r>
        </a:p>
      </dsp:txBody>
      <dsp:txXfrm rot="-5400000">
        <a:off x="1" y="4039970"/>
        <a:ext cx="487827" cy="209069"/>
      </dsp:txXfrm>
    </dsp:sp>
    <dsp:sp modelId="{6ABEA87E-9B96-44D4-B284-C3FDFA226FD3}">
      <dsp:nvSpPr>
        <dsp:cNvPr id="0" name=""/>
        <dsp:cNvSpPr/>
      </dsp:nvSpPr>
      <dsp:spPr>
        <a:xfrm rot="5400000">
          <a:off x="2825734" y="1458149"/>
          <a:ext cx="452982" cy="51287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審查認證通過者，取得另一類科</a:t>
          </a:r>
          <a:r>
            <a:rPr lang="en-US" altLang="zh-TW" sz="1200" kern="1200">
              <a:latin typeface="標楷體" panose="03000509000000000000" pitchFamily="65" charset="-120"/>
              <a:ea typeface="標楷體" panose="03000509000000000000" pitchFamily="65" charset="-120"/>
            </a:rPr>
            <a:t>(</a:t>
          </a:r>
          <a:r>
            <a:rPr lang="zh-TW" altLang="en-US" sz="1200" kern="1200">
              <a:latin typeface="標楷體" panose="03000509000000000000" pitchFamily="65" charset="-120"/>
              <a:ea typeface="標楷體" panose="03000509000000000000" pitchFamily="65" charset="-120"/>
            </a:rPr>
            <a:t>領域</a:t>
          </a:r>
          <a:r>
            <a:rPr lang="en-US" altLang="zh-TW" sz="1200" kern="1200">
              <a:latin typeface="標楷體" panose="03000509000000000000" pitchFamily="65" charset="-120"/>
              <a:ea typeface="標楷體" panose="03000509000000000000" pitchFamily="65" charset="-120"/>
            </a:rPr>
            <a:t>)</a:t>
          </a:r>
          <a:r>
            <a:rPr lang="zh-TW" altLang="en-US" sz="1200" kern="1200">
              <a:latin typeface="標楷體" panose="03000509000000000000" pitchFamily="65" charset="-120"/>
              <a:ea typeface="標楷體" panose="03000509000000000000" pitchFamily="65" charset="-120"/>
            </a:rPr>
            <a:t>教師證</a:t>
          </a:r>
          <a:r>
            <a:rPr lang="zh-TW" altLang="en-US" sz="1200" kern="1200">
              <a:latin typeface="新細明體"/>
              <a:ea typeface="新細明體"/>
            </a:rPr>
            <a:t>。</a:t>
          </a:r>
          <a:endParaRPr lang="zh-TW" altLang="en-US" sz="1200" kern="1200"/>
        </a:p>
      </dsp:txBody>
      <dsp:txXfrm rot="-5400000">
        <a:off x="487828" y="3818169"/>
        <a:ext cx="5106683" cy="408756"/>
      </dsp:txXfrm>
    </dsp:sp>
    <dsp:sp modelId="{21DA0954-AB14-42B2-9878-D82F14EA8B11}">
      <dsp:nvSpPr>
        <dsp:cNvPr id="0" name=""/>
        <dsp:cNvSpPr/>
      </dsp:nvSpPr>
      <dsp:spPr>
        <a:xfrm rot="5400000">
          <a:off x="-104534" y="4532682"/>
          <a:ext cx="696896" cy="48782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教師</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甄試</a:t>
          </a:r>
        </a:p>
      </dsp:txBody>
      <dsp:txXfrm rot="-5400000">
        <a:off x="1" y="4672062"/>
        <a:ext cx="487827" cy="209069"/>
      </dsp:txXfrm>
    </dsp:sp>
    <dsp:sp modelId="{F157AF67-7ADC-4B72-B1D0-70FA0082DA76}">
      <dsp:nvSpPr>
        <dsp:cNvPr id="0" name=""/>
        <dsp:cNvSpPr/>
      </dsp:nvSpPr>
      <dsp:spPr>
        <a:xfrm rot="5400000">
          <a:off x="2825734" y="2090241"/>
          <a:ext cx="452982" cy="512879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至「教育部全國高級中等以下學校教師選聘網」查詢開缺情形，後參加各縣市政府（校）舉辦之教師甄試，通過後即成為正式教師。</a:t>
          </a:r>
          <a:endParaRPr lang="zh-TW" altLang="en-US" sz="1200" kern="1200"/>
        </a:p>
      </dsp:txBody>
      <dsp:txXfrm rot="-5400000">
        <a:off x="487828" y="4450261"/>
        <a:ext cx="5106683" cy="408756"/>
      </dsp:txXfrm>
    </dsp:sp>
    <dsp:sp modelId="{FD3B3C2A-2E16-4B7C-838F-601BE7E1844E}">
      <dsp:nvSpPr>
        <dsp:cNvPr id="0" name=""/>
        <dsp:cNvSpPr/>
      </dsp:nvSpPr>
      <dsp:spPr>
        <a:xfrm rot="5400000">
          <a:off x="-104534" y="5164774"/>
          <a:ext cx="696896" cy="4878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正式</a:t>
          </a:r>
          <a:endParaRPr lang="en-US" altLang="zh-TW" sz="1000" b="1" kern="1200" dirty="0">
            <a:latin typeface="標楷體" panose="03000509000000000000" pitchFamily="65" charset="-120"/>
            <a:ea typeface="標楷體" panose="03000509000000000000" pitchFamily="65" charset="-120"/>
          </a:endParaRPr>
        </a:p>
        <a:p>
          <a:pPr lvl="0" algn="ctr" defTabSz="444500">
            <a:lnSpc>
              <a:spcPct val="90000"/>
            </a:lnSpc>
            <a:spcBef>
              <a:spcPct val="0"/>
            </a:spcBef>
            <a:spcAft>
              <a:spcPct val="35000"/>
            </a:spcAft>
          </a:pPr>
          <a:r>
            <a:rPr lang="zh-TW" altLang="en-US" sz="1000" b="1" kern="1200" dirty="0">
              <a:latin typeface="標楷體" panose="03000509000000000000" pitchFamily="65" charset="-120"/>
              <a:ea typeface="標楷體" panose="03000509000000000000" pitchFamily="65" charset="-120"/>
            </a:rPr>
            <a:t>教師</a:t>
          </a:r>
        </a:p>
      </dsp:txBody>
      <dsp:txXfrm rot="-5400000">
        <a:off x="1" y="5304154"/>
        <a:ext cx="487827" cy="209069"/>
      </dsp:txXfrm>
    </dsp:sp>
    <dsp:sp modelId="{27E51172-3AC3-4A1F-93C1-EC9A4E7EF68A}">
      <dsp:nvSpPr>
        <dsp:cNvPr id="0" name=""/>
        <dsp:cNvSpPr/>
      </dsp:nvSpPr>
      <dsp:spPr>
        <a:xfrm rot="5400000">
          <a:off x="2825734" y="2722333"/>
          <a:ext cx="452982" cy="512879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zh-TW" altLang="en-US" sz="1200" kern="1200" dirty="0"/>
        </a:p>
        <a:p>
          <a:pPr marL="114300" lvl="1" indent="-114300" algn="l" defTabSz="533400">
            <a:lnSpc>
              <a:spcPct val="90000"/>
            </a:lnSpc>
            <a:spcBef>
              <a:spcPct val="0"/>
            </a:spcBef>
            <a:spcAft>
              <a:spcPct val="15000"/>
            </a:spcAft>
            <a:buChar char="••"/>
          </a:pPr>
          <a:r>
            <a:rPr lang="zh-TW" altLang="en-US" sz="1200" kern="1200">
              <a:latin typeface="標楷體" panose="03000509000000000000" pitchFamily="65" charset="-120"/>
              <a:ea typeface="標楷體" panose="03000509000000000000" pitchFamily="65" charset="-120"/>
            </a:rPr>
            <a:t>貢獻你的所學，將熱情盡情的投入！</a:t>
          </a:r>
          <a:endParaRPr lang="zh-TW" altLang="en-US" sz="1200" kern="1200" dirty="0">
            <a:latin typeface="標楷體" panose="03000509000000000000" pitchFamily="65" charset="-120"/>
            <a:ea typeface="標楷體" panose="03000509000000000000" pitchFamily="65" charset="-120"/>
          </a:endParaRPr>
        </a:p>
      </dsp:txBody>
      <dsp:txXfrm rot="-5400000">
        <a:off x="487828" y="5082353"/>
        <a:ext cx="5106683" cy="408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sz="quarter" idx="1"/>
          </p:nvPr>
        </p:nvSpPr>
        <p:spPr>
          <a:xfrm>
            <a:off x="5629993" y="2"/>
            <a:ext cx="4307046" cy="718423"/>
          </a:xfrm>
          <a:prstGeom prst="rect">
            <a:avLst/>
          </a:prstGeom>
        </p:spPr>
        <p:txBody>
          <a:bodyPr vert="horz" lIns="132701" tIns="66350" rIns="132701" bIns="66350" rtlCol="0"/>
          <a:lstStyle>
            <a:lvl1pPr algn="r">
              <a:defRPr sz="1700"/>
            </a:lvl1pPr>
          </a:lstStyle>
          <a:p>
            <a:fld id="{2DA3FF6B-C222-4C56-8E3C-0E7AD1A8229C}" type="datetimeFigureOut">
              <a:rPr lang="zh-TW" altLang="en-US" smtClean="0"/>
              <a:pPr/>
              <a:t>2025/6/20</a:t>
            </a:fld>
            <a:endParaRPr lang="zh-TW" altLang="en-US"/>
          </a:p>
        </p:txBody>
      </p:sp>
      <p:sp>
        <p:nvSpPr>
          <p:cNvPr id="4" name="頁尾版面配置區 3"/>
          <p:cNvSpPr>
            <a:spLocks noGrp="1"/>
          </p:cNvSpPr>
          <p:nvPr>
            <p:ph type="ftr" sz="quarter" idx="2"/>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5" name="投影片編號版面配置區 4"/>
          <p:cNvSpPr>
            <a:spLocks noGrp="1"/>
          </p:cNvSpPr>
          <p:nvPr>
            <p:ph type="sldNum" sz="quarter" idx="3"/>
          </p:nvPr>
        </p:nvSpPr>
        <p:spPr>
          <a:xfrm>
            <a:off x="5629993" y="13647548"/>
            <a:ext cx="4307046" cy="718423"/>
          </a:xfrm>
          <a:prstGeom prst="rect">
            <a:avLst/>
          </a:prstGeom>
        </p:spPr>
        <p:txBody>
          <a:bodyPr vert="horz" lIns="132701" tIns="66350" rIns="132701" bIns="66350" rtlCol="0" anchor="b"/>
          <a:lstStyle>
            <a:lvl1pPr algn="r">
              <a:defRPr sz="1700"/>
            </a:lvl1pPr>
          </a:lstStyle>
          <a:p>
            <a:fld id="{A48FFABF-644F-429E-AF81-750ACFC48946}" type="slidenum">
              <a:rPr lang="zh-TW" altLang="en-US" smtClean="0"/>
              <a:pPr/>
              <a:t>‹#›</a:t>
            </a:fld>
            <a:endParaRPr lang="zh-TW" altLang="en-US"/>
          </a:p>
        </p:txBody>
      </p:sp>
    </p:spTree>
    <p:extLst>
      <p:ext uri="{BB962C8B-B14F-4D97-AF65-F5344CB8AC3E}">
        <p14:creationId xmlns:p14="http://schemas.microsoft.com/office/powerpoint/2010/main" val="394240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idx="1"/>
          </p:nvPr>
        </p:nvSpPr>
        <p:spPr>
          <a:xfrm>
            <a:off x="5629993" y="2"/>
            <a:ext cx="4307046" cy="718423"/>
          </a:xfrm>
          <a:prstGeom prst="rect">
            <a:avLst/>
          </a:prstGeom>
        </p:spPr>
        <p:txBody>
          <a:bodyPr vert="horz" lIns="132701" tIns="66350" rIns="132701" bIns="66350" rtlCol="0"/>
          <a:lstStyle>
            <a:lvl1pPr algn="r">
              <a:defRPr sz="1700"/>
            </a:lvl1pPr>
          </a:lstStyle>
          <a:p>
            <a:fld id="{E568C74C-91B4-4991-A403-16B376783AA3}" type="datetimeFigureOut">
              <a:rPr lang="zh-TW" altLang="en-US" smtClean="0"/>
              <a:pPr/>
              <a:t>2025/6/20</a:t>
            </a:fld>
            <a:endParaRPr lang="zh-TW" altLang="en-US"/>
          </a:p>
        </p:txBody>
      </p:sp>
      <p:sp>
        <p:nvSpPr>
          <p:cNvPr id="4" name="投影片圖像版面配置區 3"/>
          <p:cNvSpPr>
            <a:spLocks noGrp="1" noRot="1" noChangeAspect="1"/>
          </p:cNvSpPr>
          <p:nvPr>
            <p:ph type="sldImg" idx="2"/>
          </p:nvPr>
        </p:nvSpPr>
        <p:spPr>
          <a:xfrm>
            <a:off x="1377950" y="1077913"/>
            <a:ext cx="7183438" cy="5387975"/>
          </a:xfrm>
          <a:prstGeom prst="rect">
            <a:avLst/>
          </a:prstGeom>
          <a:noFill/>
          <a:ln w="12700">
            <a:solidFill>
              <a:prstClr val="black"/>
            </a:solidFill>
          </a:ln>
        </p:spPr>
        <p:txBody>
          <a:bodyPr vert="horz" lIns="132701" tIns="66350" rIns="132701" bIns="66350" rtlCol="0" anchor="ctr"/>
          <a:lstStyle/>
          <a:p>
            <a:endParaRPr lang="zh-TW" altLang="en-US"/>
          </a:p>
        </p:txBody>
      </p:sp>
      <p:sp>
        <p:nvSpPr>
          <p:cNvPr id="5" name="備忘稿版面配置區 4"/>
          <p:cNvSpPr>
            <a:spLocks noGrp="1"/>
          </p:cNvSpPr>
          <p:nvPr>
            <p:ph type="body" sz="quarter" idx="3"/>
          </p:nvPr>
        </p:nvSpPr>
        <p:spPr>
          <a:xfrm>
            <a:off x="993934" y="6825021"/>
            <a:ext cx="7951470" cy="6465808"/>
          </a:xfrm>
          <a:prstGeom prst="rect">
            <a:avLst/>
          </a:prstGeom>
        </p:spPr>
        <p:txBody>
          <a:bodyPr vert="horz" lIns="132701" tIns="66350" rIns="132701" bIns="6635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7" name="投影片編號版面配置區 6"/>
          <p:cNvSpPr>
            <a:spLocks noGrp="1"/>
          </p:cNvSpPr>
          <p:nvPr>
            <p:ph type="sldNum" sz="quarter" idx="5"/>
          </p:nvPr>
        </p:nvSpPr>
        <p:spPr>
          <a:xfrm>
            <a:off x="5629993" y="13647548"/>
            <a:ext cx="4307046" cy="718423"/>
          </a:xfrm>
          <a:prstGeom prst="rect">
            <a:avLst/>
          </a:prstGeom>
        </p:spPr>
        <p:txBody>
          <a:bodyPr vert="horz" lIns="132701" tIns="66350" rIns="132701" bIns="66350" rtlCol="0" anchor="b"/>
          <a:lstStyle>
            <a:lvl1pPr algn="r">
              <a:defRPr sz="1700"/>
            </a:lvl1pPr>
          </a:lstStyle>
          <a:p>
            <a:fld id="{C34B433A-49AE-4B86-8397-CF031613D0A7}" type="slidenum">
              <a:rPr lang="zh-TW" altLang="en-US" smtClean="0"/>
              <a:pPr/>
              <a:t>‹#›</a:t>
            </a:fld>
            <a:endParaRPr lang="zh-TW" altLang="en-US"/>
          </a:p>
        </p:txBody>
      </p:sp>
    </p:spTree>
    <p:extLst>
      <p:ext uri="{BB962C8B-B14F-4D97-AF65-F5344CB8AC3E}">
        <p14:creationId xmlns:p14="http://schemas.microsoft.com/office/powerpoint/2010/main" val="68925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34B433A-49AE-4B86-8397-CF031613D0A7}" type="slidenum">
              <a:rPr lang="zh-TW" altLang="en-US" smtClean="0"/>
              <a:pPr/>
              <a:t>1</a:t>
            </a:fld>
            <a:endParaRPr lang="zh-TW" altLang="en-US"/>
          </a:p>
        </p:txBody>
      </p:sp>
    </p:spTree>
    <p:extLst>
      <p:ext uri="{BB962C8B-B14F-4D97-AF65-F5344CB8AC3E}">
        <p14:creationId xmlns:p14="http://schemas.microsoft.com/office/powerpoint/2010/main" val="143936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4AF0796-1FF6-4CFF-8DCA-30F0905BA9A3}" type="slidenum">
              <a:rPr lang="zh-TW" altLang="en-US" smtClean="0"/>
              <a:pPr/>
              <a:t>63</a:t>
            </a:fld>
            <a:endParaRPr lang="zh-TW" altLang="en-US"/>
          </a:p>
        </p:txBody>
      </p:sp>
    </p:spTree>
    <p:extLst>
      <p:ext uri="{BB962C8B-B14F-4D97-AF65-F5344CB8AC3E}">
        <p14:creationId xmlns:p14="http://schemas.microsoft.com/office/powerpoint/2010/main" val="426477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65</a:t>
            </a:fld>
            <a:endParaRPr lang="zh-TW" altLang="en-US"/>
          </a:p>
        </p:txBody>
      </p:sp>
    </p:spTree>
    <p:extLst>
      <p:ext uri="{BB962C8B-B14F-4D97-AF65-F5344CB8AC3E}">
        <p14:creationId xmlns:p14="http://schemas.microsoft.com/office/powerpoint/2010/main" val="285350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69</a:t>
            </a:fld>
            <a:endParaRPr lang="zh-TW" altLang="en-US"/>
          </a:p>
        </p:txBody>
      </p:sp>
    </p:spTree>
    <p:extLst>
      <p:ext uri="{BB962C8B-B14F-4D97-AF65-F5344CB8AC3E}">
        <p14:creationId xmlns:p14="http://schemas.microsoft.com/office/powerpoint/2010/main" val="288215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73</a:t>
            </a:fld>
            <a:endParaRPr lang="zh-TW" altLang="en-US"/>
          </a:p>
        </p:txBody>
      </p:sp>
    </p:spTree>
    <p:extLst>
      <p:ext uri="{BB962C8B-B14F-4D97-AF65-F5344CB8AC3E}">
        <p14:creationId xmlns:p14="http://schemas.microsoft.com/office/powerpoint/2010/main" val="237083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82</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85</a:t>
            </a:fld>
            <a:endParaRPr lang="zh-TW" altLang="en-US"/>
          </a:p>
        </p:txBody>
      </p:sp>
    </p:spTree>
    <p:extLst>
      <p:ext uri="{BB962C8B-B14F-4D97-AF65-F5344CB8AC3E}">
        <p14:creationId xmlns:p14="http://schemas.microsoft.com/office/powerpoint/2010/main" val="390372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87</a:t>
            </a:fld>
            <a:endParaRPr lang="zh-TW" altLang="en-US"/>
          </a:p>
        </p:txBody>
      </p:sp>
    </p:spTree>
    <p:extLst>
      <p:ext uri="{BB962C8B-B14F-4D97-AF65-F5344CB8AC3E}">
        <p14:creationId xmlns:p14="http://schemas.microsoft.com/office/powerpoint/2010/main" val="81380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4AF0796-1FF6-4CFF-8DCA-30F0905BA9A3}" type="slidenum">
              <a:rPr lang="zh-TW" altLang="en-US" smtClean="0"/>
              <a:pPr/>
              <a:t>91</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92</a:t>
            </a:fld>
            <a:endParaRPr lang="zh-TW" altLang="en-US"/>
          </a:p>
        </p:txBody>
      </p:sp>
    </p:spTree>
    <p:extLst>
      <p:ext uri="{BB962C8B-B14F-4D97-AF65-F5344CB8AC3E}">
        <p14:creationId xmlns:p14="http://schemas.microsoft.com/office/powerpoint/2010/main" val="33281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34B433A-49AE-4B86-8397-CF031613D0A7}" type="slidenum">
              <a:rPr lang="zh-TW" altLang="en-US" smtClean="0"/>
              <a:pPr/>
              <a:t>93</a:t>
            </a:fld>
            <a:endParaRPr lang="zh-TW" altLang="en-US"/>
          </a:p>
        </p:txBody>
      </p:sp>
    </p:spTree>
    <p:extLst>
      <p:ext uri="{BB962C8B-B14F-4D97-AF65-F5344CB8AC3E}">
        <p14:creationId xmlns:p14="http://schemas.microsoft.com/office/powerpoint/2010/main" val="73801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3</a:t>
            </a:fld>
            <a:endParaRPr lang="zh-TW" altLang="en-US"/>
          </a:p>
        </p:txBody>
      </p:sp>
    </p:spTree>
    <p:extLst>
      <p:ext uri="{BB962C8B-B14F-4D97-AF65-F5344CB8AC3E}">
        <p14:creationId xmlns:p14="http://schemas.microsoft.com/office/powerpoint/2010/main" val="61043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94</a:t>
            </a:fld>
            <a:endParaRPr lang="zh-TW" altLang="en-US"/>
          </a:p>
        </p:txBody>
      </p:sp>
    </p:spTree>
    <p:extLst>
      <p:ext uri="{BB962C8B-B14F-4D97-AF65-F5344CB8AC3E}">
        <p14:creationId xmlns:p14="http://schemas.microsoft.com/office/powerpoint/2010/main" val="366235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97</a:t>
            </a:fld>
            <a:endParaRPr lang="zh-TW" altLang="en-US"/>
          </a:p>
        </p:txBody>
      </p:sp>
    </p:spTree>
    <p:extLst>
      <p:ext uri="{BB962C8B-B14F-4D97-AF65-F5344CB8AC3E}">
        <p14:creationId xmlns:p14="http://schemas.microsoft.com/office/powerpoint/2010/main" val="347263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34B433A-49AE-4B86-8397-CF031613D0A7}" type="slidenum">
              <a:rPr lang="zh-TW" altLang="en-US" smtClean="0"/>
              <a:pPr/>
              <a:t>7</a:t>
            </a:fld>
            <a:endParaRPr lang="zh-TW" altLang="en-US"/>
          </a:p>
        </p:txBody>
      </p:sp>
    </p:spTree>
    <p:extLst>
      <p:ext uri="{BB962C8B-B14F-4D97-AF65-F5344CB8AC3E}">
        <p14:creationId xmlns:p14="http://schemas.microsoft.com/office/powerpoint/2010/main" val="191282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10</a:t>
            </a:fld>
            <a:endParaRPr lang="zh-TW" altLang="en-US"/>
          </a:p>
        </p:txBody>
      </p:sp>
    </p:spTree>
    <p:extLst>
      <p:ext uri="{BB962C8B-B14F-4D97-AF65-F5344CB8AC3E}">
        <p14:creationId xmlns:p14="http://schemas.microsoft.com/office/powerpoint/2010/main" val="51143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11</a:t>
            </a:fld>
            <a:endParaRPr lang="zh-TW" altLang="en-US"/>
          </a:p>
        </p:txBody>
      </p:sp>
    </p:spTree>
    <p:extLst>
      <p:ext uri="{BB962C8B-B14F-4D97-AF65-F5344CB8AC3E}">
        <p14:creationId xmlns:p14="http://schemas.microsoft.com/office/powerpoint/2010/main" val="257077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16</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48</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50</a:t>
            </a:fld>
            <a:endParaRPr lang="zh-TW" altLang="en-US"/>
          </a:p>
        </p:txBody>
      </p:sp>
    </p:spTree>
    <p:extLst>
      <p:ext uri="{BB962C8B-B14F-4D97-AF65-F5344CB8AC3E}">
        <p14:creationId xmlns:p14="http://schemas.microsoft.com/office/powerpoint/2010/main" val="17841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53</a:t>
            </a:fld>
            <a:endParaRPr lang="zh-TW" altLang="en-US"/>
          </a:p>
        </p:txBody>
      </p:sp>
    </p:spTree>
    <p:extLst>
      <p:ext uri="{BB962C8B-B14F-4D97-AF65-F5344CB8AC3E}">
        <p14:creationId xmlns:p14="http://schemas.microsoft.com/office/powerpoint/2010/main" val="332734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66336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52783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75315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390"/>
          <a:stretch/>
        </p:blipFill>
        <p:spPr>
          <a:xfrm>
            <a:off x="-191070" y="-10361"/>
            <a:ext cx="9335069" cy="6858000"/>
          </a:xfrm>
          <a:prstGeom prst="rect">
            <a:avLst/>
          </a:prstGeom>
        </p:spPr>
      </p:pic>
      <p:sp>
        <p:nvSpPr>
          <p:cNvPr id="4" name="Date Placeholder 3"/>
          <p:cNvSpPr>
            <a:spLocks noGrp="1"/>
          </p:cNvSpPr>
          <p:nvPr>
            <p:ph type="dt" sz="half" idx="10"/>
          </p:nvPr>
        </p:nvSpPr>
        <p:spPr/>
        <p:txBody>
          <a:bodyPr/>
          <a:lstStyle/>
          <a:p>
            <a:pPr defTabSz="514350">
              <a:defRPr/>
            </a:pPr>
            <a:fld id="{AFB618EA-0698-446E-8089-CF60B1B9ABF2}" type="datetime1">
              <a:rPr lang="zh-TW" altLang="en-US" sz="675" smtClean="0">
                <a:solidFill>
                  <a:prstClr val="black">
                    <a:tint val="75000"/>
                  </a:prstClr>
                </a:solidFill>
                <a:latin typeface="Arial" charset="0"/>
              </a:rPr>
              <a:pPr defTabSz="514350">
                <a:defRPr/>
              </a:pPr>
              <a:t>2025/6/20</a:t>
            </a:fld>
            <a:endParaRPr lang="zh-TW" altLang="en-US" sz="675">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514350">
              <a:defRPr/>
            </a:pPr>
            <a:endParaRPr lang="zh-TW" altLang="en-US" sz="675">
              <a:solidFill>
                <a:prstClr val="black">
                  <a:tint val="75000"/>
                </a:prstClr>
              </a:solidFill>
              <a:latin typeface="Arial" charset="0"/>
            </a:endParaRPr>
          </a:p>
        </p:txBody>
      </p:sp>
      <p:pic>
        <p:nvPicPr>
          <p:cNvPr id="10" name="圖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2667"/>
          <a:stretch/>
        </p:blipFill>
        <p:spPr>
          <a:xfrm>
            <a:off x="4585648" y="2049668"/>
            <a:ext cx="4572001" cy="2840553"/>
          </a:xfrm>
          <a:prstGeom prst="rect">
            <a:avLst/>
          </a:prstGeom>
        </p:spPr>
      </p:pic>
      <p:sp>
        <p:nvSpPr>
          <p:cNvPr id="9" name="矩形 8"/>
          <p:cNvSpPr/>
          <p:nvPr userDrawn="1"/>
        </p:nvSpPr>
        <p:spPr>
          <a:xfrm>
            <a:off x="2436124" y="2473658"/>
            <a:ext cx="586854" cy="199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Slide Number Placeholder 5"/>
          <p:cNvSpPr>
            <a:spLocks noGrp="1"/>
          </p:cNvSpPr>
          <p:nvPr>
            <p:ph type="sldNum" sz="quarter" idx="12"/>
          </p:nvPr>
        </p:nvSpPr>
        <p:spPr>
          <a:xfrm>
            <a:off x="7086599" y="6198270"/>
            <a:ext cx="2057400" cy="365125"/>
          </a:xfrm>
          <a:prstGeom prst="rect">
            <a:avLst/>
          </a:prstGeom>
        </p:spPr>
        <p:txBody>
          <a:bodyPr/>
          <a:lstStyle>
            <a:lvl1pPr algn="r">
              <a:defRPr sz="900" b="1"/>
            </a:lvl1pPr>
          </a:lstStyle>
          <a:p>
            <a:pPr defTabSz="514350">
              <a:defRPr/>
            </a:pPr>
            <a:fld id="{7B83EF40-B5B1-4485-A470-E02D46259FD4}" type="slidenum">
              <a:rPr lang="zh-TW" altLang="en-US" smtClean="0">
                <a:solidFill>
                  <a:srgbClr val="898989"/>
                </a:solidFill>
              </a:rPr>
              <a:pPr defTabSz="514350">
                <a:defRPr/>
              </a:pPr>
              <a:t>‹#›</a:t>
            </a:fld>
            <a:endParaRPr lang="zh-TW" altLang="en-US" sz="675" dirty="0">
              <a:solidFill>
                <a:srgbClr val="898989"/>
              </a:solidFill>
            </a:endParaRPr>
          </a:p>
        </p:txBody>
      </p:sp>
    </p:spTree>
    <p:extLst>
      <p:ext uri="{BB962C8B-B14F-4D97-AF65-F5344CB8AC3E}">
        <p14:creationId xmlns:p14="http://schemas.microsoft.com/office/powerpoint/2010/main" val="3169694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0588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TW" altLang="en-US"/>
              <a:t>按一下以編輯母片標題樣式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17836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2726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3033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8543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2245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59676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95273BA-2CAE-4698-ACA0-400F3FC9D6BD}" type="datetimeFigureOut">
              <a:rPr lang="zh-TW" altLang="en-US" smtClean="0"/>
              <a:pPr/>
              <a:t>2025/6/20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69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0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73BA-2CAE-4698-ACA0-400F3FC9D6BD}" type="datetimeFigureOut">
              <a:rPr lang="zh-TW" altLang="en-US" smtClean="0"/>
              <a:pPr/>
              <a:t>2025/6/20</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B7E0D-BA08-4335-B3CB-18894A975F5B}" type="slidenum">
              <a:rPr lang="zh-TW" altLang="en-US" smtClean="0"/>
              <a:pPr/>
              <a:t>‹#›</a:t>
            </a:fld>
            <a:endParaRPr lang="zh-TW" altLang="en-US" dirty="0"/>
          </a:p>
        </p:txBody>
      </p:sp>
      <p:pic>
        <p:nvPicPr>
          <p:cNvPr id="7" name="圖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extLst>
      <p:ext uri="{BB962C8B-B14F-4D97-AF65-F5344CB8AC3E}">
        <p14:creationId xmlns:p14="http://schemas.microsoft.com/office/powerpoint/2010/main" val="178435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95273BA-2CAE-4698-ACA0-400F3FC9D6BD}" type="datetimeFigureOut">
              <a:rPr lang="zh-TW" altLang="en-US" smtClean="0"/>
              <a:pPr/>
              <a:t>2025/6/20</a:t>
            </a:fld>
            <a:endParaRPr lang="zh-TW" alt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TW"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BB7E0D-BA08-4335-B3CB-18894A975F5B}" type="slidenum">
              <a:rPr lang="zh-TW" altLang="en-US" smtClean="0"/>
              <a:pPr/>
              <a:t>‹#›</a:t>
            </a:fld>
            <a:endParaRPr lang="zh-TW" alt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圖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ecs.nknu.edu.tw/Default.aspx?Kind=s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eachers.nknu.edu.tw/ecp/"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ecs.nknu.edu.tw/Default.aspx?Kind=ib"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aw.moj.gov.tw/LawClass/LawHistory.aspx?pcode=H0050001"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tecs.nknu.edu.tw/fckeditor/ckfinder/userfiles/files/%E5%9C%8B%E7%AB%8B%E9%AB%98%E9%9B%84%E5%B8%AB%E7%AF%84%E5%A4%A7%E5%AD%B8%E6%95%99%E8%82%B2%E5%B0%88%E6%A5%AD%E8%AA%B2%E7%A8%8B%E5%AD%B8%E5%88%86%E6%8A%B5%E5%85%8D%E8%A6%81%E9%BB%9E1090430%E6%95%99%E8%82%B2%E9%83%A8%E5%90%8C%E6%84%8F%E5%82%99%E6%9F%A5.pdf" TargetMode="Externa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4%b8%ad%e7%ad%89-1130807%e5%90%8c%e6%84%8f%e5%82%99%e6%9f%a5.pdf"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5%9c%8b%e5%b0%8f-1130807%e5%82%99%e6%9f%a5.pdf"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tecs.nknu.edu.tw/Page.aspx?PN=135&amp;SN=133&amp;Kind=s1"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s://sso.nknu.edu.tw/Staff/CourseEnrollInfo/CourseEnrollInfo.aspx"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hyperlink" Target="https://tecs.nknu.edu.tw/fckeditor/ckfinder/userfiles/files/%E7%A2%A9%E5%8D%9A%E5%B8%AB%E8%B3%87%E7%94%9F%E4%BF%AE%E7%BF%92%E8%BC%94%E7%B3%BB%E9%9B%99%E4%B8%BB%E4%BF%AE%E8%AA%B2%E7%A8%8B%E5%AD%B8%E5%88%86%E5%AF%A9%E6%A0%B8%E7%94%B3%E8%AB%8B%E8%A1%A8.doc"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s://tecs.nknu.edu.tw/Page.aspx?PN=134&amp;SN=138&amp;Kind=s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hyperlink" Target="https://tecs.nknu.edu.tw/Page.aspx?PN=134&amp;SN=140&amp;Kind=s1"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mailto:s1@mail.nknu.edu.tw" TargetMode="External"/><Relationship Id="rId2" Type="http://schemas.openxmlformats.org/officeDocument/2006/relationships/hyperlink" Target="mailto:&#21487;&#20358;&#38651;&#33267;&#35506;&#31243;&#32068;&#25110;&#23492;&#20449;&#33267;teacher.nknu@gmail.com"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tecs.nknu.edu.tw/Page.aspx?PN=134&amp;SN=126&amp;Kind=s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web.tep.mcu.edu.tw/sites/default/files/u3/04class/class_major/major_10508/%E6%95%99%E8%82%B2%E9%83%A8%E4%BE%86%E5%87%BD_%E6%A5%AD%E7%95%8C%E5%AF%A6%E7%BF%9218%E5%B0%8F%E6%99%82%E5%85%AC%E5%91%8A%E7%89%88.pdf" TargetMode="External"/><Relationship Id="rId2" Type="http://schemas.openxmlformats.org/officeDocument/2006/relationships/hyperlink" Target="http://edu.law.moe.gov.tw/LawContentDetails.aspx?id=GL001405&amp;KeyWordHL="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tecs.nknu.edu.tw/Page.aspx?PN=96&amp;Kind=s1"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eachers.nknu.edu.tw/ecp/"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law.moj.gov.tw/LawClass/LawHistory.aspx?pcode=H0050001"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299" y="836712"/>
            <a:ext cx="8892480" cy="1008112"/>
          </a:xfrm>
        </p:spPr>
        <p:txBody>
          <a:bodyPr>
            <a:normAutofit fontScale="90000"/>
          </a:bodyPr>
          <a:lstStyle/>
          <a:p>
            <a:r>
              <a:rPr lang="en-US" altLang="zh-TW" dirty="0"/>
              <a:t>114</a:t>
            </a:r>
            <a:r>
              <a:rPr lang="zh-TW" altLang="en-US" dirty="0"/>
              <a:t>學年度教育學程 新生座談會</a:t>
            </a:r>
          </a:p>
        </p:txBody>
      </p:sp>
      <p:sp>
        <p:nvSpPr>
          <p:cNvPr id="3" name="標題 1">
            <a:extLst>
              <a:ext uri="{FF2B5EF4-FFF2-40B4-BE49-F238E27FC236}">
                <a16:creationId xmlns:a16="http://schemas.microsoft.com/office/drawing/2014/main" id="{82C5AE37-6C87-4270-B775-5FED5F5976A1}"/>
              </a:ext>
            </a:extLst>
          </p:cNvPr>
          <p:cNvSpPr txBox="1">
            <a:spLocks/>
          </p:cNvSpPr>
          <p:nvPr/>
        </p:nvSpPr>
        <p:spPr>
          <a:xfrm>
            <a:off x="1979712" y="2204864"/>
            <a:ext cx="8892480" cy="280831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8800" dirty="0">
                <a:latin typeface="微軟正黑體" panose="020B0604030504040204" pitchFamily="34" charset="-120"/>
                <a:ea typeface="微軟正黑體" panose="020B0604030504040204" pitchFamily="34" charset="-120"/>
              </a:rPr>
              <a:t>教師之路</a:t>
            </a:r>
            <a:endParaRPr lang="en-US" altLang="zh-TW" sz="8800" dirty="0">
              <a:latin typeface="微軟正黑體" panose="020B0604030504040204" pitchFamily="34" charset="-120"/>
              <a:ea typeface="微軟正黑體" panose="020B0604030504040204" pitchFamily="34" charset="-120"/>
            </a:endParaRPr>
          </a:p>
          <a:p>
            <a:r>
              <a:rPr lang="zh-TW" altLang="en-US" sz="8800" dirty="0">
                <a:latin typeface="微軟正黑體" panose="020B0604030504040204" pitchFamily="34" charset="-120"/>
                <a:ea typeface="微軟正黑體" panose="020B0604030504040204" pitchFamily="34" charset="-120"/>
              </a:rPr>
              <a:t>昂首邁步</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656520"/>
            <a:ext cx="1905000" cy="1905000"/>
          </a:xfrm>
          <a:prstGeom prst="rect">
            <a:avLst/>
          </a:prstGeom>
        </p:spPr>
      </p:pic>
      <p:sp>
        <p:nvSpPr>
          <p:cNvPr id="5" name="文字方塊 4"/>
          <p:cNvSpPr txBox="1"/>
          <p:nvPr/>
        </p:nvSpPr>
        <p:spPr>
          <a:xfrm>
            <a:off x="160450" y="6488668"/>
            <a:ext cx="8983550" cy="369332"/>
          </a:xfrm>
          <a:prstGeom prst="rect">
            <a:avLst/>
          </a:prstGeom>
          <a:noFill/>
        </p:spPr>
        <p:txBody>
          <a:bodyPr wrap="none" rtlCol="0">
            <a:spAutoFit/>
          </a:bodyPr>
          <a:lstStyle/>
          <a:p>
            <a:r>
              <a:rPr lang="en-US" altLang="zh-TW" dirty="0"/>
              <a:t>https://drive.google.com/drive/folders/1UELXapt_5y70lZuPxfmkDrtJbpNqTxTH?usp=sharing</a:t>
            </a:r>
            <a:endParaRPr lang="zh-TW" altLang="en-US" dirty="0"/>
          </a:p>
        </p:txBody>
      </p:sp>
      <p:sp>
        <p:nvSpPr>
          <p:cNvPr id="6" name="文字方塊 5"/>
          <p:cNvSpPr txBox="1"/>
          <p:nvPr/>
        </p:nvSpPr>
        <p:spPr>
          <a:xfrm>
            <a:off x="6672637" y="4898963"/>
            <a:ext cx="2492990" cy="646331"/>
          </a:xfrm>
          <a:prstGeom prst="rect">
            <a:avLst/>
          </a:prstGeom>
          <a:noFill/>
        </p:spPr>
        <p:txBody>
          <a:bodyPr wrap="none" rtlCol="0">
            <a:spAutoFit/>
          </a:bodyPr>
          <a:lstStyle/>
          <a:p>
            <a:r>
              <a:rPr lang="zh-TW" altLang="en-US" b="1" dirty="0" smtClean="0">
                <a:solidFill>
                  <a:srgbClr val="C00000"/>
                </a:solidFill>
              </a:rPr>
              <a:t>請線上同學下載此文件</a:t>
            </a:r>
            <a:endParaRPr lang="en-US" altLang="zh-TW" b="1" dirty="0" smtClean="0">
              <a:solidFill>
                <a:srgbClr val="C00000"/>
              </a:solidFill>
            </a:endParaRPr>
          </a:p>
          <a:p>
            <a:endParaRPr lang="zh-TW" altLang="en-US" dirty="0"/>
          </a:p>
        </p:txBody>
      </p:sp>
    </p:spTree>
    <p:extLst>
      <p:ext uri="{BB962C8B-B14F-4D97-AF65-F5344CB8AC3E}">
        <p14:creationId xmlns:p14="http://schemas.microsoft.com/office/powerpoint/2010/main" val="68704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3129603"/>
            <a:ext cx="6731757"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10</a:t>
            </a:fld>
            <a:endParaRPr lang="zh-TW" altLang="en-US" sz="675">
              <a:solidFill>
                <a:srgbClr val="898989"/>
              </a:solidFill>
            </a:endParaRPr>
          </a:p>
        </p:txBody>
      </p:sp>
    </p:spTree>
    <p:extLst>
      <p:ext uri="{BB962C8B-B14F-4D97-AF65-F5344CB8AC3E}">
        <p14:creationId xmlns:p14="http://schemas.microsoft.com/office/powerpoint/2010/main" val="137515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B31C11-26E0-4FEF-BC80-D6713C82A6AA}"/>
              </a:ext>
            </a:extLst>
          </p:cNvPr>
          <p:cNvSpPr>
            <a:spLocks noGrp="1"/>
          </p:cNvSpPr>
          <p:nvPr>
            <p:ph type="title"/>
          </p:nvPr>
        </p:nvSpPr>
        <p:spPr>
          <a:xfrm>
            <a:off x="457200" y="218144"/>
            <a:ext cx="8229600" cy="762584"/>
          </a:xfrm>
          <a:solidFill>
            <a:schemeClr val="accent2"/>
          </a:solidFill>
        </p:spPr>
        <p:txBody>
          <a:bodyPr/>
          <a:lstStyle/>
          <a:p>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教育學程分班</a:t>
            </a:r>
          </a:p>
        </p:txBody>
      </p:sp>
      <p:sp>
        <p:nvSpPr>
          <p:cNvPr id="6" name="矩形 5">
            <a:extLst>
              <a:ext uri="{FF2B5EF4-FFF2-40B4-BE49-F238E27FC236}">
                <a16:creationId xmlns:a16="http://schemas.microsoft.com/office/drawing/2014/main" id="{B410DD95-4449-44BC-86D2-85182C95AFFB}"/>
              </a:ext>
            </a:extLst>
          </p:cNvPr>
          <p:cNvSpPr/>
          <p:nvPr/>
        </p:nvSpPr>
        <p:spPr>
          <a:xfrm>
            <a:off x="1187624" y="1361144"/>
            <a:ext cx="8352928" cy="707886"/>
          </a:xfrm>
          <a:prstGeom prst="rect">
            <a:avLst/>
          </a:prstGeom>
        </p:spPr>
        <p:txBody>
          <a:bodyPr wrap="square">
            <a:spAutoFit/>
          </a:bodyPr>
          <a:lstStyle/>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小教 方金雅老師</a:t>
            </a:r>
            <a:r>
              <a:rPr kumimoji="1" lang="en-US" altLang="zh-TW" sz="4000" kern="0" dirty="0">
                <a:latin typeface="華康隸書體W3(P)" panose="03000300000000000000" pitchFamily="66" charset="-120"/>
                <a:ea typeface="華康隸書體W3(P)" panose="03000300000000000000" pitchFamily="66" charset="-120"/>
              </a:rPr>
              <a:t>---</a:t>
            </a:r>
            <a:r>
              <a:rPr kumimoji="1" lang="en-US" altLang="zh-TW" sz="4000" b="1" kern="0" dirty="0">
                <a:solidFill>
                  <a:srgbClr val="C00000"/>
                </a:solidFill>
                <a:latin typeface="華康隸書體W3(P)" panose="03000300000000000000" pitchFamily="66" charset="-120"/>
                <a:ea typeface="華康隸書體W3(P)" panose="03000300000000000000" pitchFamily="66" charset="-120"/>
              </a:rPr>
              <a:t>1149XX</a:t>
            </a:r>
          </a:p>
        </p:txBody>
      </p:sp>
      <p:pic>
        <p:nvPicPr>
          <p:cNvPr id="4" name="圖片 3">
            <a:extLst>
              <a:ext uri="{FF2B5EF4-FFF2-40B4-BE49-F238E27FC236}">
                <a16:creationId xmlns:a16="http://schemas.microsoft.com/office/drawing/2014/main" id="{A6D9FA33-8000-46D7-981C-68DDD2855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462" y="2069030"/>
            <a:ext cx="3672408" cy="3672408"/>
          </a:xfrm>
          <a:prstGeom prst="rect">
            <a:avLst/>
          </a:prstGeom>
        </p:spPr>
      </p:pic>
      <p:sp>
        <p:nvSpPr>
          <p:cNvPr id="5" name="矩形 4">
            <a:extLst>
              <a:ext uri="{FF2B5EF4-FFF2-40B4-BE49-F238E27FC236}">
                <a16:creationId xmlns:a16="http://schemas.microsoft.com/office/drawing/2014/main" id="{6B008433-30C3-435F-A15F-840E655984FD}"/>
              </a:ext>
            </a:extLst>
          </p:cNvPr>
          <p:cNvSpPr/>
          <p:nvPr/>
        </p:nvSpPr>
        <p:spPr>
          <a:xfrm>
            <a:off x="1259266" y="5877272"/>
            <a:ext cx="3860800" cy="369332"/>
          </a:xfrm>
          <a:prstGeom prst="rect">
            <a:avLst/>
          </a:prstGeom>
        </p:spPr>
        <p:txBody>
          <a:bodyPr wrap="none">
            <a:spAutoFit/>
          </a:bodyPr>
          <a:lstStyle/>
          <a:p>
            <a:r>
              <a:rPr lang="zh-TW" altLang="en-US" dirty="0"/>
              <a:t>https://meet.google.com/ydg-wfiw-oin</a:t>
            </a:r>
          </a:p>
        </p:txBody>
      </p:sp>
    </p:spTree>
    <p:extLst>
      <p:ext uri="{BB962C8B-B14F-4D97-AF65-F5344CB8AC3E}">
        <p14:creationId xmlns:p14="http://schemas.microsoft.com/office/powerpoint/2010/main" val="84613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整體大脈絡</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11</a:t>
            </a:fld>
            <a:endParaRPr lang="zh-TW" altLang="en-US" sz="675">
              <a:solidFill>
                <a:srgbClr val="898989"/>
              </a:solidFill>
            </a:endParaRPr>
          </a:p>
        </p:txBody>
      </p:sp>
    </p:spTree>
    <p:extLst>
      <p:ext uri="{BB962C8B-B14F-4D97-AF65-F5344CB8AC3E}">
        <p14:creationId xmlns:p14="http://schemas.microsoft.com/office/powerpoint/2010/main" val="3101078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1400"/>
            <a:ext cx="8229600" cy="1143000"/>
          </a:xfrm>
        </p:spPr>
        <p:txBody>
          <a:bodyPr/>
          <a:lstStyle/>
          <a:p>
            <a:r>
              <a:rPr lang="zh-TW" altLang="en-US" sz="4000" b="1" dirty="0">
                <a:solidFill>
                  <a:srgbClr val="69646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課程組網頁</a:t>
            </a:r>
            <a:endParaRPr lang="zh-TW" altLang="en-US" dirty="0"/>
          </a:p>
        </p:txBody>
      </p:sp>
      <p:sp>
        <p:nvSpPr>
          <p:cNvPr id="3" name="矩形 2"/>
          <p:cNvSpPr/>
          <p:nvPr/>
        </p:nvSpPr>
        <p:spPr>
          <a:xfrm>
            <a:off x="1121534" y="797685"/>
            <a:ext cx="7745297" cy="1107996"/>
          </a:xfrm>
          <a:prstGeom prst="rect">
            <a:avLst/>
          </a:prstGeom>
        </p:spPr>
        <p:txBody>
          <a:bodyPr wrap="square">
            <a:spAutoFit/>
          </a:bodyPr>
          <a:lstStyle/>
          <a:p>
            <a:pPr lvl="0"/>
            <a:r>
              <a:rPr lang="zh-TW" altLang="zh-TW" sz="2400" b="1" dirty="0">
                <a:solidFill>
                  <a:prstClr val="black"/>
                </a:solidFill>
                <a:latin typeface="微軟正黑體" panose="020B0604030504040204" pitchFamily="34" charset="-120"/>
                <a:ea typeface="微軟正黑體" panose="020B0604030504040204" pitchFamily="34" charset="-120"/>
              </a:rPr>
              <a:t>相關訊息及公告皆</a:t>
            </a:r>
            <a:r>
              <a:rPr lang="zh-TW" altLang="en-US" sz="2400" b="1" dirty="0">
                <a:solidFill>
                  <a:prstClr val="black"/>
                </a:solidFill>
                <a:latin typeface="微軟正黑體" panose="020B0604030504040204" pitchFamily="34" charset="-120"/>
                <a:ea typeface="微軟正黑體" panose="020B0604030504040204" pitchFamily="34" charset="-120"/>
              </a:rPr>
              <a:t>會</a:t>
            </a:r>
            <a:r>
              <a:rPr lang="zh-TW" altLang="zh-TW" sz="2400" b="1" dirty="0">
                <a:solidFill>
                  <a:prstClr val="black"/>
                </a:solidFill>
                <a:latin typeface="微軟正黑體" panose="020B0604030504040204" pitchFamily="34" charset="-120"/>
                <a:ea typeface="微軟正黑體" panose="020B0604030504040204" pitchFamily="34" charset="-120"/>
              </a:rPr>
              <a:t>放置課程組網站</a:t>
            </a:r>
            <a:r>
              <a:rPr lang="zh-TW" altLang="en-US" sz="2400" b="1" dirty="0">
                <a:solidFill>
                  <a:prstClr val="black"/>
                </a:solidFill>
                <a:latin typeface="微軟正黑體" panose="020B0604030504040204" pitchFamily="34" charset="-120"/>
                <a:ea typeface="微軟正黑體" panose="020B0604030504040204" pitchFamily="34" charset="-120"/>
              </a:rPr>
              <a:t>，請密切注意</a:t>
            </a:r>
            <a:r>
              <a:rPr lang="en-US" altLang="zh-TW" sz="2400" kern="0" dirty="0">
                <a:solidFill>
                  <a:prstClr val="black"/>
                </a:solidFill>
                <a:latin typeface="Arial" panose="020B0604020202020204" pitchFamily="34" charset="0"/>
                <a:cs typeface="Arial" panose="020B0604020202020204" pitchFamily="34" charset="0"/>
                <a:hlinkClick r:id="rId2"/>
              </a:rPr>
              <a:t>https://tecs.nknu.edu.tw/Default.aspx?Kind=s1</a:t>
            </a:r>
            <a:r>
              <a:rPr lang="zh-TW" altLang="en-US" sz="2400" kern="0" dirty="0">
                <a:solidFill>
                  <a:prstClr val="black"/>
                </a:solidFill>
                <a:latin typeface="Arial" panose="020B0604020202020204" pitchFamily="34" charset="0"/>
                <a:cs typeface="Arial" panose="020B0604020202020204" pitchFamily="34" charset="0"/>
              </a:rPr>
              <a:t> </a:t>
            </a:r>
            <a:endParaRPr lang="zh-TW" altLang="en-US" sz="2400" kern="0" dirty="0">
              <a:solidFill>
                <a:sysClr val="windowText" lastClr="000000"/>
              </a:solidFill>
            </a:endParaRPr>
          </a:p>
          <a:p>
            <a:pPr lvl="0"/>
            <a:endParaRPr lang="zh-TW" altLang="en-US" b="1" dirty="0">
              <a:solidFill>
                <a:prstClr val="black"/>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cstate="print"/>
          <a:stretch>
            <a:fillRect/>
          </a:stretch>
        </p:blipFill>
        <p:spPr>
          <a:xfrm>
            <a:off x="899591" y="1539021"/>
            <a:ext cx="7056785" cy="4410510"/>
          </a:xfrm>
          <a:prstGeom prst="rect">
            <a:avLst/>
          </a:prstGeom>
        </p:spPr>
      </p:pic>
      <p:sp>
        <p:nvSpPr>
          <p:cNvPr id="4" name="向下箭號 3"/>
          <p:cNvSpPr/>
          <p:nvPr/>
        </p:nvSpPr>
        <p:spPr>
          <a:xfrm rot="2991843">
            <a:off x="1634896" y="3270882"/>
            <a:ext cx="663699" cy="11018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1200" b="1" dirty="0">
                <a:latin typeface="華康隸書體W3" pitchFamily="65" charset="-120"/>
                <a:ea typeface="華康隸書體W3" pitchFamily="65" charset="-120"/>
              </a:rPr>
              <a:t>法令規章</a:t>
            </a:r>
          </a:p>
        </p:txBody>
      </p:sp>
      <p:sp>
        <p:nvSpPr>
          <p:cNvPr id="5" name="矩形 4"/>
          <p:cNvSpPr/>
          <p:nvPr/>
        </p:nvSpPr>
        <p:spPr>
          <a:xfrm>
            <a:off x="3491880" y="3140968"/>
            <a:ext cx="1192323" cy="43204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20907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1400"/>
            <a:ext cx="8229600" cy="1143000"/>
          </a:xfrm>
        </p:spPr>
        <p:txBody>
          <a:bodyPr/>
          <a:lstStyle/>
          <a:p>
            <a:r>
              <a:rPr lang="zh-TW" altLang="en-US" sz="4000" b="1" dirty="0">
                <a:solidFill>
                  <a:srgbClr val="69646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學生平台網頁</a:t>
            </a:r>
            <a:endParaRPr lang="zh-TW" altLang="en-US" dirty="0"/>
          </a:p>
        </p:txBody>
      </p:sp>
      <p:sp>
        <p:nvSpPr>
          <p:cNvPr id="3" name="矩形 2"/>
          <p:cNvSpPr/>
          <p:nvPr/>
        </p:nvSpPr>
        <p:spPr>
          <a:xfrm>
            <a:off x="845427" y="620688"/>
            <a:ext cx="7745297" cy="1477328"/>
          </a:xfrm>
          <a:prstGeom prst="rect">
            <a:avLst/>
          </a:prstGeom>
        </p:spPr>
        <p:txBody>
          <a:bodyPr wrap="square">
            <a:spAutoFit/>
          </a:bodyPr>
          <a:lstStyle/>
          <a:p>
            <a:pPr lvl="0"/>
            <a:r>
              <a:rPr lang="zh-TW" altLang="zh-TW" sz="2400" b="1" dirty="0">
                <a:solidFill>
                  <a:prstClr val="black"/>
                </a:solidFill>
                <a:latin typeface="微軟正黑體" panose="020B0604030504040204" pitchFamily="34" charset="-120"/>
                <a:ea typeface="微軟正黑體" panose="020B0604030504040204" pitchFamily="34" charset="-120"/>
              </a:rPr>
              <a:t>相關訊息及公告皆</a:t>
            </a:r>
            <a:r>
              <a:rPr lang="zh-TW" altLang="en-US" sz="2400" b="1" dirty="0">
                <a:solidFill>
                  <a:prstClr val="black"/>
                </a:solidFill>
                <a:latin typeface="微軟正黑體" panose="020B0604030504040204" pitchFamily="34" charset="-120"/>
                <a:ea typeface="微軟正黑體" panose="020B0604030504040204" pitchFamily="34" charset="-120"/>
              </a:rPr>
              <a:t>會</a:t>
            </a:r>
            <a:r>
              <a:rPr lang="zh-TW" altLang="zh-TW" sz="2400" b="1" dirty="0">
                <a:solidFill>
                  <a:prstClr val="black"/>
                </a:solidFill>
                <a:latin typeface="微軟正黑體" panose="020B0604030504040204" pitchFamily="34" charset="-120"/>
                <a:ea typeface="微軟正黑體" panose="020B0604030504040204" pitchFamily="34" charset="-120"/>
              </a:rPr>
              <a:t>放置課程組網站</a:t>
            </a:r>
            <a:r>
              <a:rPr lang="zh-TW" altLang="en-US" sz="2400" b="1" dirty="0">
                <a:solidFill>
                  <a:prstClr val="black"/>
                </a:solidFill>
                <a:latin typeface="微軟正黑體" panose="020B0604030504040204" pitchFamily="34" charset="-120"/>
                <a:ea typeface="微軟正黑體" panose="020B0604030504040204" pitchFamily="34" charset="-120"/>
              </a:rPr>
              <a:t>，請密切注意</a:t>
            </a:r>
            <a:r>
              <a:rPr lang="en-US" altLang="zh-TW" sz="2400" kern="0" dirty="0">
                <a:solidFill>
                  <a:prstClr val="black"/>
                </a:solidFill>
                <a:latin typeface="Arial" panose="020B0604020202020204" pitchFamily="34" charset="0"/>
                <a:cs typeface="Arial" panose="020B0604020202020204" pitchFamily="34" charset="0"/>
                <a:hlinkClick r:id="rId2"/>
              </a:rPr>
              <a:t>https://teachers.nknu.edu.tw/ecp/</a:t>
            </a:r>
            <a:endParaRPr lang="en-US" altLang="zh-TW" sz="2400" kern="0" dirty="0">
              <a:solidFill>
                <a:prstClr val="black"/>
              </a:solidFill>
              <a:latin typeface="Arial" panose="020B0604020202020204" pitchFamily="34" charset="0"/>
              <a:cs typeface="Arial" panose="020B0604020202020204" pitchFamily="34" charset="0"/>
            </a:endParaRPr>
          </a:p>
          <a:p>
            <a:pPr lvl="0"/>
            <a:endParaRPr lang="zh-TW" altLang="en-US" sz="2400" kern="0" dirty="0">
              <a:solidFill>
                <a:sysClr val="windowText" lastClr="000000"/>
              </a:solidFill>
            </a:endParaRPr>
          </a:p>
          <a:p>
            <a:pPr lvl="0"/>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635895" y="3429000"/>
            <a:ext cx="1192323" cy="43204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B86F60BF-2342-4800-B836-DCE7882E0CB7}"/>
              </a:ext>
            </a:extLst>
          </p:cNvPr>
          <p:cNvPicPr>
            <a:picLocks noChangeAspect="1"/>
          </p:cNvPicPr>
          <p:nvPr/>
        </p:nvPicPr>
        <p:blipFill>
          <a:blip r:embed="rId3"/>
          <a:stretch>
            <a:fillRect/>
          </a:stretch>
        </p:blipFill>
        <p:spPr>
          <a:xfrm>
            <a:off x="859656" y="1421550"/>
            <a:ext cx="7096720" cy="4878996"/>
          </a:xfrm>
          <a:prstGeom prst="rect">
            <a:avLst/>
          </a:prstGeom>
        </p:spPr>
      </p:pic>
    </p:spTree>
    <p:extLst>
      <p:ext uri="{BB962C8B-B14F-4D97-AF65-F5344CB8AC3E}">
        <p14:creationId xmlns:p14="http://schemas.microsoft.com/office/powerpoint/2010/main" val="366123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1416" y="-99392"/>
            <a:ext cx="8229600" cy="1143000"/>
          </a:xfrm>
        </p:spPr>
        <p:txBody>
          <a:bodyPr/>
          <a:lstStyle/>
          <a:p>
            <a:r>
              <a:rPr lang="zh-TW" altLang="en-US" sz="4000" b="1" dirty="0">
                <a:solidFill>
                  <a:srgbClr val="69646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檢實組網頁</a:t>
            </a:r>
            <a:endParaRPr lang="zh-TW" altLang="en-US" dirty="0"/>
          </a:p>
        </p:txBody>
      </p:sp>
      <p:sp>
        <p:nvSpPr>
          <p:cNvPr id="3" name="矩形 2"/>
          <p:cNvSpPr/>
          <p:nvPr/>
        </p:nvSpPr>
        <p:spPr>
          <a:xfrm>
            <a:off x="651024" y="764704"/>
            <a:ext cx="7745297" cy="1477328"/>
          </a:xfrm>
          <a:prstGeom prst="rect">
            <a:avLst/>
          </a:prstGeom>
        </p:spPr>
        <p:txBody>
          <a:bodyPr wrap="square">
            <a:spAutoFit/>
          </a:bodyPr>
          <a:lstStyle/>
          <a:p>
            <a:pPr lvl="0"/>
            <a:r>
              <a:rPr lang="zh-TW" altLang="en-US" sz="2400" b="1" dirty="0">
                <a:solidFill>
                  <a:prstClr val="black"/>
                </a:solidFill>
                <a:latin typeface="微軟正黑體" panose="020B0604030504040204" pitchFamily="34" charset="-120"/>
                <a:ea typeface="微軟正黑體" panose="020B0604030504040204" pitchFamily="34" charset="-120"/>
              </a:rPr>
              <a:t>檢定與實習組</a:t>
            </a:r>
            <a:r>
              <a:rPr lang="zh-TW" altLang="zh-TW" sz="2400" b="1" dirty="0">
                <a:solidFill>
                  <a:prstClr val="black"/>
                </a:solidFill>
                <a:latin typeface="微軟正黑體" panose="020B0604030504040204" pitchFamily="34" charset="-120"/>
                <a:ea typeface="微軟正黑體" panose="020B0604030504040204" pitchFamily="34" charset="-120"/>
              </a:rPr>
              <a:t>網站</a:t>
            </a:r>
            <a:r>
              <a:rPr lang="zh-TW" altLang="en-US" sz="2400" b="1" dirty="0">
                <a:solidFill>
                  <a:prstClr val="black"/>
                </a:solidFill>
                <a:latin typeface="微軟正黑體" panose="020B0604030504040204" pitchFamily="34" charset="-120"/>
                <a:ea typeface="微軟正黑體" panose="020B0604030504040204" pitchFamily="34" charset="-120"/>
              </a:rPr>
              <a:t>，請密切注意</a:t>
            </a:r>
            <a:r>
              <a:rPr lang="en-US" altLang="zh-TW" sz="2400" kern="0" dirty="0">
                <a:solidFill>
                  <a:prstClr val="black"/>
                </a:solidFill>
                <a:latin typeface="Arial" panose="020B0604020202020204" pitchFamily="34" charset="0"/>
                <a:cs typeface="Arial" panose="020B0604020202020204" pitchFamily="34" charset="0"/>
                <a:hlinkClick r:id="rId2"/>
              </a:rPr>
              <a:t>https://tecs.nknu.edu.tw/Default.aspx?Kind=ib</a:t>
            </a:r>
            <a:endParaRPr lang="en-US" altLang="zh-TW" sz="2400" kern="0" dirty="0">
              <a:solidFill>
                <a:prstClr val="black"/>
              </a:solidFill>
              <a:latin typeface="Arial" panose="020B0604020202020204" pitchFamily="34" charset="0"/>
              <a:cs typeface="Arial" panose="020B0604020202020204" pitchFamily="34" charset="0"/>
            </a:endParaRPr>
          </a:p>
          <a:p>
            <a:pPr lvl="0"/>
            <a:endParaRPr lang="zh-TW" altLang="en-US" sz="2400" kern="0" dirty="0">
              <a:solidFill>
                <a:sysClr val="windowText" lastClr="000000"/>
              </a:solidFill>
            </a:endParaRPr>
          </a:p>
          <a:p>
            <a:pPr lvl="0"/>
            <a:endParaRPr lang="zh-TW" altLang="en-US" b="1" dirty="0">
              <a:solidFill>
                <a:prstClr val="black"/>
              </a:solidFill>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AE429C3D-FF7E-437F-9F6A-F0CB91AB1359}"/>
              </a:ext>
            </a:extLst>
          </p:cNvPr>
          <p:cNvPicPr>
            <a:picLocks noChangeAspect="1"/>
          </p:cNvPicPr>
          <p:nvPr/>
        </p:nvPicPr>
        <p:blipFill>
          <a:blip r:embed="rId3"/>
          <a:stretch>
            <a:fillRect/>
          </a:stretch>
        </p:blipFill>
        <p:spPr>
          <a:xfrm>
            <a:off x="395536" y="1503368"/>
            <a:ext cx="8136904" cy="5102239"/>
          </a:xfrm>
          <a:prstGeom prst="rect">
            <a:avLst/>
          </a:prstGeom>
        </p:spPr>
      </p:pic>
    </p:spTree>
    <p:extLst>
      <p:ext uri="{BB962C8B-B14F-4D97-AF65-F5344CB8AC3E}">
        <p14:creationId xmlns:p14="http://schemas.microsoft.com/office/powerpoint/2010/main" val="234706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00" y="0"/>
            <a:ext cx="7498904" cy="6471116"/>
          </a:xfrm>
          <a:prstGeom prst="rect">
            <a:avLst/>
          </a:prstGeom>
        </p:spPr>
      </p:pic>
      <p:sp>
        <p:nvSpPr>
          <p:cNvPr id="2" name="標題 1"/>
          <p:cNvSpPr>
            <a:spLocks noGrp="1"/>
          </p:cNvSpPr>
          <p:nvPr>
            <p:ph type="title"/>
          </p:nvPr>
        </p:nvSpPr>
        <p:spPr>
          <a:xfrm>
            <a:off x="377576" y="332656"/>
            <a:ext cx="8229600" cy="792088"/>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修習師資職前教育流程示意圖</a:t>
            </a:r>
            <a:endParaRPr lang="zh-TW" altLang="en-US" dirty="0"/>
          </a:p>
        </p:txBody>
      </p:sp>
      <p:sp>
        <p:nvSpPr>
          <p:cNvPr id="7" name="矩形 6"/>
          <p:cNvSpPr/>
          <p:nvPr/>
        </p:nvSpPr>
        <p:spPr>
          <a:xfrm>
            <a:off x="5022800" y="6194117"/>
            <a:ext cx="3316643" cy="276999"/>
          </a:xfrm>
          <a:prstGeom prst="rect">
            <a:avLst/>
          </a:prstGeom>
        </p:spPr>
        <p:txBody>
          <a:bodyPr wrap="square">
            <a:spAutoFit/>
          </a:bodyPr>
          <a:lstStyle/>
          <a:p>
            <a:r>
              <a:rPr lang="zh-TW" altLang="zh-TW" sz="1200" dirty="0">
                <a:solidFill>
                  <a:schemeClr val="tx1">
                    <a:lumMod val="85000"/>
                    <a:lumOff val="15000"/>
                  </a:schemeClr>
                </a:solidFill>
                <a:latin typeface="標楷體" pitchFamily="65" charset="-120"/>
                <a:ea typeface="標楷體" pitchFamily="65" charset="-120"/>
              </a:rPr>
              <a:t>教育部於</a:t>
            </a:r>
            <a:r>
              <a:rPr lang="zh-TW" altLang="en-US" sz="1200" dirty="0">
                <a:solidFill>
                  <a:schemeClr val="tx1">
                    <a:lumMod val="85000"/>
                    <a:lumOff val="15000"/>
                  </a:schemeClr>
                </a:solidFill>
                <a:latin typeface="標楷體" pitchFamily="65" charset="-120"/>
                <a:ea typeface="標楷體" pitchFamily="65" charset="-120"/>
              </a:rPr>
              <a:t>民國</a:t>
            </a:r>
            <a:r>
              <a:rPr lang="en-US" altLang="zh-TW" sz="1200" dirty="0">
                <a:solidFill>
                  <a:schemeClr val="tx1">
                    <a:lumMod val="85000"/>
                    <a:lumOff val="15000"/>
                  </a:schemeClr>
                </a:solidFill>
                <a:latin typeface="標楷體" pitchFamily="65" charset="-120"/>
                <a:ea typeface="標楷體" pitchFamily="65" charset="-120"/>
              </a:rPr>
              <a:t>108</a:t>
            </a:r>
            <a:r>
              <a:rPr lang="zh-TW" altLang="en-US" sz="1200" dirty="0">
                <a:solidFill>
                  <a:schemeClr val="tx1">
                    <a:lumMod val="85000"/>
                    <a:lumOff val="15000"/>
                  </a:schemeClr>
                </a:solidFill>
                <a:latin typeface="標楷體" pitchFamily="65" charset="-120"/>
                <a:ea typeface="標楷體" pitchFamily="65" charset="-120"/>
              </a:rPr>
              <a:t>年</a:t>
            </a:r>
            <a:r>
              <a:rPr lang="en-US" altLang="zh-TW" sz="1200" dirty="0">
                <a:solidFill>
                  <a:schemeClr val="tx1">
                    <a:lumMod val="85000"/>
                    <a:lumOff val="15000"/>
                  </a:schemeClr>
                </a:solidFill>
                <a:latin typeface="標楷體" pitchFamily="65" charset="-120"/>
                <a:ea typeface="標楷體" pitchFamily="65" charset="-120"/>
              </a:rPr>
              <a:t>12</a:t>
            </a:r>
            <a:r>
              <a:rPr lang="zh-TW" altLang="en-US" sz="1200" dirty="0">
                <a:solidFill>
                  <a:schemeClr val="tx1">
                    <a:lumMod val="85000"/>
                    <a:lumOff val="15000"/>
                  </a:schemeClr>
                </a:solidFill>
                <a:latin typeface="標楷體" pitchFamily="65" charset="-120"/>
                <a:ea typeface="標楷體" pitchFamily="65" charset="-120"/>
              </a:rPr>
              <a:t>月</a:t>
            </a:r>
            <a:r>
              <a:rPr lang="en-US" altLang="zh-TW" sz="1200" dirty="0">
                <a:solidFill>
                  <a:schemeClr val="tx1">
                    <a:lumMod val="85000"/>
                    <a:lumOff val="15000"/>
                  </a:schemeClr>
                </a:solidFill>
                <a:latin typeface="標楷體" pitchFamily="65" charset="-120"/>
                <a:ea typeface="標楷體" pitchFamily="65" charset="-120"/>
              </a:rPr>
              <a:t>11</a:t>
            </a:r>
            <a:r>
              <a:rPr lang="zh-TW" altLang="en-US" sz="1200" dirty="0">
                <a:solidFill>
                  <a:schemeClr val="tx1">
                    <a:lumMod val="85000"/>
                    <a:lumOff val="15000"/>
                  </a:schemeClr>
                </a:solidFill>
                <a:latin typeface="標楷體" pitchFamily="65" charset="-120"/>
                <a:ea typeface="標楷體" pitchFamily="65" charset="-120"/>
              </a:rPr>
              <a:t>日</a:t>
            </a:r>
            <a:r>
              <a:rPr lang="zh-TW" altLang="zh-TW" sz="1200" dirty="0">
                <a:solidFill>
                  <a:schemeClr val="tx1">
                    <a:lumMod val="85000"/>
                    <a:lumOff val="15000"/>
                  </a:schemeClr>
                </a:solidFill>
                <a:latin typeface="標楷體" pitchFamily="65" charset="-120"/>
                <a:ea typeface="標楷體" pitchFamily="65" charset="-120"/>
              </a:rPr>
              <a:t>修正</a:t>
            </a:r>
            <a:r>
              <a:rPr lang="zh-TW" altLang="zh-TW" sz="1200" dirty="0">
                <a:solidFill>
                  <a:schemeClr val="tx1">
                    <a:lumMod val="85000"/>
                    <a:lumOff val="15000"/>
                  </a:schemeClr>
                </a:solidFill>
                <a:latin typeface="標楷體" pitchFamily="65" charset="-120"/>
                <a:ea typeface="標楷體" pitchFamily="65" charset="-120"/>
                <a:hlinkClick r:id="rId3"/>
              </a:rPr>
              <a:t>師資培育法</a:t>
            </a:r>
            <a:endParaRPr lang="zh-TW" altLang="zh-TW" sz="1200" dirty="0">
              <a:solidFill>
                <a:schemeClr val="tx1">
                  <a:lumMod val="85000"/>
                  <a:lumOff val="15000"/>
                </a:schemeClr>
              </a:solidFill>
              <a:latin typeface="標楷體" pitchFamily="65" charset="-120"/>
              <a:ea typeface="標楷體" pitchFamily="65" charset="-120"/>
            </a:endParaRPr>
          </a:p>
        </p:txBody>
      </p:sp>
      <p:sp>
        <p:nvSpPr>
          <p:cNvPr id="4" name="橢圓 3"/>
          <p:cNvSpPr/>
          <p:nvPr/>
        </p:nvSpPr>
        <p:spPr>
          <a:xfrm>
            <a:off x="4736752" y="5229200"/>
            <a:ext cx="534592" cy="5040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8914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細節內容</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16</a:t>
            </a:fld>
            <a:endParaRPr lang="zh-TW" altLang="en-US" sz="675">
              <a:solidFill>
                <a:srgbClr val="898989"/>
              </a:solidFill>
            </a:endParaRPr>
          </a:p>
        </p:txBody>
      </p:sp>
    </p:spTree>
    <p:extLst>
      <p:ext uri="{BB962C8B-B14F-4D97-AF65-F5344CB8AC3E}">
        <p14:creationId xmlns:p14="http://schemas.microsoft.com/office/powerpoint/2010/main" val="129019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27384"/>
            <a:ext cx="8229600" cy="1143000"/>
          </a:xfrm>
        </p:spPr>
        <p:txBody>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修習師資職前教育流程說明</a:t>
            </a:r>
            <a:endParaRPr lang="zh-TW" altLang="en-US" dirty="0"/>
          </a:p>
        </p:txBody>
      </p:sp>
      <p:graphicFrame>
        <p:nvGraphicFramePr>
          <p:cNvPr id="4" name="資料庫圖表 3"/>
          <p:cNvGraphicFramePr/>
          <p:nvPr>
            <p:extLst>
              <p:ext uri="{D42A27DB-BD31-4B8C-83A1-F6EECF244321}">
                <p14:modId xmlns:p14="http://schemas.microsoft.com/office/powerpoint/2010/main" val="1702990718"/>
              </p:ext>
            </p:extLst>
          </p:nvPr>
        </p:nvGraphicFramePr>
        <p:xfrm>
          <a:off x="179512" y="908720"/>
          <a:ext cx="561662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5940152" y="764704"/>
            <a:ext cx="3096344" cy="5509200"/>
          </a:xfrm>
          <a:prstGeom prst="rect">
            <a:avLst/>
          </a:prstGeom>
          <a:noFill/>
        </p:spPr>
        <p:txBody>
          <a:bodyPr wrap="square" rtlCol="0">
            <a:spAutoFit/>
          </a:bodyPr>
          <a:lstStyle/>
          <a:p>
            <a:pPr algn="ct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請注意</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抵免辦理時程</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28</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可以找人代辦或郵寄掛號至課程組辦理</a:t>
            </a: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lgn="ctr"/>
            <a:endParaRPr lang="en-US" altLang="zh-TW" sz="2400" b="1" dirty="0">
              <a:solidFill>
                <a:srgbClr val="3333FF"/>
              </a:solidFill>
              <a:latin typeface="微軟正黑體" panose="020B0604030504040204" pitchFamily="34" charset="-120"/>
              <a:ea typeface="微軟正黑體" panose="020B0604030504040204" pitchFamily="34" charset="-120"/>
            </a:endParaRPr>
          </a:p>
          <a:p>
            <a:pPr algn="ctr"/>
            <a:r>
              <a:rPr lang="en-US" altLang="zh-TW" sz="2400" b="1" dirty="0">
                <a:solidFill>
                  <a:srgbClr val="3333FF"/>
                </a:solidFill>
                <a:latin typeface="微軟正黑體" panose="020B0604030504040204" pitchFamily="34" charset="-120"/>
                <a:ea typeface="微軟正黑體" panose="020B0604030504040204" pitchFamily="34" charset="-120"/>
              </a:rPr>
              <a:t>※</a:t>
            </a:r>
            <a:r>
              <a:rPr lang="zh-TW" altLang="en-US" sz="2400" b="1" dirty="0">
                <a:solidFill>
                  <a:srgbClr val="3333FF"/>
                </a:solidFill>
                <a:latin typeface="微軟正黑體" panose="020B0604030504040204" pitchFamily="34" charset="-120"/>
                <a:ea typeface="微軟正黑體" panose="020B0604030504040204" pitchFamily="34" charset="-120"/>
              </a:rPr>
              <a:t>抵免資料於</a:t>
            </a:r>
            <a:r>
              <a:rPr lang="en-US" altLang="zh-TW" sz="2400" b="1" dirty="0">
                <a:solidFill>
                  <a:srgbClr val="3333FF"/>
                </a:solidFill>
                <a:latin typeface="微軟正黑體" panose="020B0604030504040204" pitchFamily="34" charset="-120"/>
                <a:ea typeface="微軟正黑體" panose="020B0604030504040204" pitchFamily="34" charset="-120"/>
              </a:rPr>
              <a:t>7</a:t>
            </a:r>
            <a:r>
              <a:rPr lang="zh-TW" altLang="en-US" sz="2400" b="1" dirty="0">
                <a:solidFill>
                  <a:srgbClr val="3333FF"/>
                </a:solidFill>
                <a:latin typeface="微軟正黑體" panose="020B0604030504040204" pitchFamily="34" charset="-120"/>
                <a:ea typeface="微軟正黑體" panose="020B0604030504040204" pitchFamily="34" charset="-120"/>
              </a:rPr>
              <a:t>月中旬前公告，同學可以事先準備。</a:t>
            </a:r>
            <a:endParaRPr lang="en-US" altLang="zh-TW" sz="2400" b="1" dirty="0">
              <a:solidFill>
                <a:srgbClr val="3333FF"/>
              </a:solidFill>
              <a:latin typeface="微軟正黑體" panose="020B0604030504040204" pitchFamily="34" charset="-120"/>
              <a:ea typeface="微軟正黑體" panose="020B0604030504040204" pitchFamily="34" charset="-120"/>
            </a:endParaRPr>
          </a:p>
          <a:p>
            <a:endParaRPr lang="en-US" altLang="zh-TW" sz="2400" b="1" dirty="0">
              <a:solidFill>
                <a:srgbClr val="3333FF"/>
              </a:solidFill>
              <a:latin typeface="微軟正黑體" panose="020B0604030504040204" pitchFamily="34" charset="-120"/>
              <a:ea typeface="微軟正黑體" panose="020B0604030504040204" pitchFamily="34" charset="-120"/>
            </a:endParaRPr>
          </a:p>
          <a:p>
            <a:pPr algn="ctr"/>
            <a:endPar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569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教育學分抵免重點</a:t>
            </a:r>
            <a:endParaRPr lang="zh-TW" altLang="en-US" dirty="0"/>
          </a:p>
        </p:txBody>
      </p:sp>
      <p:graphicFrame>
        <p:nvGraphicFramePr>
          <p:cNvPr id="6" name="資料庫圖表 5"/>
          <p:cNvGraphicFramePr/>
          <p:nvPr>
            <p:extLst>
              <p:ext uri="{D42A27DB-BD31-4B8C-83A1-F6EECF244321}">
                <p14:modId xmlns:p14="http://schemas.microsoft.com/office/powerpoint/2010/main" val="35451413"/>
              </p:ext>
            </p:extLst>
          </p:nvPr>
        </p:nvGraphicFramePr>
        <p:xfrm>
          <a:off x="395536" y="1268761"/>
          <a:ext cx="756084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395536" y="5805264"/>
            <a:ext cx="5040560" cy="646331"/>
          </a:xfrm>
          <a:prstGeom prst="rect">
            <a:avLst/>
          </a:prstGeom>
        </p:spPr>
        <p:txBody>
          <a:bodyPr wrap="square">
            <a:spAutoFit/>
          </a:bodyPr>
          <a:lstStyle/>
          <a:p>
            <a:r>
              <a:rPr lang="zh-TW" altLang="en-US" u="sng" dirty="0">
                <a:latin typeface="微軟正黑體" pitchFamily="34" charset="-120"/>
                <a:ea typeface="微軟正黑體" pitchFamily="34" charset="-120"/>
                <a:hlinkClick r:id="rId7"/>
              </a:rPr>
              <a:t>國立高雄師範大學教育專業課程學分抵免要點</a:t>
            </a:r>
            <a:r>
              <a:rPr lang="en-US" altLang="zh-TW" u="sng" dirty="0">
                <a:latin typeface="微軟正黑體" pitchFamily="34" charset="-120"/>
                <a:ea typeface="微軟正黑體" pitchFamily="34" charset="-120"/>
              </a:rPr>
              <a:t>(</a:t>
            </a:r>
            <a:r>
              <a:rPr lang="zh-TW" altLang="en-US" u="sng" dirty="0">
                <a:latin typeface="微軟正黑體" pitchFamily="34" charset="-120"/>
                <a:ea typeface="微軟正黑體" pitchFamily="34" charset="-120"/>
              </a:rPr>
              <a:t>點選可連結至法規要點</a:t>
            </a:r>
            <a:r>
              <a:rPr lang="en-US" altLang="zh-TW" u="sng"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3" name="圓角矩形 2"/>
          <p:cNvSpPr/>
          <p:nvPr/>
        </p:nvSpPr>
        <p:spPr>
          <a:xfrm>
            <a:off x="5652120" y="2555941"/>
            <a:ext cx="2880320"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dirty="0">
                <a:latin typeface="微軟正黑體" pitchFamily="34" charset="-120"/>
                <a:ea typeface="微軟正黑體" pitchFamily="34" charset="-120"/>
              </a:rPr>
              <a:t>超過</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年的教育專業學分請勿提出抵免</a:t>
            </a:r>
          </a:p>
        </p:txBody>
      </p:sp>
      <p:sp>
        <p:nvSpPr>
          <p:cNvPr id="8" name="圓角矩形 7"/>
          <p:cNvSpPr/>
          <p:nvPr/>
        </p:nvSpPr>
        <p:spPr>
          <a:xfrm>
            <a:off x="5653773" y="5157192"/>
            <a:ext cx="2878668"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dirty="0">
                <a:latin typeface="微軟正黑體" pitchFamily="34" charset="-120"/>
                <a:ea typeface="微軟正黑體" pitchFamily="34" charset="-120"/>
              </a:rPr>
              <a:t>低於</a:t>
            </a:r>
            <a:r>
              <a:rPr lang="en-US" altLang="zh-TW" dirty="0">
                <a:latin typeface="微軟正黑體" pitchFamily="34" charset="-120"/>
                <a:ea typeface="微軟正黑體" pitchFamily="34" charset="-120"/>
              </a:rPr>
              <a:t>70</a:t>
            </a:r>
            <a:r>
              <a:rPr lang="zh-TW" altLang="en-US" dirty="0">
                <a:latin typeface="微軟正黑體" pitchFamily="34" charset="-120"/>
                <a:ea typeface="微軟正黑體" pitchFamily="34" charset="-120"/>
              </a:rPr>
              <a:t>分的教育專業科目，請勿提出抵免</a:t>
            </a:r>
          </a:p>
        </p:txBody>
      </p:sp>
    </p:spTree>
    <p:extLst>
      <p:ext uri="{BB962C8B-B14F-4D97-AF65-F5344CB8AC3E}">
        <p14:creationId xmlns:p14="http://schemas.microsoft.com/office/powerpoint/2010/main" val="291297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467544" y="269776"/>
            <a:ext cx="8229600" cy="1143000"/>
          </a:xfrm>
        </p:spPr>
        <p:txBody>
          <a:bodyPr>
            <a:normAutofit fontScale="90000"/>
          </a:bodyPr>
          <a:lstStyle/>
          <a:p>
            <a:pPr algn="l"/>
            <a:r>
              <a:rPr lang="zh-TW" altLang="en-US" sz="4000" dirty="0">
                <a:latin typeface="微軟正黑體" pitchFamily="34" charset="-120"/>
                <a:ea typeface="微軟正黑體" pitchFamily="34" charset="-120"/>
              </a:rPr>
              <a:t>教育專業課程學分抵免要點</a:t>
            </a:r>
            <a:r>
              <a:rPr lang="en-US" altLang="zh-TW" sz="4000" dirty="0">
                <a:latin typeface="微軟正黑體" pitchFamily="34" charset="-120"/>
                <a:ea typeface="微軟正黑體" pitchFamily="34" charset="-120"/>
              </a:rPr>
              <a:t/>
            </a:r>
            <a:br>
              <a:rPr lang="en-US" altLang="zh-TW" sz="4000" dirty="0">
                <a:latin typeface="微軟正黑體" pitchFamily="34" charset="-120"/>
                <a:ea typeface="微軟正黑體" pitchFamily="34" charset="-120"/>
              </a:rPr>
            </a:br>
            <a:r>
              <a:rPr lang="zh-TW" altLang="en-US" sz="1600" dirty="0">
                <a:latin typeface="微軟正黑體" pitchFamily="34" charset="-120"/>
                <a:ea typeface="微軟正黑體" pitchFamily="34" charset="-120"/>
              </a:rPr>
              <a:t>教育部 </a:t>
            </a:r>
            <a:r>
              <a:rPr lang="en-US" altLang="zh-TW" sz="1600" dirty="0">
                <a:latin typeface="微軟正黑體" pitchFamily="34" charset="-120"/>
                <a:ea typeface="微軟正黑體" pitchFamily="34" charset="-120"/>
              </a:rPr>
              <a:t>109 </a:t>
            </a:r>
            <a:r>
              <a:rPr lang="zh-TW" altLang="en-US" sz="1600" dirty="0">
                <a:latin typeface="微軟正黑體" pitchFamily="34" charset="-120"/>
                <a:ea typeface="微軟正黑體" pitchFamily="34" charset="-120"/>
              </a:rPr>
              <a:t>年 </a:t>
            </a:r>
            <a:r>
              <a:rPr lang="en-US" altLang="zh-TW" sz="1600" dirty="0">
                <a:latin typeface="微軟正黑體" pitchFamily="34" charset="-120"/>
                <a:ea typeface="微軟正黑體" pitchFamily="34" charset="-120"/>
              </a:rPr>
              <a:t>4 </a:t>
            </a:r>
            <a:r>
              <a:rPr lang="zh-TW" altLang="en-US" sz="1600" dirty="0">
                <a:latin typeface="微軟正黑體" pitchFamily="34" charset="-120"/>
                <a:ea typeface="微軟正黑體" pitchFamily="34" charset="-120"/>
              </a:rPr>
              <a:t>月 </a:t>
            </a:r>
            <a:r>
              <a:rPr lang="en-US" altLang="zh-TW" sz="1600" dirty="0">
                <a:latin typeface="微軟正黑體" pitchFamily="34" charset="-120"/>
                <a:ea typeface="微軟正黑體" pitchFamily="34" charset="-120"/>
              </a:rPr>
              <a:t>30 </a:t>
            </a:r>
            <a:r>
              <a:rPr lang="zh-TW" altLang="en-US" sz="1600" dirty="0">
                <a:latin typeface="微軟正黑體" pitchFamily="34" charset="-120"/>
                <a:ea typeface="微軟正黑體" pitchFamily="34" charset="-120"/>
              </a:rPr>
              <a:t>日臺教師</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字第 </a:t>
            </a:r>
            <a:r>
              <a:rPr lang="en-US" altLang="zh-TW" sz="1600" dirty="0">
                <a:latin typeface="微軟正黑體" pitchFamily="34" charset="-120"/>
                <a:ea typeface="微軟正黑體" pitchFamily="34" charset="-120"/>
              </a:rPr>
              <a:t>1090060271 </a:t>
            </a:r>
            <a:r>
              <a:rPr lang="zh-TW" altLang="en-US" sz="1600" dirty="0">
                <a:latin typeface="微軟正黑體" pitchFamily="34" charset="-120"/>
                <a:ea typeface="微軟正黑體" pitchFamily="34" charset="-120"/>
              </a:rPr>
              <a:t>號函同意備查</a:t>
            </a:r>
            <a:r>
              <a:rPr lang="en-US" altLang="zh-TW" sz="1600" dirty="0">
                <a:latin typeface="微軟正黑體" pitchFamily="34" charset="-120"/>
                <a:ea typeface="微軟正黑體" pitchFamily="34" charset="-120"/>
              </a:rPr>
              <a:t/>
            </a:r>
            <a:br>
              <a:rPr lang="en-US" altLang="zh-TW" sz="1600" dirty="0">
                <a:latin typeface="微軟正黑體" pitchFamily="34" charset="-120"/>
                <a:ea typeface="微軟正黑體" pitchFamily="34" charset="-120"/>
              </a:rPr>
            </a:br>
            <a:r>
              <a:rPr lang="en-US" altLang="zh-TW" sz="2200"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本校學生具下列情形之一者，得申請教育專業課程學分抵免：</a:t>
            </a:r>
            <a:r>
              <a:rPr lang="en-US" altLang="zh-TW" sz="2200" b="1" dirty="0">
                <a:solidFill>
                  <a:srgbClr val="FF0000"/>
                </a:solidFill>
                <a:latin typeface="微軟正黑體" pitchFamily="34" charset="-120"/>
                <a:ea typeface="微軟正黑體" pitchFamily="34" charset="-120"/>
              </a:rPr>
              <a:t/>
            </a:r>
            <a:br>
              <a:rPr lang="en-US" altLang="zh-TW" sz="2200" b="1" dirty="0">
                <a:solidFill>
                  <a:srgbClr val="FF0000"/>
                </a:solidFill>
                <a:latin typeface="微軟正黑體" pitchFamily="34" charset="-120"/>
                <a:ea typeface="微軟正黑體" pitchFamily="34" charset="-120"/>
              </a:rPr>
            </a:br>
            <a:endParaRPr lang="zh-TW" altLang="en-US" sz="2000" b="1" dirty="0">
              <a:solidFill>
                <a:srgbClr val="3333FF"/>
              </a:solidFill>
              <a:latin typeface="微軟正黑體" pitchFamily="34" charset="-120"/>
              <a:ea typeface="微軟正黑體" pitchFamily="34" charset="-120"/>
            </a:endParaRPr>
          </a:p>
        </p:txBody>
      </p:sp>
      <p:sp>
        <p:nvSpPr>
          <p:cNvPr id="5" name="矩形 4"/>
          <p:cNvSpPr/>
          <p:nvPr/>
        </p:nvSpPr>
        <p:spPr>
          <a:xfrm>
            <a:off x="546448" y="5661248"/>
            <a:ext cx="5184576" cy="923330"/>
          </a:xfrm>
          <a:prstGeom prst="rect">
            <a:avLst/>
          </a:prstGeom>
        </p:spPr>
        <p:txBody>
          <a:bodyPr wrap="square">
            <a:spAutoFit/>
          </a:bodyPr>
          <a:lstStyle/>
          <a:p>
            <a:r>
              <a:rPr lang="zh-TW" altLang="en-US" b="1" dirty="0">
                <a:solidFill>
                  <a:srgbClr val="3333FF"/>
                </a:solidFill>
                <a:latin typeface="微軟正黑體" pitchFamily="34" charset="-120"/>
                <a:ea typeface="微軟正黑體" pitchFamily="34" charset="-120"/>
              </a:rPr>
              <a:t>申請教育專業課程學分</a:t>
            </a:r>
            <a:r>
              <a:rPr lang="zh-TW" altLang="en-US" b="1" dirty="0">
                <a:solidFill>
                  <a:srgbClr val="FF0000"/>
                </a:solidFill>
                <a:latin typeface="微軟正黑體" pitchFamily="34" charset="-120"/>
                <a:ea typeface="微軟正黑體" pitchFamily="34" charset="-120"/>
              </a:rPr>
              <a:t>抵免以一次為限</a:t>
            </a:r>
            <a:r>
              <a:rPr lang="zh-TW" altLang="en-US" b="1" dirty="0">
                <a:solidFill>
                  <a:srgbClr val="3333FF"/>
                </a:solidFill>
                <a:latin typeface="微軟正黑體" pitchFamily="34" charset="-120"/>
                <a:ea typeface="微軟正黑體" pitchFamily="34" charset="-120"/>
              </a:rPr>
              <a:t>，並應於公告期限內提出申請，逾期不受理；依規定辦理遞補之學生不在此限。</a:t>
            </a:r>
            <a:endParaRPr lang="zh-TW" altLang="en-US" dirty="0"/>
          </a:p>
        </p:txBody>
      </p:sp>
      <p:sp>
        <p:nvSpPr>
          <p:cNvPr id="7" name="矩形 6"/>
          <p:cNvSpPr/>
          <p:nvPr/>
        </p:nvSpPr>
        <p:spPr>
          <a:xfrm>
            <a:off x="71500" y="1284453"/>
            <a:ext cx="8928992" cy="42473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本校</a:t>
            </a:r>
            <a:r>
              <a:rPr lang="zh-TW" altLang="en-US" dirty="0">
                <a:latin typeface="標楷體" pitchFamily="65" charset="-120"/>
                <a:ea typeface="標楷體" pitchFamily="65" charset="-120"/>
              </a:rPr>
              <a:t>非師資生依規定修習本校或他校所開非幼兒園師資類科之教育專業課程，而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後通過本校教育學程甄選取得師資生資格者。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二</a:t>
            </a:r>
            <a:r>
              <a:rPr lang="en-US" altLang="zh-TW"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本校</a:t>
            </a:r>
            <a:r>
              <a:rPr lang="zh-TW" altLang="en-US" dirty="0">
                <a:latin typeface="標楷體" pitchFamily="65" charset="-120"/>
                <a:ea typeface="標楷體" pitchFamily="65" charset="-120"/>
              </a:rPr>
              <a:t>師資生經本校甄選取得另一師資類科教育學程修習資格者。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三</a:t>
            </a:r>
            <a:r>
              <a:rPr lang="en-US" altLang="zh-TW"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本校</a:t>
            </a:r>
            <a:r>
              <a:rPr lang="zh-TW" altLang="en-US" dirty="0">
                <a:latin typeface="標楷體" pitchFamily="65" charset="-120"/>
                <a:ea typeface="標楷體" pitchFamily="65" charset="-120"/>
              </a:rPr>
              <a:t>師資生曾在本校修習教育專業課程學分，未修畢教育專業課程學分畢業或因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故喪失師資生資格，且未將所修習教育專業課程學分數計入畢業應修學分，再次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經本校教育學程甄選通過取得師資生資格者。</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四</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已持有任一師資類科</a:t>
            </a:r>
            <a:r>
              <a:rPr lang="zh-TW" altLang="en-US" dirty="0">
                <a:solidFill>
                  <a:srgbClr val="FF0000"/>
                </a:solidFill>
                <a:latin typeface="標楷體" pitchFamily="65" charset="-120"/>
                <a:ea typeface="標楷體" pitchFamily="65" charset="-120"/>
              </a:rPr>
              <a:t>教師證書之合格教師</a:t>
            </a:r>
            <a:r>
              <a:rPr lang="zh-TW" altLang="en-US" dirty="0">
                <a:latin typeface="標楷體" pitchFamily="65" charset="-120"/>
                <a:ea typeface="標楷體" pitchFamily="65" charset="-120"/>
              </a:rPr>
              <a:t>，通過本校教育學程甄選取得另一師資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類科教育學程修習資格者。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五</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曾於</a:t>
            </a:r>
            <a:r>
              <a:rPr lang="zh-TW" altLang="en-US" dirty="0">
                <a:solidFill>
                  <a:srgbClr val="3333FF"/>
                </a:solidFill>
                <a:latin typeface="標楷體" pitchFamily="65" charset="-120"/>
                <a:ea typeface="標楷體" pitchFamily="65" charset="-120"/>
              </a:rPr>
              <a:t>他校</a:t>
            </a:r>
            <a:r>
              <a:rPr lang="zh-TW" altLang="en-US" dirty="0">
                <a:latin typeface="標楷體" pitchFamily="65" charset="-120"/>
                <a:ea typeface="標楷體" pitchFamily="65" charset="-120"/>
              </a:rPr>
              <a:t>修習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與本校相同或不同師資類科教育學程之師資生，通過本校教育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學程甄選且取得教育學程修習資格者。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a:latin typeface="標楷體" pitchFamily="65" charset="-120"/>
                <a:ea typeface="標楷體" pitchFamily="65" charset="-120"/>
              </a:rPr>
              <a:t>) </a:t>
            </a:r>
            <a:r>
              <a:rPr lang="zh-TW" altLang="en-US" dirty="0">
                <a:solidFill>
                  <a:srgbClr val="3333FF"/>
                </a:solidFill>
                <a:latin typeface="標楷體" pitchFamily="65" charset="-120"/>
                <a:ea typeface="標楷體" pitchFamily="65" charset="-120"/>
              </a:rPr>
              <a:t>他校</a:t>
            </a:r>
            <a:r>
              <a:rPr lang="zh-TW" altLang="en-US" dirty="0">
                <a:latin typeface="標楷體" pitchFamily="65" charset="-120"/>
                <a:ea typeface="標楷體" pitchFamily="65" charset="-120"/>
              </a:rPr>
              <a:t>師資生於大學就讀期間因學籍異動轉學至本校，依規定經審查通過後獲准將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相同師資類科師資生資格轉入本校者。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 </a:t>
            </a:r>
            <a:r>
              <a:rPr lang="zh-TW" altLang="en-US" dirty="0">
                <a:solidFill>
                  <a:srgbClr val="3333FF"/>
                </a:solidFill>
                <a:latin typeface="標楷體" pitchFamily="65" charset="-120"/>
                <a:ea typeface="標楷體" pitchFamily="65" charset="-120"/>
              </a:rPr>
              <a:t>他校</a:t>
            </a:r>
            <a:r>
              <a:rPr lang="zh-TW" altLang="en-US" dirty="0">
                <a:latin typeface="標楷體" pitchFamily="65" charset="-120"/>
                <a:ea typeface="標楷體" pitchFamily="65" charset="-120"/>
              </a:rPr>
              <a:t>師資生於大學就讀期間應屆畢業考取本校碩、博士班，依規定經審查通過後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獲准將相同師資類科師資生資格轉入本校者。 </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同時符合前項兩款以上資格者，僅得以其中一款規定之資格辦理抵免。</a:t>
            </a:r>
          </a:p>
        </p:txBody>
      </p:sp>
    </p:spTree>
    <p:extLst>
      <p:ext uri="{BB962C8B-B14F-4D97-AF65-F5344CB8AC3E}">
        <p14:creationId xmlns:p14="http://schemas.microsoft.com/office/powerpoint/2010/main" val="413101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D182796-0936-4FEA-B428-AC2FE5485436}" type="slidenum">
              <a:rPr lang="zh-TW" altLang="en-US" smtClean="0"/>
              <a:pPr/>
              <a:t>2</a:t>
            </a:fld>
            <a:endParaRPr lang="zh-TW" altLang="en-US"/>
          </a:p>
        </p:txBody>
      </p:sp>
      <p:sp>
        <p:nvSpPr>
          <p:cNvPr id="3" name="矩形 2"/>
          <p:cNvSpPr/>
          <p:nvPr/>
        </p:nvSpPr>
        <p:spPr>
          <a:xfrm>
            <a:off x="2273113" y="2106222"/>
            <a:ext cx="5893442" cy="3416320"/>
          </a:xfrm>
          <a:prstGeom prst="rect">
            <a:avLst/>
          </a:prstGeom>
        </p:spPr>
        <p:txBody>
          <a:bodyPr wrap="square">
            <a:spAutoFit/>
          </a:bodyPr>
          <a:lstStyle/>
          <a:p>
            <a:pPr eaLnBrk="0" fontAlgn="base" hangingPunct="0">
              <a:lnSpc>
                <a:spcPct val="150000"/>
              </a:lnSpc>
              <a:spcBef>
                <a:spcPct val="0"/>
              </a:spcBef>
              <a:spcAft>
                <a:spcPct val="0"/>
              </a:spcAft>
            </a:pPr>
            <a:r>
              <a:rPr kumimoji="1" lang="zh-TW" altLang="en-US" sz="2400" b="1" dirty="0">
                <a:solidFill>
                  <a:prstClr val="black"/>
                </a:solidFill>
                <a:latin typeface="微軟正黑體" panose="020B0604030504040204" pitchFamily="34" charset="-120"/>
                <a:ea typeface="微軟正黑體" panose="020B0604030504040204" pitchFamily="34" charset="-120"/>
              </a:rPr>
              <a:t>人</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處長</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教師</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行政人員</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學生</a:t>
            </a:r>
          </a:p>
          <a:p>
            <a:pPr eaLnBrk="0" fontAlgn="base" hangingPunct="0">
              <a:lnSpc>
                <a:spcPct val="150000"/>
              </a:lnSpc>
              <a:spcBef>
                <a:spcPct val="0"/>
              </a:spcBef>
              <a:spcAft>
                <a:spcPct val="0"/>
              </a:spcAft>
            </a:pPr>
            <a:r>
              <a:rPr kumimoji="1" lang="zh-TW" altLang="en-US" sz="2400" b="1" dirty="0">
                <a:solidFill>
                  <a:prstClr val="black"/>
                </a:solidFill>
                <a:latin typeface="微軟正黑體" panose="020B0604030504040204" pitchFamily="34" charset="-120"/>
                <a:ea typeface="微軟正黑體" panose="020B0604030504040204" pitchFamily="34" charset="-120"/>
              </a:rPr>
              <a:t>事</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修習規定</a:t>
            </a:r>
            <a:endParaRPr kumimoji="1" lang="en-US" altLang="zh-TW" sz="2400" b="1" dirty="0">
              <a:solidFill>
                <a:prstClr val="black"/>
              </a:solidFill>
              <a:latin typeface="微軟正黑體" panose="020B0604030504040204" pitchFamily="34" charset="-120"/>
              <a:ea typeface="微軟正黑體" panose="020B0604030504040204" pitchFamily="34" charset="-120"/>
            </a:endParaRPr>
          </a:p>
          <a:p>
            <a:pPr eaLnBrk="0" fontAlgn="base" hangingPunct="0">
              <a:lnSpc>
                <a:spcPct val="150000"/>
              </a:lnSpc>
              <a:spcBef>
                <a:spcPct val="0"/>
              </a:spcBef>
              <a:spcAft>
                <a:spcPct val="0"/>
              </a:spcAft>
            </a:pPr>
            <a:r>
              <a:rPr kumimoji="1" lang="zh-TW" altLang="en-US" sz="2400" b="1" dirty="0">
                <a:solidFill>
                  <a:prstClr val="black"/>
                </a:solidFill>
                <a:latin typeface="微軟正黑體" panose="020B0604030504040204" pitchFamily="34" charset="-120"/>
                <a:ea typeface="微軟正黑體" panose="020B0604030504040204" pitchFamily="34" charset="-120"/>
              </a:rPr>
              <a:t>時</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掌握時間</a:t>
            </a:r>
          </a:p>
          <a:p>
            <a:pPr eaLnBrk="0" fontAlgn="base" hangingPunct="0">
              <a:lnSpc>
                <a:spcPct val="150000"/>
              </a:lnSpc>
              <a:spcBef>
                <a:spcPct val="0"/>
              </a:spcBef>
              <a:spcAft>
                <a:spcPct val="0"/>
              </a:spcAft>
            </a:pPr>
            <a:r>
              <a:rPr kumimoji="1" lang="zh-TW" altLang="en-US" sz="2400" b="1" dirty="0">
                <a:solidFill>
                  <a:prstClr val="black"/>
                </a:solidFill>
                <a:latin typeface="微軟正黑體" panose="020B0604030504040204" pitchFamily="34" charset="-120"/>
                <a:ea typeface="微軟正黑體" panose="020B0604030504040204" pitchFamily="34" charset="-120"/>
              </a:rPr>
              <a:t>地</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七樓辦公室</a:t>
            </a:r>
          </a:p>
          <a:p>
            <a:pPr eaLnBrk="0" fontAlgn="base" hangingPunct="0">
              <a:lnSpc>
                <a:spcPct val="150000"/>
              </a:lnSpc>
              <a:spcBef>
                <a:spcPct val="0"/>
              </a:spcBef>
              <a:spcAft>
                <a:spcPct val="0"/>
              </a:spcAft>
            </a:pPr>
            <a:r>
              <a:rPr kumimoji="1" lang="zh-TW" altLang="en-US" sz="2400" b="1" dirty="0">
                <a:solidFill>
                  <a:prstClr val="black"/>
                </a:solidFill>
                <a:latin typeface="微軟正黑體" panose="020B0604030504040204" pitchFamily="34" charset="-120"/>
                <a:ea typeface="微軟正黑體" panose="020B0604030504040204" pitchFamily="34" charset="-120"/>
              </a:rPr>
              <a:t>物</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相關訊息</a:t>
            </a:r>
            <a:endParaRPr kumimoji="1" lang="en-US" altLang="zh-TW" sz="2400" b="1" dirty="0">
              <a:solidFill>
                <a:prstClr val="black"/>
              </a:solidFill>
              <a:latin typeface="微軟正黑體" panose="020B0604030504040204" pitchFamily="34" charset="-120"/>
              <a:ea typeface="微軟正黑體" panose="020B0604030504040204" pitchFamily="34" charset="-120"/>
            </a:endParaRPr>
          </a:p>
          <a:p>
            <a:pPr eaLnBrk="0" fontAlgn="base" hangingPunct="0">
              <a:lnSpc>
                <a:spcPct val="150000"/>
              </a:lnSpc>
              <a:spcBef>
                <a:spcPct val="0"/>
              </a:spcBef>
              <a:spcAft>
                <a:spcPct val="0"/>
              </a:spcAft>
            </a:pPr>
            <a:r>
              <a:rPr kumimoji="1" lang="zh-TW" altLang="en-US" sz="2400" b="1" dirty="0">
                <a:solidFill>
                  <a:prstClr val="black"/>
                </a:solidFill>
                <a:latin typeface="微軟正黑體" panose="020B0604030504040204" pitchFamily="34" charset="-120"/>
                <a:ea typeface="微軟正黑體" panose="020B0604030504040204" pitchFamily="34" charset="-120"/>
              </a:rPr>
              <a:t>為何、 如何</a:t>
            </a:r>
            <a:r>
              <a:rPr kumimoji="1" lang="en-US" altLang="zh-TW" sz="2400" b="1" dirty="0">
                <a:solidFill>
                  <a:prstClr val="black"/>
                </a:solidFill>
                <a:latin typeface="微軟正黑體" panose="020B0604030504040204" pitchFamily="34" charset="-120"/>
                <a:ea typeface="微軟正黑體" panose="020B0604030504040204" pitchFamily="34" charset="-120"/>
              </a:rPr>
              <a:t>—</a:t>
            </a:r>
            <a:r>
              <a:rPr kumimoji="1" lang="zh-TW" altLang="en-US" sz="2400" b="1" dirty="0">
                <a:solidFill>
                  <a:prstClr val="black"/>
                </a:solidFill>
                <a:latin typeface="微軟正黑體" panose="020B0604030504040204" pitchFamily="34" charset="-120"/>
                <a:ea typeface="微軟正黑體" panose="020B0604030504040204" pitchFamily="34" charset="-120"/>
              </a:rPr>
              <a:t>教師誓詞</a:t>
            </a:r>
          </a:p>
        </p:txBody>
      </p:sp>
      <p:sp>
        <p:nvSpPr>
          <p:cNvPr id="5" name="甜甜圈 4"/>
          <p:cNvSpPr/>
          <p:nvPr/>
        </p:nvSpPr>
        <p:spPr>
          <a:xfrm>
            <a:off x="1871700" y="1458149"/>
            <a:ext cx="648072" cy="648072"/>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black"/>
              </a:solidFill>
            </a:endParaRPr>
          </a:p>
        </p:txBody>
      </p:sp>
      <p:sp>
        <p:nvSpPr>
          <p:cNvPr id="6" name="橢圓 5"/>
          <p:cNvSpPr/>
          <p:nvPr/>
        </p:nvSpPr>
        <p:spPr>
          <a:xfrm>
            <a:off x="2107559" y="2334543"/>
            <a:ext cx="176355" cy="1763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white"/>
              </a:solidFill>
            </a:endParaRPr>
          </a:p>
        </p:txBody>
      </p:sp>
      <p:cxnSp>
        <p:nvCxnSpPr>
          <p:cNvPr id="7" name="直線接點 6"/>
          <p:cNvCxnSpPr/>
          <p:nvPr/>
        </p:nvCxnSpPr>
        <p:spPr>
          <a:xfrm flipV="1">
            <a:off x="2195736" y="832546"/>
            <a:ext cx="0" cy="711359"/>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 name="直線接點 7"/>
          <p:cNvCxnSpPr/>
          <p:nvPr/>
        </p:nvCxnSpPr>
        <p:spPr>
          <a:xfrm flipV="1">
            <a:off x="2195736" y="2024844"/>
            <a:ext cx="0" cy="434141"/>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9" name="橢圓 8"/>
          <p:cNvSpPr/>
          <p:nvPr/>
        </p:nvSpPr>
        <p:spPr>
          <a:xfrm>
            <a:off x="2107559" y="3429000"/>
            <a:ext cx="176355" cy="1763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white"/>
              </a:solidFill>
            </a:endParaRPr>
          </a:p>
        </p:txBody>
      </p:sp>
      <p:sp>
        <p:nvSpPr>
          <p:cNvPr id="10" name="橢圓 9"/>
          <p:cNvSpPr/>
          <p:nvPr/>
        </p:nvSpPr>
        <p:spPr>
          <a:xfrm>
            <a:off x="2107559" y="3954723"/>
            <a:ext cx="176355" cy="1763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white"/>
              </a:solidFill>
            </a:endParaRPr>
          </a:p>
        </p:txBody>
      </p:sp>
      <p:cxnSp>
        <p:nvCxnSpPr>
          <p:cNvPr id="11" name="直線接點 10"/>
          <p:cNvCxnSpPr/>
          <p:nvPr/>
        </p:nvCxnSpPr>
        <p:spPr>
          <a:xfrm flipV="1">
            <a:off x="2195736" y="5166639"/>
            <a:ext cx="0" cy="422601"/>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12" name="橢圓 11"/>
          <p:cNvSpPr/>
          <p:nvPr/>
        </p:nvSpPr>
        <p:spPr>
          <a:xfrm>
            <a:off x="2107559" y="4509120"/>
            <a:ext cx="176355" cy="1763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white"/>
              </a:solidFill>
            </a:endParaRPr>
          </a:p>
        </p:txBody>
      </p:sp>
      <p:sp>
        <p:nvSpPr>
          <p:cNvPr id="13" name="橢圓 12"/>
          <p:cNvSpPr/>
          <p:nvPr/>
        </p:nvSpPr>
        <p:spPr>
          <a:xfrm>
            <a:off x="2107559" y="5063550"/>
            <a:ext cx="176355" cy="1763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white"/>
              </a:solidFill>
            </a:endParaRPr>
          </a:p>
        </p:txBody>
      </p:sp>
      <p:sp>
        <p:nvSpPr>
          <p:cNvPr id="14" name="矩形 13"/>
          <p:cNvSpPr/>
          <p:nvPr/>
        </p:nvSpPr>
        <p:spPr>
          <a:xfrm>
            <a:off x="2370188" y="1501770"/>
            <a:ext cx="3429000" cy="600164"/>
          </a:xfrm>
          <a:prstGeom prst="rect">
            <a:avLst/>
          </a:prstGeom>
        </p:spPr>
        <p:txBody>
          <a:bodyPr>
            <a:spAutoFit/>
          </a:bodyPr>
          <a:lstStyle/>
          <a:p>
            <a:pPr eaLnBrk="0" fontAlgn="base" hangingPunct="0">
              <a:spcBef>
                <a:spcPct val="0"/>
              </a:spcBef>
              <a:spcAft>
                <a:spcPct val="0"/>
              </a:spcAft>
            </a:pPr>
            <a:r>
              <a:rPr kumimoji="1" lang="zh-TW" altLang="en-US" sz="3300" b="1" dirty="0">
                <a:solidFill>
                  <a:prstClr val="black">
                    <a:lumMod val="95000"/>
                    <a:lumOff val="5000"/>
                  </a:prstClr>
                </a:solidFill>
                <a:latin typeface="微軟正黑體" panose="020B0604030504040204" pitchFamily="34" charset="-120"/>
                <a:ea typeface="微軟正黑體" panose="020B0604030504040204" pitchFamily="34" charset="-120"/>
              </a:rPr>
              <a:t>  目錄</a:t>
            </a:r>
          </a:p>
        </p:txBody>
      </p:sp>
      <p:sp>
        <p:nvSpPr>
          <p:cNvPr id="15" name="橢圓 14"/>
          <p:cNvSpPr/>
          <p:nvPr/>
        </p:nvSpPr>
        <p:spPr>
          <a:xfrm>
            <a:off x="2107559" y="2883140"/>
            <a:ext cx="176355" cy="1763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TW" altLang="en-US" sz="1350">
              <a:solidFill>
                <a:prstClr val="white"/>
              </a:solidFill>
            </a:endParaRPr>
          </a:p>
        </p:txBody>
      </p:sp>
    </p:spTree>
    <p:extLst>
      <p:ext uri="{BB962C8B-B14F-4D97-AF65-F5344CB8AC3E}">
        <p14:creationId xmlns:p14="http://schemas.microsoft.com/office/powerpoint/2010/main" val="245766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0582" y="476672"/>
            <a:ext cx="8229600" cy="1143000"/>
          </a:xfrm>
        </p:spPr>
        <p:txBody>
          <a:bodyPr>
            <a:normAutofit fontScale="90000"/>
          </a:bodyPr>
          <a:lstStyle/>
          <a:p>
            <a:pPr algn="l"/>
            <a:r>
              <a:rPr lang="zh-TW" altLang="en-US" sz="4000" dirty="0">
                <a:latin typeface="微軟正黑體" pitchFamily="34" charset="-120"/>
                <a:ea typeface="微軟正黑體" pitchFamily="34" charset="-120"/>
              </a:rPr>
              <a:t>教育專業課程學分抵免要點</a:t>
            </a:r>
            <a:r>
              <a:rPr lang="en-US" altLang="zh-TW" sz="4000" dirty="0">
                <a:latin typeface="微軟正黑體" pitchFamily="34" charset="-120"/>
                <a:ea typeface="微軟正黑體" pitchFamily="34" charset="-120"/>
              </a:rPr>
              <a:t/>
            </a:r>
            <a:br>
              <a:rPr lang="en-US" altLang="zh-TW" sz="4000" dirty="0">
                <a:latin typeface="微軟正黑體" pitchFamily="34" charset="-120"/>
                <a:ea typeface="微軟正黑體" pitchFamily="34" charset="-120"/>
              </a:rPr>
            </a:br>
            <a:r>
              <a:rPr lang="zh-TW" altLang="en-US" sz="1800" dirty="0">
                <a:latin typeface="微軟正黑體" pitchFamily="34" charset="-120"/>
                <a:ea typeface="微軟正黑體" pitchFamily="34" charset="-120"/>
              </a:rPr>
              <a:t>教育部 </a:t>
            </a:r>
            <a:r>
              <a:rPr lang="en-US" altLang="zh-TW" sz="1800" dirty="0">
                <a:latin typeface="微軟正黑體" pitchFamily="34" charset="-120"/>
                <a:ea typeface="微軟正黑體" pitchFamily="34" charset="-120"/>
              </a:rPr>
              <a:t>109 </a:t>
            </a:r>
            <a:r>
              <a:rPr lang="zh-TW" altLang="en-US" sz="1800" dirty="0">
                <a:latin typeface="微軟正黑體" pitchFamily="34" charset="-120"/>
                <a:ea typeface="微軟正黑體" pitchFamily="34" charset="-120"/>
              </a:rPr>
              <a:t>年 </a:t>
            </a:r>
            <a:r>
              <a:rPr lang="en-US" altLang="zh-TW" sz="1800" dirty="0">
                <a:latin typeface="微軟正黑體" pitchFamily="34" charset="-120"/>
                <a:ea typeface="微軟正黑體" pitchFamily="34" charset="-120"/>
              </a:rPr>
              <a:t>4 </a:t>
            </a:r>
            <a:r>
              <a:rPr lang="zh-TW" altLang="en-US" sz="1800" dirty="0">
                <a:latin typeface="微軟正黑體" pitchFamily="34" charset="-120"/>
                <a:ea typeface="微軟正黑體" pitchFamily="34" charset="-120"/>
              </a:rPr>
              <a:t>月 </a:t>
            </a:r>
            <a:r>
              <a:rPr lang="en-US" altLang="zh-TW" sz="1800" dirty="0">
                <a:latin typeface="微軟正黑體" pitchFamily="34" charset="-120"/>
                <a:ea typeface="微軟正黑體" pitchFamily="34" charset="-120"/>
              </a:rPr>
              <a:t>30 </a:t>
            </a:r>
            <a:r>
              <a:rPr lang="zh-TW" altLang="en-US" sz="1800" dirty="0">
                <a:latin typeface="微軟正黑體" pitchFamily="34" charset="-120"/>
                <a:ea typeface="微軟正黑體" pitchFamily="34" charset="-120"/>
              </a:rPr>
              <a:t>日臺教師</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二</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字第 </a:t>
            </a:r>
            <a:r>
              <a:rPr lang="en-US" altLang="zh-TW" sz="1800" dirty="0">
                <a:latin typeface="微軟正黑體" pitchFamily="34" charset="-120"/>
                <a:ea typeface="微軟正黑體" pitchFamily="34" charset="-120"/>
              </a:rPr>
              <a:t>1090060271 </a:t>
            </a:r>
            <a:r>
              <a:rPr lang="zh-TW" altLang="en-US" sz="1800" dirty="0">
                <a:latin typeface="微軟正黑體" pitchFamily="34" charset="-120"/>
                <a:ea typeface="微軟正黑體" pitchFamily="34" charset="-120"/>
              </a:rPr>
              <a:t>號函同意備查抵免</a:t>
            </a:r>
            <a:r>
              <a:rPr lang="en-US" altLang="zh-TW" sz="1800" dirty="0">
                <a:latin typeface="微軟正黑體" pitchFamily="34" charset="-120"/>
                <a:ea typeface="微軟正黑體" pitchFamily="34" charset="-120"/>
              </a:rPr>
              <a:t/>
            </a:r>
            <a:br>
              <a:rPr lang="en-US" altLang="zh-TW" sz="1800" dirty="0">
                <a:latin typeface="微軟正黑體" pitchFamily="34" charset="-120"/>
                <a:ea typeface="微軟正黑體" pitchFamily="34" charset="-120"/>
              </a:rPr>
            </a:br>
            <a:r>
              <a:rPr lang="en-US" altLang="zh-TW" sz="2200" dirty="0">
                <a:latin typeface="微軟正黑體" pitchFamily="34" charset="-120"/>
                <a:ea typeface="微軟正黑體" pitchFamily="34" charset="-120"/>
              </a:rPr>
              <a:t/>
            </a:r>
            <a:br>
              <a:rPr lang="en-US" altLang="zh-TW" sz="2200" dirty="0">
                <a:latin typeface="微軟正黑體" pitchFamily="34" charset="-120"/>
                <a:ea typeface="微軟正黑體" pitchFamily="34" charset="-120"/>
              </a:rPr>
            </a:br>
            <a:r>
              <a:rPr lang="en-US" altLang="zh-TW" sz="2000" b="1" dirty="0">
                <a:solidFill>
                  <a:srgbClr val="FF0000"/>
                </a:solidFill>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抵免教育專業課程學分數限制如下：</a:t>
            </a:r>
            <a:endParaRPr lang="zh-TW" altLang="en-US" sz="2700" b="1" dirty="0">
              <a:solidFill>
                <a:srgbClr val="FF0000"/>
              </a:solidFill>
              <a:latin typeface="微軟正黑體" pitchFamily="34" charset="-120"/>
              <a:ea typeface="微軟正黑體" pitchFamily="34" charset="-120"/>
            </a:endParaRPr>
          </a:p>
        </p:txBody>
      </p:sp>
      <p:sp>
        <p:nvSpPr>
          <p:cNvPr id="3" name="矩形 2"/>
          <p:cNvSpPr/>
          <p:nvPr/>
        </p:nvSpPr>
        <p:spPr>
          <a:xfrm>
            <a:off x="467544" y="1945680"/>
            <a:ext cx="8352928" cy="24482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符合第</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點第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項第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款及第</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款者，抵免學分以取得本校該師資類科教育</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專業課程 應修學分數</a:t>
            </a:r>
            <a:r>
              <a:rPr lang="zh-TW" altLang="en-US" dirty="0">
                <a:solidFill>
                  <a:srgbClr val="3333FF"/>
                </a:solidFill>
                <a:latin typeface="標楷體" pitchFamily="65" charset="-120"/>
                <a:ea typeface="標楷體" pitchFamily="65" charset="-120"/>
              </a:rPr>
              <a:t>四分之一</a:t>
            </a:r>
            <a:r>
              <a:rPr lang="zh-TW" altLang="en-US" dirty="0">
                <a:latin typeface="標楷體" pitchFamily="65" charset="-120"/>
                <a:ea typeface="標楷體" pitchFamily="65" charset="-120"/>
              </a:rPr>
              <a:t>為限。</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二</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符合第</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點第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項第</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款、第</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款、第</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款、第</a:t>
            </a: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款及第</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款者，抵免學分以</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取得本校該 師資類科教育專業課程應修學分數</a:t>
            </a:r>
            <a:r>
              <a:rPr lang="zh-TW" altLang="en-US" dirty="0">
                <a:solidFill>
                  <a:srgbClr val="3333FF"/>
                </a:solidFill>
                <a:latin typeface="標楷體" pitchFamily="65" charset="-120"/>
                <a:ea typeface="標楷體" pitchFamily="65" charset="-120"/>
              </a:rPr>
              <a:t>二分之一</a:t>
            </a:r>
            <a:r>
              <a:rPr lang="zh-TW" altLang="en-US" dirty="0">
                <a:latin typeface="標楷體" pitchFamily="65" charset="-120"/>
                <a:ea typeface="標楷體" pitchFamily="65" charset="-120"/>
              </a:rPr>
              <a:t>為限。 </a:t>
            </a:r>
          </a:p>
        </p:txBody>
      </p:sp>
    </p:spTree>
    <p:extLst>
      <p:ext uri="{BB962C8B-B14F-4D97-AF65-F5344CB8AC3E}">
        <p14:creationId xmlns:p14="http://schemas.microsoft.com/office/powerpoint/2010/main" val="77411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460582" y="476672"/>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6900" dirty="0">
                <a:latin typeface="微軟正黑體" pitchFamily="34" charset="-120"/>
                <a:ea typeface="微軟正黑體" pitchFamily="34" charset="-120"/>
              </a:rPr>
              <a:t>教育專業課程學分抵免要點</a:t>
            </a:r>
            <a:r>
              <a:rPr lang="en-US" altLang="zh-TW" sz="7300" dirty="0">
                <a:latin typeface="微軟正黑體" pitchFamily="34" charset="-120"/>
                <a:ea typeface="微軟正黑體" pitchFamily="34" charset="-120"/>
              </a:rPr>
              <a:t/>
            </a:r>
            <a:br>
              <a:rPr lang="en-US" altLang="zh-TW" sz="7300" dirty="0">
                <a:latin typeface="微軟正黑體" pitchFamily="34" charset="-120"/>
                <a:ea typeface="微軟正黑體" pitchFamily="34" charset="-120"/>
              </a:rPr>
            </a:br>
            <a:r>
              <a:rPr lang="zh-TW" altLang="en-US" sz="3000" dirty="0">
                <a:latin typeface="微軟正黑體" pitchFamily="34" charset="-120"/>
                <a:ea typeface="微軟正黑體" pitchFamily="34" charset="-120"/>
              </a:rPr>
              <a:t>教育部 </a:t>
            </a:r>
            <a:r>
              <a:rPr lang="en-US" altLang="zh-TW" sz="3000" dirty="0">
                <a:latin typeface="微軟正黑體" pitchFamily="34" charset="-120"/>
                <a:ea typeface="微軟正黑體" pitchFamily="34" charset="-120"/>
              </a:rPr>
              <a:t>109 </a:t>
            </a:r>
            <a:r>
              <a:rPr lang="zh-TW" altLang="en-US" sz="3000" dirty="0">
                <a:latin typeface="微軟正黑體" pitchFamily="34" charset="-120"/>
                <a:ea typeface="微軟正黑體" pitchFamily="34" charset="-120"/>
              </a:rPr>
              <a:t>年 </a:t>
            </a:r>
            <a:r>
              <a:rPr lang="en-US" altLang="zh-TW" sz="3000" dirty="0">
                <a:latin typeface="微軟正黑體" pitchFamily="34" charset="-120"/>
                <a:ea typeface="微軟正黑體" pitchFamily="34" charset="-120"/>
              </a:rPr>
              <a:t>4 </a:t>
            </a:r>
            <a:r>
              <a:rPr lang="zh-TW" altLang="en-US" sz="3000" dirty="0">
                <a:latin typeface="微軟正黑體" pitchFamily="34" charset="-120"/>
                <a:ea typeface="微軟正黑體" pitchFamily="34" charset="-120"/>
              </a:rPr>
              <a:t>月 </a:t>
            </a:r>
            <a:r>
              <a:rPr lang="en-US" altLang="zh-TW" sz="3000" dirty="0">
                <a:latin typeface="微軟正黑體" pitchFamily="34" charset="-120"/>
                <a:ea typeface="微軟正黑體" pitchFamily="34" charset="-120"/>
              </a:rPr>
              <a:t>30 </a:t>
            </a:r>
            <a:r>
              <a:rPr lang="zh-TW" altLang="en-US" sz="3000" dirty="0">
                <a:latin typeface="微軟正黑體" pitchFamily="34" charset="-120"/>
                <a:ea typeface="微軟正黑體" pitchFamily="34" charset="-120"/>
              </a:rPr>
              <a:t>日臺教師</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二</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字第 </a:t>
            </a:r>
            <a:r>
              <a:rPr lang="en-US" altLang="zh-TW" sz="3000" dirty="0">
                <a:latin typeface="微軟正黑體" pitchFamily="34" charset="-120"/>
                <a:ea typeface="微軟正黑體" pitchFamily="34" charset="-120"/>
              </a:rPr>
              <a:t>1090060271 </a:t>
            </a:r>
            <a:r>
              <a:rPr lang="zh-TW" altLang="en-US" sz="3000" dirty="0">
                <a:latin typeface="微軟正黑體" pitchFamily="34" charset="-120"/>
                <a:ea typeface="微軟正黑體" pitchFamily="34" charset="-120"/>
              </a:rPr>
              <a:t>號函同意備查抵免</a:t>
            </a:r>
            <a:r>
              <a:rPr lang="en-US" altLang="zh-TW" sz="2100" dirty="0">
                <a:latin typeface="微軟正黑體" pitchFamily="34" charset="-120"/>
                <a:ea typeface="微軟正黑體" pitchFamily="34" charset="-120"/>
              </a:rPr>
              <a:t/>
            </a:r>
            <a:br>
              <a:rPr lang="en-US" altLang="zh-TW" sz="2100" dirty="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r>
            <a:br>
              <a:rPr lang="en-US" altLang="zh-TW" sz="2400" dirty="0">
                <a:latin typeface="微軟正黑體" pitchFamily="34" charset="-120"/>
                <a:ea typeface="微軟正黑體" pitchFamily="34" charset="-120"/>
              </a:rPr>
            </a:br>
            <a:r>
              <a:rPr lang="en-US" altLang="zh-TW" b="1" dirty="0">
                <a:solidFill>
                  <a:srgbClr val="FF0000"/>
                </a:solidFill>
                <a:latin typeface="微軟正黑體" pitchFamily="34" charset="-120"/>
                <a:ea typeface="微軟正黑體" pitchFamily="34" charset="-120"/>
              </a:rPr>
              <a:t>◆</a:t>
            </a:r>
            <a:r>
              <a:rPr lang="zh-TW" altLang="en-US" sz="4000" b="1" dirty="0">
                <a:solidFill>
                  <a:srgbClr val="FF0000"/>
                </a:solidFill>
                <a:latin typeface="微軟正黑體" pitchFamily="34" charset="-120"/>
                <a:ea typeface="微軟正黑體" pitchFamily="34" charset="-120"/>
              </a:rPr>
              <a:t>教育專業課程學分抵免之範圍及原則如下</a:t>
            </a:r>
            <a:r>
              <a:rPr lang="zh-TW" altLang="en-US" sz="6200" b="1" dirty="0">
                <a:solidFill>
                  <a:srgbClr val="FF0000"/>
                </a:solidFill>
                <a:latin typeface="微軟正黑體" pitchFamily="34" charset="-120"/>
                <a:ea typeface="微軟正黑體" pitchFamily="34" charset="-120"/>
              </a:rPr>
              <a:t>：</a:t>
            </a:r>
            <a:endParaRPr lang="zh-TW" altLang="en-US" sz="5300" b="1" dirty="0">
              <a:solidFill>
                <a:srgbClr val="FF0000"/>
              </a:solidFill>
              <a:latin typeface="微軟正黑體" pitchFamily="34" charset="-120"/>
              <a:ea typeface="微軟正黑體" pitchFamily="34" charset="-120"/>
            </a:endParaRPr>
          </a:p>
        </p:txBody>
      </p:sp>
      <p:sp>
        <p:nvSpPr>
          <p:cNvPr id="4" name="矩形 3"/>
          <p:cNvSpPr/>
          <p:nvPr/>
        </p:nvSpPr>
        <p:spPr>
          <a:xfrm>
            <a:off x="251520" y="1772816"/>
            <a:ext cx="8568952"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一</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科目名稱、內容相同者。 </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二</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科目名稱不同，而內容相同者。 </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三</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科目名稱、內容不同而性質相同者。 </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四</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教育學程之必修科目「教育基礎課程」、「教育方法學課程」、</a:t>
            </a:r>
            <a:endParaRPr lang="en-US" altLang="zh-TW" sz="2000" dirty="0">
              <a:latin typeface="標楷體" pitchFamily="65" charset="-120"/>
              <a:ea typeface="標楷體" pitchFamily="65" charset="-120"/>
            </a:endParaRPr>
          </a:p>
          <a:p>
            <a:r>
              <a:rPr lang="zh-TW" altLang="en-US" sz="2000" dirty="0">
                <a:latin typeface="標楷體" pitchFamily="65" charset="-120"/>
                <a:ea typeface="標楷體" pitchFamily="65" charset="-120"/>
              </a:rPr>
              <a:t>     「教材教法及教學實習課程」不得以其他相關科目替代。</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五</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以申請日向前推算至多</a:t>
            </a:r>
            <a:r>
              <a:rPr lang="zh-TW" altLang="en-US" sz="2000" dirty="0">
                <a:solidFill>
                  <a:srgbClr val="FF0000"/>
                </a:solidFill>
                <a:latin typeface="標楷體" pitchFamily="65" charset="-120"/>
                <a:ea typeface="標楷體" pitchFamily="65" charset="-120"/>
              </a:rPr>
              <a:t>十年內</a:t>
            </a:r>
            <a:r>
              <a:rPr lang="zh-TW" altLang="en-US" sz="2000" dirty="0">
                <a:latin typeface="標楷體" pitchFamily="65" charset="-120"/>
                <a:ea typeface="標楷體" pitchFamily="65" charset="-120"/>
              </a:rPr>
              <a:t>所修習之教育專業科目及學分為限。 </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六</a:t>
            </a:r>
            <a:r>
              <a:rPr lang="en-US" altLang="zh-TW" sz="2000" dirty="0">
                <a:latin typeface="標楷體" pitchFamily="65" charset="-120"/>
                <a:ea typeface="標楷體" pitchFamily="65" charset="-120"/>
              </a:rPr>
              <a:t>) </a:t>
            </a:r>
            <a:r>
              <a:rPr lang="zh-TW" altLang="en-US" sz="2000" dirty="0">
                <a:solidFill>
                  <a:srgbClr val="3333FF"/>
                </a:solidFill>
                <a:latin typeface="標楷體" pitchFamily="65" charset="-120"/>
                <a:ea typeface="標楷體" pitchFamily="65" charset="-120"/>
              </a:rPr>
              <a:t>各類科教材教法及教學實習課程不得抵免。 </a:t>
            </a:r>
            <a:endParaRPr lang="en-US" altLang="zh-TW" sz="2000" dirty="0">
              <a:solidFill>
                <a:srgbClr val="3333FF"/>
              </a:solidFill>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七</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每一門抵免學分之成績不得低於</a:t>
            </a:r>
            <a:r>
              <a:rPr lang="en-US" altLang="zh-TW" sz="2000" dirty="0">
                <a:solidFill>
                  <a:srgbClr val="FF0000"/>
                </a:solidFill>
                <a:latin typeface="標楷體" pitchFamily="65" charset="-120"/>
                <a:ea typeface="標楷體" pitchFamily="65" charset="-120"/>
              </a:rPr>
              <a:t>70</a:t>
            </a:r>
            <a:r>
              <a:rPr lang="zh-TW" altLang="en-US" sz="2000" dirty="0">
                <a:latin typeface="標楷體" pitchFamily="65" charset="-120"/>
                <a:ea typeface="標楷體" pitchFamily="65" charset="-120"/>
              </a:rPr>
              <a:t>分。 </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八</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各教育專業課程與各專門課程不得重複採認學分。 </a:t>
            </a:r>
            <a:endParaRPr lang="en-US" altLang="zh-TW" sz="2000" dirty="0">
              <a:latin typeface="標楷體" pitchFamily="65" charset="-120"/>
              <a:ea typeface="標楷體" pitchFamily="65" charset="-120"/>
            </a:endParaRPr>
          </a:p>
          <a:p>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九</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推廣教育學分不得申請學分抵免。但經教育部專案核定者，不在此限。 </a:t>
            </a:r>
          </a:p>
        </p:txBody>
      </p:sp>
    </p:spTree>
    <p:extLst>
      <p:ext uri="{BB962C8B-B14F-4D97-AF65-F5344CB8AC3E}">
        <p14:creationId xmlns:p14="http://schemas.microsoft.com/office/powerpoint/2010/main" val="280010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323528" y="547605"/>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8000" dirty="0">
                <a:latin typeface="微軟正黑體" pitchFamily="34" charset="-120"/>
                <a:ea typeface="微軟正黑體" pitchFamily="34" charset="-120"/>
              </a:rPr>
              <a:t>教育專業課程學分抵免要點</a:t>
            </a:r>
            <a:r>
              <a:rPr lang="en-US" altLang="zh-TW" sz="7300" dirty="0">
                <a:latin typeface="微軟正黑體" pitchFamily="34" charset="-120"/>
                <a:ea typeface="微軟正黑體" pitchFamily="34" charset="-120"/>
              </a:rPr>
              <a:t/>
            </a:r>
            <a:br>
              <a:rPr lang="en-US" altLang="zh-TW" sz="7300" dirty="0">
                <a:latin typeface="微軟正黑體" pitchFamily="34" charset="-120"/>
                <a:ea typeface="微軟正黑體" pitchFamily="34" charset="-120"/>
              </a:rPr>
            </a:br>
            <a:r>
              <a:rPr lang="zh-TW" altLang="en-US" sz="3000" dirty="0">
                <a:latin typeface="微軟正黑體" pitchFamily="34" charset="-120"/>
                <a:ea typeface="微軟正黑體" pitchFamily="34" charset="-120"/>
              </a:rPr>
              <a:t>教育部 </a:t>
            </a:r>
            <a:r>
              <a:rPr lang="en-US" altLang="zh-TW" sz="3000" dirty="0">
                <a:latin typeface="微軟正黑體" pitchFamily="34" charset="-120"/>
                <a:ea typeface="微軟正黑體" pitchFamily="34" charset="-120"/>
              </a:rPr>
              <a:t>109 </a:t>
            </a:r>
            <a:r>
              <a:rPr lang="zh-TW" altLang="en-US" sz="3000" dirty="0">
                <a:latin typeface="微軟正黑體" pitchFamily="34" charset="-120"/>
                <a:ea typeface="微軟正黑體" pitchFamily="34" charset="-120"/>
              </a:rPr>
              <a:t>年 </a:t>
            </a:r>
            <a:r>
              <a:rPr lang="en-US" altLang="zh-TW" sz="3000" dirty="0">
                <a:latin typeface="微軟正黑體" pitchFamily="34" charset="-120"/>
                <a:ea typeface="微軟正黑體" pitchFamily="34" charset="-120"/>
              </a:rPr>
              <a:t>4 </a:t>
            </a:r>
            <a:r>
              <a:rPr lang="zh-TW" altLang="en-US" sz="3000" dirty="0">
                <a:latin typeface="微軟正黑體" pitchFamily="34" charset="-120"/>
                <a:ea typeface="微軟正黑體" pitchFamily="34" charset="-120"/>
              </a:rPr>
              <a:t>月 </a:t>
            </a:r>
            <a:r>
              <a:rPr lang="en-US" altLang="zh-TW" sz="3000" dirty="0">
                <a:latin typeface="微軟正黑體" pitchFamily="34" charset="-120"/>
                <a:ea typeface="微軟正黑體" pitchFamily="34" charset="-120"/>
              </a:rPr>
              <a:t>30 </a:t>
            </a:r>
            <a:r>
              <a:rPr lang="zh-TW" altLang="en-US" sz="3000" dirty="0">
                <a:latin typeface="微軟正黑體" pitchFamily="34" charset="-120"/>
                <a:ea typeface="微軟正黑體" pitchFamily="34" charset="-120"/>
              </a:rPr>
              <a:t>日臺教師</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二</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字第 </a:t>
            </a:r>
            <a:r>
              <a:rPr lang="en-US" altLang="zh-TW" sz="3000" dirty="0">
                <a:latin typeface="微軟正黑體" pitchFamily="34" charset="-120"/>
                <a:ea typeface="微軟正黑體" pitchFamily="34" charset="-120"/>
              </a:rPr>
              <a:t>1090060271 </a:t>
            </a:r>
            <a:r>
              <a:rPr lang="zh-TW" altLang="en-US" sz="3000" dirty="0">
                <a:latin typeface="微軟正黑體" pitchFamily="34" charset="-120"/>
                <a:ea typeface="微軟正黑體" pitchFamily="34" charset="-120"/>
              </a:rPr>
              <a:t>號函同意備查抵免</a:t>
            </a:r>
            <a:r>
              <a:rPr lang="en-US" altLang="zh-TW" sz="2100" dirty="0">
                <a:latin typeface="微軟正黑體" pitchFamily="34" charset="-120"/>
                <a:ea typeface="微軟正黑體" pitchFamily="34" charset="-120"/>
              </a:rPr>
              <a:t/>
            </a:r>
            <a:br>
              <a:rPr lang="en-US" altLang="zh-TW" sz="2100" dirty="0">
                <a:latin typeface="微軟正黑體" pitchFamily="34" charset="-120"/>
                <a:ea typeface="微軟正黑體" pitchFamily="34" charset="-120"/>
              </a:rPr>
            </a:b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符合以下情形者，得調整教育學程修業期程：</a:t>
            </a:r>
          </a:p>
        </p:txBody>
      </p:sp>
      <p:sp>
        <p:nvSpPr>
          <p:cNvPr id="3" name="矩形 2"/>
          <p:cNvSpPr/>
          <p:nvPr/>
        </p:nvSpPr>
        <p:spPr>
          <a:xfrm>
            <a:off x="446336" y="1827229"/>
            <a:ext cx="8085584" cy="30419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符合第</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點第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項第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款辦理課程學分抵免者，經依規定辦理課程學分抵免</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後，其修 業年限自取得師資生資格後起算</a:t>
            </a:r>
            <a:r>
              <a:rPr lang="zh-TW" altLang="en-US" dirty="0">
                <a:solidFill>
                  <a:srgbClr val="3333FF"/>
                </a:solidFill>
                <a:latin typeface="標楷體" pitchFamily="65" charset="-120"/>
                <a:ea typeface="標楷體" pitchFamily="65" charset="-120"/>
              </a:rPr>
              <a:t>應至少三學期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不包括寒暑期修</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課，且各學期應有 修課事實</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二</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符合第</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點第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項第</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款、第</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款、第</a:t>
            </a: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款及第</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款辦理學分抵免者，依規定經</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課程學 分抵免後，其修業年限自取得師資生資格後起算</a:t>
            </a:r>
            <a:r>
              <a:rPr lang="zh-TW" altLang="en-US" dirty="0">
                <a:solidFill>
                  <a:srgbClr val="3333FF"/>
                </a:solidFill>
                <a:latin typeface="標楷體" pitchFamily="65" charset="-120"/>
                <a:ea typeface="標楷體" pitchFamily="65" charset="-120"/>
              </a:rPr>
              <a:t>應至少二學期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不</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包括寒暑期修課，且各學期應有修課事實</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p>
        </p:txBody>
      </p:sp>
    </p:spTree>
    <p:extLst>
      <p:ext uri="{BB962C8B-B14F-4D97-AF65-F5344CB8AC3E}">
        <p14:creationId xmlns:p14="http://schemas.microsoft.com/office/powerpoint/2010/main" val="196374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647" y="116632"/>
            <a:ext cx="8229600" cy="1143000"/>
          </a:xfrm>
        </p:spPr>
        <p:txBody>
          <a:bodyPr/>
          <a:lstStyle/>
          <a:p>
            <a:pPr algn="just"/>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專門科目</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部分認證</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3" name="矩形 2"/>
          <p:cNvSpPr/>
          <p:nvPr/>
        </p:nvSpPr>
        <p:spPr>
          <a:xfrm>
            <a:off x="325647" y="1124744"/>
            <a:ext cx="8316416" cy="4801314"/>
          </a:xfrm>
          <a:prstGeom prst="rect">
            <a:avLst/>
          </a:prstGeom>
        </p:spPr>
        <p:txBody>
          <a:bodyPr wrap="square">
            <a:spAutoFit/>
          </a:bodyPr>
          <a:lstStyle/>
          <a:p>
            <a:pPr algn="just"/>
            <a:r>
              <a:rPr lang="zh-TW" altLang="zh-TW" b="1" dirty="0">
                <a:latin typeface="微軟正黑體" panose="020B0604030504040204" pitchFamily="34" charset="-120"/>
                <a:ea typeface="微軟正黑體" panose="020B0604030504040204" pitchFamily="34" charset="-120"/>
              </a:rPr>
              <a:t>辦理期間：</a:t>
            </a:r>
            <a:r>
              <a:rPr lang="zh-TW" altLang="zh-TW" dirty="0">
                <a:latin typeface="微軟正黑體" panose="020B0604030504040204" pitchFamily="34" charset="-120"/>
                <a:ea typeface="微軟正黑體" panose="020B0604030504040204" pitchFamily="34" charset="-120"/>
              </a:rPr>
              <a:t>可隨時提出申請。</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en-US" b="1" dirty="0">
                <a:latin typeface="微軟正黑體" panose="020B0604030504040204" pitchFamily="34" charset="-120"/>
                <a:ea typeface="微軟正黑體" panose="020B0604030504040204" pitchFamily="34" charset="-120"/>
              </a:rPr>
              <a:t>科目年限：</a:t>
            </a:r>
            <a:r>
              <a:rPr lang="zh-TW" altLang="zh-TW" dirty="0">
                <a:latin typeface="微軟正黑體" panose="020B0604030504040204" pitchFamily="34" charset="-120"/>
                <a:ea typeface="微軟正黑體" panose="020B0604030504040204" pitchFamily="34" charset="-120"/>
              </a:rPr>
              <a:t>以取得修習資格起向前推算</a:t>
            </a:r>
            <a:r>
              <a:rPr lang="en-US" altLang="zh-TW" b="1" u="sng" dirty="0">
                <a:solidFill>
                  <a:srgbClr val="3333FF"/>
                </a:solidFill>
                <a:latin typeface="微軟正黑體" panose="020B0604030504040204" pitchFamily="34" charset="-120"/>
                <a:ea typeface="微軟正黑體" panose="020B0604030504040204" pitchFamily="34" charset="-120"/>
              </a:rPr>
              <a:t>10</a:t>
            </a:r>
            <a:r>
              <a:rPr lang="zh-TW" altLang="zh-TW" b="1" u="sng" dirty="0">
                <a:solidFill>
                  <a:srgbClr val="3333FF"/>
                </a:solidFill>
                <a:latin typeface="微軟正黑體" panose="020B0604030504040204" pitchFamily="34" charset="-120"/>
                <a:ea typeface="微軟正黑體" panose="020B0604030504040204" pitchFamily="34" charset="-120"/>
              </a:rPr>
              <a:t>年內</a:t>
            </a:r>
            <a:r>
              <a:rPr lang="zh-TW" altLang="zh-TW" dirty="0">
                <a:latin typeface="微軟正黑體" panose="020B0604030504040204" pitchFamily="34" charset="-120"/>
                <a:ea typeface="微軟正黑體" panose="020B0604030504040204" pitchFamily="34" charset="-120"/>
              </a:rPr>
              <a:t>所修習之科目學分為限。</a:t>
            </a:r>
            <a:endParaRPr lang="zh-TW" altLang="zh-TW" b="1" dirty="0">
              <a:latin typeface="微軟正黑體" panose="020B0604030504040204" pitchFamily="34" charset="-120"/>
              <a:ea typeface="微軟正黑體" panose="020B0604030504040204" pitchFamily="34" charset="-120"/>
            </a:endParaRPr>
          </a:p>
          <a:p>
            <a:pPr algn="just"/>
            <a:r>
              <a:rPr lang="zh-TW" altLang="en-US" dirty="0">
                <a:latin typeface="微軟正黑體" pitchFamily="34" charset="-120"/>
                <a:ea typeface="微軟正黑體" pitchFamily="34" charset="-120"/>
              </a:rPr>
              <a:t>                    *知識衰退期</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年條款有例外放寬條件，請參閱學生手冊。</a:t>
            </a:r>
            <a:endParaRPr lang="en-US" altLang="zh-TW" dirty="0">
              <a:latin typeface="微軟正黑體" pitchFamily="34" charset="-120"/>
              <a:ea typeface="微軟正黑體" pitchFamily="34" charset="-120"/>
            </a:endParaRPr>
          </a:p>
          <a:p>
            <a:pPr algn="just"/>
            <a:r>
              <a:rPr lang="zh-TW" altLang="en-US" u="sng" dirty="0">
                <a:solidFill>
                  <a:srgbClr val="3333FF"/>
                </a:solidFill>
                <a:latin typeface="微軟正黑體" pitchFamily="34" charset="-120"/>
                <a:ea typeface="微軟正黑體" pitchFamily="34" charset="-120"/>
              </a:rPr>
              <a:t>★</a:t>
            </a:r>
            <a:r>
              <a:rPr lang="zh-TW" altLang="en-US" u="sng" dirty="0">
                <a:solidFill>
                  <a:srgbClr val="FF0000"/>
                </a:solidFill>
                <a:latin typeface="微軟正黑體" pitchFamily="34" charset="-120"/>
                <a:ea typeface="微軟正黑體" pitchFamily="34" charset="-120"/>
              </a:rPr>
              <a:t>建議：若您有大學時期，於他校所修的專門學分，可於</a:t>
            </a:r>
            <a:r>
              <a:rPr lang="en-US" altLang="zh-TW" u="sng" dirty="0">
                <a:solidFill>
                  <a:srgbClr val="3333FF"/>
                </a:solidFill>
                <a:latin typeface="微軟正黑體" pitchFamily="34" charset="-120"/>
                <a:ea typeface="微軟正黑體" pitchFamily="34" charset="-120"/>
              </a:rPr>
              <a:t>114-1</a:t>
            </a:r>
            <a:r>
              <a:rPr lang="zh-TW" altLang="en-US" u="sng" dirty="0">
                <a:solidFill>
                  <a:srgbClr val="3333FF"/>
                </a:solidFill>
                <a:latin typeface="微軟正黑體" pitchFamily="34" charset="-120"/>
                <a:ea typeface="微軟正黑體" pitchFamily="34" charset="-120"/>
              </a:rPr>
              <a:t>加退選前</a:t>
            </a:r>
            <a:r>
              <a:rPr lang="zh-TW" altLang="en-US" u="sng" dirty="0">
                <a:solidFill>
                  <a:srgbClr val="FF0000"/>
                </a:solidFill>
                <a:latin typeface="微軟正黑體" pitchFamily="34" charset="-120"/>
                <a:ea typeface="微軟正黑體" pitchFamily="34" charset="-120"/>
              </a:rPr>
              <a:t>先進行專門學分的部分認證，以確認於本校還須要修習多少專門學分，有利您的專門學分規劃。</a:t>
            </a:r>
            <a:endParaRPr lang="en-US" altLang="zh-TW" b="1" u="sng"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申請方式：</a:t>
            </a:r>
            <a:r>
              <a:rPr lang="zh-TW" altLang="zh-TW" dirty="0">
                <a:latin typeface="微軟正黑體" panose="020B0604030504040204" pitchFamily="34" charset="-120"/>
                <a:ea typeface="微軟正黑體" panose="020B0604030504040204" pitchFamily="34" charset="-120"/>
              </a:rPr>
              <a:t>請至師就處課程組網站下載「專門科目審查表」，選擇</a:t>
            </a:r>
            <a:r>
              <a:rPr lang="zh-TW" altLang="en-US" dirty="0">
                <a:latin typeface="微軟正黑體" panose="020B0604030504040204" pitchFamily="34" charset="-120"/>
                <a:ea typeface="微軟正黑體" panose="020B0604030504040204" pitchFamily="34" charset="-120"/>
              </a:rPr>
              <a:t>取得師資生</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資格年度之</a:t>
            </a:r>
            <a:r>
              <a:rPr lang="zh-TW" altLang="zh-TW" dirty="0">
                <a:latin typeface="微軟正黑體" panose="020B0604030504040204" pitchFamily="34" charset="-120"/>
                <a:ea typeface="微軟正黑體" panose="020B0604030504040204" pitchFamily="34" charset="-120"/>
              </a:rPr>
              <a:t>適用版本，</a:t>
            </a:r>
            <a:r>
              <a:rPr lang="zh-TW" altLang="zh-TW" dirty="0">
                <a:solidFill>
                  <a:srgbClr val="FF0000"/>
                </a:solidFill>
                <a:latin typeface="微軟正黑體" panose="020B0604030504040204" pitchFamily="34" charset="-120"/>
                <a:ea typeface="微軟正黑體" panose="020B0604030504040204" pitchFamily="34" charset="-120"/>
              </a:rPr>
              <a:t>檢附成績單</a:t>
            </a:r>
            <a:r>
              <a:rPr lang="zh-TW" altLang="en-US" dirty="0">
                <a:solidFill>
                  <a:srgbClr val="FF0000"/>
                </a:solidFill>
                <a:latin typeface="微軟正黑體" panose="020B0604030504040204" pitchFamily="34" charset="-120"/>
                <a:ea typeface="微軟正黑體" panose="020B0604030504040204" pitchFamily="34" charset="-120"/>
              </a:rPr>
              <a:t>正本</a:t>
            </a:r>
            <a:r>
              <a:rPr lang="zh-TW" altLang="zh-TW" dirty="0">
                <a:latin typeface="微軟正黑體" panose="020B0604030504040204" pitchFamily="34" charset="-120"/>
                <a:ea typeface="微軟正黑體" panose="020B0604030504040204" pitchFamily="34" charset="-120"/>
              </a:rPr>
              <a:t>及其他相關證明（若有課程</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名稱差異過大請檢附課綱）。</a:t>
            </a:r>
          </a:p>
          <a:p>
            <a:pPr algn="just"/>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填寫方式：</a:t>
            </a:r>
            <a:r>
              <a:rPr lang="zh-TW" altLang="zh-TW" dirty="0">
                <a:latin typeface="微軟正黑體" panose="020B0604030504040204" pitchFamily="34" charset="-120"/>
                <a:ea typeface="微軟正黑體" panose="020B0604030504040204" pitchFamily="34" charset="-120"/>
              </a:rPr>
              <a:t>一律電腦打字</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手寫者恕不收件</a:t>
            </a:r>
            <a:r>
              <a:rPr lang="zh-TW" altLang="en-US" dirty="0">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電腦繕打完畢，請列印出紙本</a:t>
            </a:r>
            <a:endParaRPr lang="en-US" altLang="zh-TW" dirty="0">
              <a:solidFill>
                <a:srgbClr val="FF0000"/>
              </a:solidFill>
              <a:latin typeface="微軟正黑體" panose="020B0604030504040204" pitchFamily="34" charset="-120"/>
              <a:ea typeface="微軟正黑體" panose="020B0604030504040204" pitchFamily="34" charset="-120"/>
            </a:endParaRPr>
          </a:p>
          <a:p>
            <a:pPr algn="just"/>
            <a:r>
              <a:rPr lang="zh-TW" altLang="en-US" dirty="0">
                <a:solidFill>
                  <a:srgbClr val="FF0000"/>
                </a:solidFill>
                <a:latin typeface="微軟正黑體" panose="020B0604030504040204" pitchFamily="34" charset="-120"/>
                <a:ea typeface="微軟正黑體" panose="020B0604030504040204" pitchFamily="34" charset="-120"/>
              </a:rPr>
              <a:t>                   送交至師就處課程組</a:t>
            </a:r>
            <a:r>
              <a:rPr lang="zh-TW" altLang="en-US" dirty="0">
                <a:latin typeface="微軟正黑體" panose="020B0604030504040204" pitchFamily="34" charset="-120"/>
                <a:ea typeface="微軟正黑體" panose="020B0604030504040204" pitchFamily="34" charset="-120"/>
              </a:rPr>
              <a:t>，由課程組協助您送系所審查。</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zh-TW" b="1" dirty="0">
                <a:solidFill>
                  <a:srgbClr val="FF0000"/>
                </a:solidFill>
                <a:latin typeface="微軟正黑體" panose="020B0604030504040204" pitchFamily="34" charset="-120"/>
                <a:ea typeface="微軟正黑體" panose="020B0604030504040204" pitchFamily="34" charset="-120"/>
              </a:rPr>
              <a:t>重要提醒：</a:t>
            </a:r>
            <a:r>
              <a:rPr lang="zh-TW" altLang="zh-TW" dirty="0">
                <a:latin typeface="微軟正黑體" panose="020B0604030504040204" pitchFamily="34" charset="-120"/>
                <a:ea typeface="微軟正黑體" panose="020B0604030504040204" pitchFamily="34" charset="-120"/>
              </a:rPr>
              <a:t>專門科目</a:t>
            </a:r>
            <a:r>
              <a:rPr lang="zh-TW" altLang="en-US" dirty="0">
                <a:latin typeface="微軟正黑體" panose="020B0604030504040204" pitchFamily="34" charset="-120"/>
                <a:ea typeface="微軟正黑體" panose="020B0604030504040204" pitchFamily="34" charset="-120"/>
              </a:rPr>
              <a:t>學分審查權為各任教科別之規劃學系所，</a:t>
            </a:r>
            <a:r>
              <a:rPr lang="zh-TW" altLang="zh-TW" dirty="0">
                <a:latin typeface="微軟正黑體" panose="020B0604030504040204" pitchFamily="34" charset="-120"/>
                <a:ea typeface="微軟正黑體" panose="020B0604030504040204" pitchFamily="34" charset="-120"/>
              </a:rPr>
              <a:t>於校內審查完畢，於師資職前教育課程結束後仍會統送台師大與教育部審查，</a:t>
            </a:r>
            <a:r>
              <a:rPr lang="zh-TW" altLang="zh-TW" b="1" u="sng" dirty="0">
                <a:solidFill>
                  <a:srgbClr val="0070C0"/>
                </a:solidFill>
                <a:latin typeface="微軟正黑體" panose="020B0604030504040204" pitchFamily="34" charset="-120"/>
                <a:ea typeface="微軟正黑體" panose="020B0604030504040204" pitchFamily="34" charset="-120"/>
              </a:rPr>
              <a:t>請尊重系所審查專業意見</a:t>
            </a:r>
            <a:r>
              <a:rPr lang="zh-TW" altLang="zh-TW" dirty="0">
                <a:latin typeface="微軟正黑體" panose="020B0604030504040204" pitchFamily="34" charset="-120"/>
                <a:ea typeface="微軟正黑體" panose="020B0604030504040204" pitchFamily="34" charset="-120"/>
              </a:rPr>
              <a:t>，勿心存僥倖以課程名稱與內容差異過大科目闖關。</a:t>
            </a:r>
          </a:p>
        </p:txBody>
      </p:sp>
    </p:spTree>
    <p:extLst>
      <p:ext uri="{BB962C8B-B14F-4D97-AF65-F5344CB8AC3E}">
        <p14:creationId xmlns:p14="http://schemas.microsoft.com/office/powerpoint/2010/main" val="271845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9E9C67-CF67-4C2F-BE59-FA849879DE5C}"/>
              </a:ext>
            </a:extLst>
          </p:cNvPr>
          <p:cNvSpPr>
            <a:spLocks noGrp="1"/>
          </p:cNvSpPr>
          <p:nvPr>
            <p:ph type="title"/>
          </p:nvPr>
        </p:nvSpPr>
        <p:spPr>
          <a:xfrm>
            <a:off x="395536" y="1628800"/>
            <a:ext cx="8229600" cy="1143000"/>
          </a:xfrm>
        </p:spPr>
        <p:txBody>
          <a:bodyPr>
            <a:normAutofit fontScale="90000"/>
          </a:bodyPr>
          <a:lstStyle/>
          <a:p>
            <a:r>
              <a:rPr lang="zh-TW" altLang="en-US" sz="7300" b="1" dirty="0">
                <a:latin typeface="微軟正黑體" pitchFamily="34" charset="-120"/>
                <a:ea typeface="微軟正黑體" pitchFamily="34" charset="-120"/>
              </a:rPr>
              <a:t>我們來分類</a:t>
            </a:r>
            <a:endParaRPr lang="zh-TW" altLang="en-US" b="1" dirty="0"/>
          </a:p>
        </p:txBody>
      </p:sp>
      <p:sp>
        <p:nvSpPr>
          <p:cNvPr id="3" name="標題 1">
            <a:extLst>
              <a:ext uri="{FF2B5EF4-FFF2-40B4-BE49-F238E27FC236}">
                <a16:creationId xmlns:a16="http://schemas.microsoft.com/office/drawing/2014/main" id="{C8DB7CF0-7C2D-480E-96A3-DD4A943762EB}"/>
              </a:ext>
            </a:extLst>
          </p:cNvPr>
          <p:cNvSpPr txBox="1">
            <a:spLocks/>
          </p:cNvSpPr>
          <p:nvPr/>
        </p:nvSpPr>
        <p:spPr>
          <a:xfrm>
            <a:off x="467544" y="26576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b="1" dirty="0">
                <a:latin typeface="微軟正黑體" panose="020B0604030504040204" pitchFamily="34" charset="-120"/>
                <a:ea typeface="微軟正黑體" panose="020B0604030504040204" pitchFamily="34" charset="-120"/>
              </a:rPr>
              <a:t>不同學習階段</a:t>
            </a:r>
            <a:endParaRPr lang="zh-TW" altLang="en-US" sz="1600" b="1" dirty="0"/>
          </a:p>
        </p:txBody>
      </p:sp>
    </p:spTree>
    <p:extLst>
      <p:ext uri="{BB962C8B-B14F-4D97-AF65-F5344CB8AC3E}">
        <p14:creationId xmlns:p14="http://schemas.microsoft.com/office/powerpoint/2010/main" val="264576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0888"/>
            <a:ext cx="8229600" cy="1143000"/>
          </a:xfrm>
        </p:spPr>
        <p:txBody>
          <a:bodyPr>
            <a:noAutofit/>
          </a:bodyPr>
          <a:lstStyle/>
          <a:p>
            <a:r>
              <a:rPr lang="zh-TW" altLang="en-US" sz="6000" b="1" dirty="0">
                <a:latin typeface="微軟正黑體" panose="020B0604030504040204" pitchFamily="34" charset="-120"/>
                <a:ea typeface="微軟正黑體" panose="020B0604030504040204" pitchFamily="34" charset="-120"/>
              </a:rPr>
              <a:t>中教、小教、特教資優</a:t>
            </a:r>
            <a:r>
              <a:rPr lang="en-US" altLang="zh-TW" sz="6000" b="1" dirty="0">
                <a:latin typeface="微軟正黑體" panose="020B0604030504040204" pitchFamily="34" charset="-120"/>
                <a:ea typeface="微軟正黑體" panose="020B0604030504040204" pitchFamily="34" charset="-120"/>
              </a:rPr>
              <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師資職前教育課程</a:t>
            </a:r>
          </a:p>
        </p:txBody>
      </p:sp>
    </p:spTree>
    <p:extLst>
      <p:ext uri="{BB962C8B-B14F-4D97-AF65-F5344CB8AC3E}">
        <p14:creationId xmlns:p14="http://schemas.microsoft.com/office/powerpoint/2010/main" val="365818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中教</a:t>
            </a:r>
          </a:p>
        </p:txBody>
      </p:sp>
    </p:spTree>
    <p:extLst>
      <p:ext uri="{BB962C8B-B14F-4D97-AF65-F5344CB8AC3E}">
        <p14:creationId xmlns:p14="http://schemas.microsoft.com/office/powerpoint/2010/main" val="77023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4C28754-2C20-4D50-9AE1-89A56043428F}"/>
              </a:ext>
            </a:extLst>
          </p:cNvPr>
          <p:cNvSpPr/>
          <p:nvPr/>
        </p:nvSpPr>
        <p:spPr>
          <a:xfrm>
            <a:off x="215516" y="1556792"/>
            <a:ext cx="756084" cy="4818441"/>
          </a:xfrm>
          <a:prstGeom prst="rect">
            <a:avLst/>
          </a:prstGeom>
          <a:solidFill>
            <a:srgbClr val="F9AD6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4" name="標題 1">
            <a:extLst>
              <a:ext uri="{FF2B5EF4-FFF2-40B4-BE49-F238E27FC236}">
                <a16:creationId xmlns:a16="http://schemas.microsoft.com/office/drawing/2014/main" id="{E3AED43B-855F-4A6E-AD06-AEAB2B10C011}"/>
              </a:ext>
            </a:extLst>
          </p:cNvPr>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graphicFrame>
        <p:nvGraphicFramePr>
          <p:cNvPr id="5" name="表格 4">
            <a:extLst>
              <a:ext uri="{FF2B5EF4-FFF2-40B4-BE49-F238E27FC236}">
                <a16:creationId xmlns:a16="http://schemas.microsoft.com/office/drawing/2014/main" id="{85B78752-3F29-4100-B09E-A4496DAB7F2A}"/>
              </a:ext>
            </a:extLst>
          </p:cNvPr>
          <p:cNvGraphicFramePr>
            <a:graphicFrameLocks noGrp="1"/>
          </p:cNvGraphicFramePr>
          <p:nvPr>
            <p:extLst>
              <p:ext uri="{D42A27DB-BD31-4B8C-83A1-F6EECF244321}">
                <p14:modId xmlns:p14="http://schemas.microsoft.com/office/powerpoint/2010/main" val="2214872804"/>
              </p:ext>
            </p:extLst>
          </p:nvPr>
        </p:nvGraphicFramePr>
        <p:xfrm>
          <a:off x="1331640" y="1556792"/>
          <a:ext cx="7704856" cy="4824537"/>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val="20000"/>
                    </a:ext>
                  </a:extLst>
                </a:gridCol>
                <a:gridCol w="1872208">
                  <a:extLst>
                    <a:ext uri="{9D8B030D-6E8A-4147-A177-3AD203B41FA5}">
                      <a16:colId xmlns:a16="http://schemas.microsoft.com/office/drawing/2014/main" val="3729922288"/>
                    </a:ext>
                  </a:extLst>
                </a:gridCol>
                <a:gridCol w="4752528">
                  <a:extLst>
                    <a:ext uri="{9D8B030D-6E8A-4147-A177-3AD203B41FA5}">
                      <a16:colId xmlns:a16="http://schemas.microsoft.com/office/drawing/2014/main" val="4077870047"/>
                    </a:ext>
                  </a:extLst>
                </a:gridCol>
              </a:tblGrid>
              <a:tr h="1608179">
                <a:tc rowSpan="3">
                  <a:txBody>
                    <a:bodyPr/>
                    <a:lstStyle/>
                    <a:p>
                      <a:pPr algn="ctr"/>
                      <a:r>
                        <a:rPr lang="zh-TW" altLang="en-US" sz="4000" b="1" dirty="0">
                          <a:latin typeface="微軟正黑體" pitchFamily="34" charset="-120"/>
                          <a:ea typeface="微軟正黑體" pitchFamily="34" charset="-120"/>
                        </a:rPr>
                        <a:t>教</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育</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專</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業</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科</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目</a:t>
                      </a:r>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基礎課程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教育概論、教育哲學、教育心理學</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3445577624"/>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方法課程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課程發展與設計、教學原理、學習評量</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3883293546"/>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實踐課程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教材教法、教學實習</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158906919"/>
                  </a:ext>
                </a:extLst>
              </a:tr>
            </a:tbl>
          </a:graphicData>
        </a:graphic>
      </p:graphicFrame>
      <p:sp>
        <p:nvSpPr>
          <p:cNvPr id="6" name="矩形 5">
            <a:extLst>
              <a:ext uri="{FF2B5EF4-FFF2-40B4-BE49-F238E27FC236}">
                <a16:creationId xmlns:a16="http://schemas.microsoft.com/office/drawing/2014/main" id="{B5B08EB8-801A-429A-AAB7-E5C072DA58BB}"/>
              </a:ext>
            </a:extLst>
          </p:cNvPr>
          <p:cNvSpPr/>
          <p:nvPr/>
        </p:nvSpPr>
        <p:spPr>
          <a:xfrm>
            <a:off x="251520" y="2691787"/>
            <a:ext cx="936104" cy="2554545"/>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專門科目</a:t>
            </a:r>
            <a:endParaRPr lang="zh-TW" altLang="en-US" sz="4000" dirty="0"/>
          </a:p>
        </p:txBody>
      </p:sp>
      <p:sp>
        <p:nvSpPr>
          <p:cNvPr id="7" name="矩形 6">
            <a:extLst>
              <a:ext uri="{FF2B5EF4-FFF2-40B4-BE49-F238E27FC236}">
                <a16:creationId xmlns:a16="http://schemas.microsoft.com/office/drawing/2014/main" id="{A4179677-B66A-476D-80B3-585F3A2EBB15}"/>
              </a:ext>
            </a:extLst>
          </p:cNvPr>
          <p:cNvSpPr/>
          <p:nvPr/>
        </p:nvSpPr>
        <p:spPr>
          <a:xfrm>
            <a:off x="863588" y="3612069"/>
            <a:ext cx="936104" cy="707886"/>
          </a:xfrm>
          <a:prstGeom prst="rect">
            <a:avLst/>
          </a:prstGeom>
        </p:spPr>
        <p:txBody>
          <a:bodyPr wrap="square">
            <a:spAutoFit/>
          </a:bodyPr>
          <a:lstStyle/>
          <a:p>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000" dirty="0"/>
          </a:p>
        </p:txBody>
      </p:sp>
    </p:spTree>
    <p:extLst>
      <p:ext uri="{BB962C8B-B14F-4D97-AF65-F5344CB8AC3E}">
        <p14:creationId xmlns:p14="http://schemas.microsoft.com/office/powerpoint/2010/main" val="247137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sp>
        <p:nvSpPr>
          <p:cNvPr id="24" name="矩形 23"/>
          <p:cNvSpPr/>
          <p:nvPr/>
        </p:nvSpPr>
        <p:spPr>
          <a:xfrm>
            <a:off x="181775" y="1484784"/>
            <a:ext cx="8784976" cy="4832092"/>
          </a:xfrm>
          <a:prstGeom prst="rect">
            <a:avLst/>
          </a:prstGeom>
        </p:spPr>
        <p:txBody>
          <a:bodyPr wrap="square">
            <a:spAutoFit/>
          </a:bodyPr>
          <a:lstStyle/>
          <a:p>
            <a:pPr lvl="0" algn="just"/>
            <a:r>
              <a:rPr lang="zh-TW" altLang="zh-TW" sz="1400" dirty="0">
                <a:solidFill>
                  <a:srgbClr val="FF0000"/>
                </a:solidFill>
                <a:latin typeface="微軟正黑體" panose="020B0604030504040204" pitchFamily="34" charset="-120"/>
                <a:ea typeface="微軟正黑體" panose="020B0604030504040204" pitchFamily="34" charset="-120"/>
              </a:rPr>
              <a:t>中等學校教師師資職前教育課程教育專業課程科目，總學分數應至少修習</a:t>
            </a:r>
            <a:r>
              <a:rPr lang="en-US" altLang="zh-TW" sz="1400" dirty="0">
                <a:solidFill>
                  <a:srgbClr val="FF0000"/>
                </a:solidFill>
                <a:latin typeface="微軟正黑體" panose="020B0604030504040204" pitchFamily="34" charset="-120"/>
                <a:ea typeface="微軟正黑體" panose="020B0604030504040204" pitchFamily="34" charset="-120"/>
              </a:rPr>
              <a:t>26</a:t>
            </a:r>
            <a:r>
              <a:rPr lang="zh-TW" altLang="zh-TW" sz="1400" dirty="0">
                <a:solidFill>
                  <a:srgbClr val="FF0000"/>
                </a:solidFill>
                <a:latin typeface="微軟正黑體" panose="020B0604030504040204" pitchFamily="34" charset="-120"/>
                <a:ea typeface="微軟正黑體" panose="020B0604030504040204" pitchFamily="34" charset="-120"/>
              </a:rPr>
              <a:t>學分。</a:t>
            </a:r>
            <a:r>
              <a:rPr lang="zh-TW" altLang="en-US" sz="1400" dirty="0">
                <a:solidFill>
                  <a:srgbClr val="FF0000"/>
                </a:solidFill>
                <a:latin typeface="微軟正黑體" panose="020B0604030504040204" pitchFamily="34" charset="-120"/>
                <a:ea typeface="微軟正黑體" panose="020B0604030504040204" pitchFamily="34" charset="-120"/>
              </a:rPr>
              <a:t>   </a:t>
            </a:r>
            <a:endParaRPr lang="en-US" altLang="zh-TW" sz="1400" dirty="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Ø"/>
            </a:pPr>
            <a:r>
              <a:rPr lang="zh-TW" altLang="zh-TW" sz="1400" b="1" dirty="0">
                <a:latin typeface="微軟正黑體" panose="020B0604030504040204" pitchFamily="34" charset="-120"/>
                <a:ea typeface="微軟正黑體" panose="020B0604030504040204" pitchFamily="34" charset="-120"/>
              </a:rPr>
              <a:t>教育基礎課程：</a:t>
            </a:r>
            <a:endParaRPr lang="en-US" altLang="zh-TW" sz="1400" b="1"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教育概論、教育哲學、教育心理學、教育心理學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、教育社會學、特殊教育導論等科目，應至少選修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教育方法課程：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、教學原理、學習評量、班級經營、輔導原理與實務、教育議題專題等科目，應至少選修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教育議題專題為必選科目。</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教育實踐課程：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「教材教法」及「教學實習」為必選科目。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學分；教學實習、教學實習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學分；進階教 材教法、進階教材教法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教學實習、進階教學實習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學分；適性教學、適性教學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其餘</a:t>
            </a:r>
            <a:r>
              <a:rPr lang="en-US" altLang="zh-TW" sz="1400" dirty="0">
                <a:latin typeface="微軟正黑體" panose="020B0604030504040204" pitchFamily="34" charset="-120"/>
                <a:ea typeface="微軟正黑體" panose="020B0604030504040204" pitchFamily="34" charset="-120"/>
              </a:rPr>
              <a:t>4</a:t>
            </a:r>
            <a:r>
              <a:rPr lang="zh-TW" altLang="zh-TW" sz="1400" dirty="0">
                <a:latin typeface="微軟正黑體" panose="020B0604030504040204" pitchFamily="34" charset="-120"/>
                <a:ea typeface="微軟正黑體" panose="020B0604030504040204" pitchFamily="34" charset="-120"/>
              </a:rPr>
              <a:t>學分可依學生需求於教育基礎課程、教育方法課程、教育實踐課程科目中自行選修。</a:t>
            </a:r>
          </a:p>
        </p:txBody>
      </p:sp>
    </p:spTree>
    <p:extLst>
      <p:ext uri="{BB962C8B-B14F-4D97-AF65-F5344CB8AC3E}">
        <p14:creationId xmlns:p14="http://schemas.microsoft.com/office/powerpoint/2010/main" val="19789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中教修課邏輯及擋修限制</a:t>
            </a:r>
          </a:p>
        </p:txBody>
      </p:sp>
      <p:sp>
        <p:nvSpPr>
          <p:cNvPr id="20" name="矩形 19"/>
          <p:cNvSpPr/>
          <p:nvPr/>
        </p:nvSpPr>
        <p:spPr>
          <a:xfrm>
            <a:off x="284395" y="908720"/>
            <a:ext cx="8712968" cy="4832092"/>
          </a:xfrm>
          <a:prstGeom prst="rect">
            <a:avLst/>
          </a:prstGeom>
        </p:spPr>
        <p:txBody>
          <a:bodyPr wrap="square">
            <a:spAutoFit/>
          </a:bodyPr>
          <a:lstStyle/>
          <a:p>
            <a:pPr algn="just"/>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擋修限制</a:t>
            </a: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400" b="1" u="sng" dirty="0">
                <a:solidFill>
                  <a:srgbClr val="FF0000"/>
                </a:solidFill>
                <a:latin typeface="微軟正黑體" panose="020B0604030504040204" pitchFamily="34" charset="-120"/>
                <a:ea typeface="微軟正黑體" panose="020B0604030504040204" pitchFamily="34" charset="-120"/>
              </a:rPr>
              <a:t>未依規定修課，該科目學分數不予採認</a:t>
            </a:r>
            <a:r>
              <a:rPr lang="zh-TW"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修習「教育方法課程」之必修科目前，須先修畢至少一門「教育基礎課程」之必修科目；「教育基礎課程」之必修科目及「教育方法課程」之必修科目得同時修習。</a:t>
            </a:r>
            <a:endParaRPr lang="en-US" altLang="zh-TW" sz="1600" b="1" dirty="0">
              <a:latin typeface="微軟正黑體" panose="020B0604030504040204" pitchFamily="34" charset="-120"/>
              <a:ea typeface="微軟正黑體" panose="020B0604030504040204" pitchFamily="34" charset="-120"/>
            </a:endParaRPr>
          </a:p>
          <a:p>
            <a:pPr marL="742950" lvl="1" indent="-285750" algn="just">
              <a:buFont typeface="Wingdings" panose="05000000000000000000" pitchFamily="2" charset="2"/>
              <a:buChar char="ü"/>
            </a:pPr>
            <a:endParaRPr lang="en-US" altLang="zh-TW" b="1" u="sng" dirty="0">
              <a:latin typeface="標楷體" panose="03000509000000000000" pitchFamily="65" charset="-120"/>
              <a:ea typeface="標楷體" panose="03000509000000000000" pitchFamily="65" charset="-120"/>
            </a:endParaRPr>
          </a:p>
          <a:p>
            <a:pPr marL="742950" lvl="1" indent="-285750" algn="just">
              <a:buFont typeface="Wingdings" panose="05000000000000000000" pitchFamily="2" charset="2"/>
              <a:buChar char="ü"/>
            </a:pPr>
            <a:r>
              <a:rPr lang="zh-TW" altLang="en-US" u="sng" dirty="0">
                <a:solidFill>
                  <a:srgbClr val="3333FF"/>
                </a:solidFill>
                <a:latin typeface="標楷體" panose="03000509000000000000" pitchFamily="65" charset="-120"/>
                <a:ea typeface="標楷體" panose="03000509000000000000" pitchFamily="65" charset="-120"/>
              </a:rPr>
              <a:t>注意：</a:t>
            </a:r>
            <a:r>
              <a:rPr lang="zh-TW" altLang="zh-TW" u="sng" dirty="0">
                <a:solidFill>
                  <a:srgbClr val="3333FF"/>
                </a:solidFill>
                <a:latin typeface="標楷體" panose="03000509000000000000" pitchFamily="65" charset="-120"/>
                <a:ea typeface="標楷體" panose="03000509000000000000" pitchFamily="65" charset="-120"/>
              </a:rPr>
              <a:t>若教育學程第一個學期僅修習一門「教育基礎課程」及一門「教育方法課程」必修科目，務必留意該「教育基礎課程」科目須及格，否則「教育方法課程」必修科目學分不得採計。</a:t>
            </a:r>
            <a:endParaRPr lang="en-US" altLang="zh-TW" u="sng" dirty="0">
              <a:solidFill>
                <a:srgbClr val="3333FF"/>
              </a:solidFill>
              <a:latin typeface="標楷體" panose="03000509000000000000" pitchFamily="65" charset="-120"/>
              <a:ea typeface="標楷體" panose="03000509000000000000" pitchFamily="65" charset="-120"/>
            </a:endParaRPr>
          </a:p>
          <a:p>
            <a:pPr marL="285750" indent="-285750" algn="just">
              <a:buFont typeface="Arial" panose="020B0604020202020204" pitchFamily="34" charset="0"/>
              <a:buChar char="•"/>
            </a:pPr>
            <a:endParaRPr lang="en-US" altLang="zh-TW"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修習擬任教領域之教材教法課程前，應至少修畢本類科師資職前教育課程中含「教學原理」或 「課程發展與設計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三擇一」在內 </a:t>
            </a:r>
            <a:r>
              <a:rPr lang="en-US" altLang="zh-TW" sz="1600" b="1" dirty="0">
                <a:latin typeface="微軟正黑體" panose="020B0604030504040204" pitchFamily="34" charset="-120"/>
                <a:ea typeface="微軟正黑體" panose="020B0604030504040204" pitchFamily="34" charset="-120"/>
              </a:rPr>
              <a:t>12 </a:t>
            </a:r>
            <a:r>
              <a:rPr lang="zh-TW" altLang="en-US" sz="1600" b="1" dirty="0">
                <a:latin typeface="微軟正黑體" panose="020B0604030504040204" pitchFamily="34" charset="-120"/>
                <a:ea typeface="微軟正黑體" panose="020B0604030504040204" pitchFamily="34" charset="-120"/>
              </a:rPr>
              <a:t>個教育專業課程學分。</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擬任教領域之「教材教法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」課程修畢成績及 格後，始得修習擬任教領域之「教學實習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 課程。 </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「閱讀理解策略教學」修畢且成績及格後，始得修習「跨領域閱讀素養」。</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rot="1004011">
            <a:off x="6721127" y="295413"/>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9" name="矩形 8"/>
          <p:cNvSpPr/>
          <p:nvPr/>
        </p:nvSpPr>
        <p:spPr>
          <a:xfrm>
            <a:off x="336446" y="5805264"/>
            <a:ext cx="8628042"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1838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5107674"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人</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3</a:t>
            </a:fld>
            <a:endParaRPr lang="zh-TW" altLang="en-US" sz="675">
              <a:solidFill>
                <a:srgbClr val="898989"/>
              </a:solidFill>
            </a:endParaRPr>
          </a:p>
        </p:txBody>
      </p:sp>
    </p:spTree>
    <p:extLst>
      <p:ext uri="{BB962C8B-B14F-4D97-AF65-F5344CB8AC3E}">
        <p14:creationId xmlns:p14="http://schemas.microsoft.com/office/powerpoint/2010/main" val="292085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751B230-0808-4E49-8AEE-BD9693AB67DD}"/>
              </a:ext>
            </a:extLst>
          </p:cNvPr>
          <p:cNvSpPr/>
          <p:nvPr/>
        </p:nvSpPr>
        <p:spPr>
          <a:xfrm>
            <a:off x="616530" y="3600279"/>
            <a:ext cx="1826141" cy="1015663"/>
          </a:xfrm>
          <a:prstGeom prst="rect">
            <a:avLst/>
          </a:prstGeom>
        </p:spPr>
        <p:txBody>
          <a:bodyPr wrap="none">
            <a:spAutoFit/>
          </a:bodyPr>
          <a:lstStyle/>
          <a:p>
            <a:pPr algn="ctr"/>
            <a:r>
              <a:rPr lang="zh-TW" altLang="en-US" sz="3200" b="1" dirty="0">
                <a:latin typeface="微軟正黑體" panose="020B0604030504040204" pitchFamily="34" charset="-120"/>
                <a:ea typeface="微軟正黑體" panose="020B0604030504040204" pitchFamily="34" charset="-120"/>
              </a:rPr>
              <a:t>教育</a:t>
            </a:r>
            <a:r>
              <a:rPr lang="zh-TW" altLang="zh-TW" sz="3200" b="1" dirty="0">
                <a:latin typeface="微軟正黑體" panose="020B0604030504040204" pitchFamily="34" charset="-120"/>
                <a:ea typeface="微軟正黑體" panose="020B0604030504040204" pitchFamily="34" charset="-120"/>
              </a:rPr>
              <a:t>基礎</a:t>
            </a:r>
            <a:endParaRPr lang="en-US" altLang="zh-TW" sz="32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32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0947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288669" y="1124744"/>
            <a:ext cx="86409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endParaRPr kumimoji="1" lang="en-US" altLang="zh-TW" sz="200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修習教材教法</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修習教學實習</a:t>
            </a:r>
            <a:endParaRPr kumimoji="1" lang="en-US" altLang="zh-TW" sz="1800" b="0" dirty="0">
              <a:latin typeface="微軟正黑體" pitchFamily="34" charset="-120"/>
              <a:ea typeface="微軟正黑體" pitchFamily="34" charset="-120"/>
            </a:endParaRPr>
          </a:p>
          <a:p>
            <a:pPr>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中等學校師資類科教育專業課程科目及學分表</a:t>
            </a:r>
            <a:r>
              <a:rPr lang="en-US" altLang="zh-TW" sz="1800" b="0" dirty="0">
                <a:latin typeface="微軟正黑體" pitchFamily="34" charset="-120"/>
                <a:ea typeface="微軟正黑體" pitchFamily="34" charset="-120"/>
              </a:rPr>
              <a:t>&gt;</a:t>
            </a:r>
            <a:r>
              <a:rPr lang="zh-TW" altLang="en-US" sz="1800" u="sng" dirty="0">
                <a:solidFill>
                  <a:srgbClr val="3333FF"/>
                </a:solidFill>
                <a:latin typeface="微軟正黑體" pitchFamily="34" charset="-120"/>
                <a:ea typeface="微軟正黑體" pitchFamily="34" charset="-120"/>
                <a:hlinkClick r:id="rId2"/>
              </a:rPr>
              <a:t>自</a:t>
            </a:r>
            <a:r>
              <a:rPr lang="en-US" altLang="zh-TW" sz="1800" u="sng" dirty="0">
                <a:solidFill>
                  <a:srgbClr val="3333FF"/>
                </a:solidFill>
                <a:latin typeface="微軟正黑體" pitchFamily="34" charset="-120"/>
                <a:ea typeface="微軟正黑體" pitchFamily="34" charset="-120"/>
                <a:hlinkClick r:id="rId2"/>
              </a:rPr>
              <a:t>113</a:t>
            </a:r>
            <a:r>
              <a:rPr lang="zh-TW" altLang="en-US" sz="1800" u="sng"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u="sng" dirty="0">
                <a:solidFill>
                  <a:srgbClr val="3333FF"/>
                </a:solidFill>
                <a:latin typeface="微軟正黑體" pitchFamily="34" charset="-120"/>
                <a:ea typeface="微軟正黑體" pitchFamily="34" charset="-120"/>
                <a:hlinkClick r:id="rId2"/>
              </a:rPr>
              <a:t>112 </a:t>
            </a:r>
            <a:r>
              <a:rPr lang="zh-TW" altLang="en-US" sz="1800" u="sng" dirty="0">
                <a:solidFill>
                  <a:srgbClr val="3333FF"/>
                </a:solidFill>
                <a:latin typeface="微軟正黑體" pitchFamily="34" charset="-120"/>
                <a:ea typeface="微軟正黑體" pitchFamily="34" charset="-120"/>
                <a:hlinkClick r:id="rId2"/>
              </a:rPr>
              <a:t>學年度前修習者得適用之</a:t>
            </a:r>
            <a:r>
              <a:rPr lang="zh-TW" altLang="en-US" sz="1800" b="0" u="sng" dirty="0">
                <a:solidFill>
                  <a:srgbClr val="3333FF"/>
                </a:solidFill>
                <a:latin typeface="微軟正黑體" pitchFamily="34" charset="-120"/>
                <a:ea typeface="微軟正黑體" pitchFamily="34" charset="-120"/>
                <a:hlinkClick r:id="rId2"/>
              </a:rPr>
              <a:t>。</a:t>
            </a:r>
            <a:endParaRPr lang="en-US" altLang="zh-TW" sz="1800" b="0" u="sng" dirty="0">
              <a:solidFill>
                <a:srgbClr val="3333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6412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小教</a:t>
            </a:r>
          </a:p>
        </p:txBody>
      </p:sp>
    </p:spTree>
    <p:extLst>
      <p:ext uri="{BB962C8B-B14F-4D97-AF65-F5344CB8AC3E}">
        <p14:creationId xmlns:p14="http://schemas.microsoft.com/office/powerpoint/2010/main" val="2466067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751B230-0808-4E49-8AEE-BD9693AB67DD}"/>
              </a:ext>
            </a:extLst>
          </p:cNvPr>
          <p:cNvSpPr/>
          <p:nvPr/>
        </p:nvSpPr>
        <p:spPr>
          <a:xfrm>
            <a:off x="737351" y="3501008"/>
            <a:ext cx="1620957" cy="1323439"/>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專門科目</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教育方法</a:t>
            </a:r>
            <a:endParaRPr lang="en-US" altLang="zh-TW" sz="24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3341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895" y="421141"/>
            <a:ext cx="8976039" cy="666750"/>
          </a:xfrm>
        </p:spPr>
        <p:txBody>
          <a:bodyPr rtlCol="0">
            <a:normAutofit fontScale="90000"/>
          </a:bodyPr>
          <a:lstStyle/>
          <a:p>
            <a:pPr algn="l">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小教科目學分表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37331" y="1367615"/>
            <a:ext cx="873918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a:buFont typeface="Wingdings 3" panose="05040102010807070707" pitchFamily="18" charset="2"/>
              <a:buNone/>
              <a:defRPr/>
            </a:pPr>
            <a:r>
              <a:rPr lang="zh-TW" altLang="zh-TW" sz="1400" b="1" dirty="0">
                <a:solidFill>
                  <a:srgbClr val="FF0000"/>
                </a:solidFill>
                <a:latin typeface="微軟正黑體" pitchFamily="34" charset="-120"/>
              </a:rPr>
              <a:t>國民小學教師師資職前教育課程教育專業課程科目，總學分數應至少修畢</a:t>
            </a:r>
            <a:r>
              <a:rPr lang="en-US" altLang="zh-TW" sz="1400" b="1" dirty="0">
                <a:solidFill>
                  <a:srgbClr val="FF0000"/>
                </a:solidFill>
                <a:latin typeface="微軟正黑體" pitchFamily="34" charset="-120"/>
              </a:rPr>
              <a:t>46</a:t>
            </a:r>
            <a:r>
              <a:rPr lang="zh-TW" altLang="zh-TW" sz="1400" b="1" dirty="0">
                <a:solidFill>
                  <a:srgbClr val="FF0000"/>
                </a:solidFill>
                <a:latin typeface="微軟正黑體" pitchFamily="34" charset="-120"/>
              </a:rPr>
              <a:t>學分。</a:t>
            </a:r>
            <a:r>
              <a:rPr lang="en-US" altLang="zh-TW" sz="1400" b="1" dirty="0">
                <a:solidFill>
                  <a:srgbClr val="FF0000"/>
                </a:solidFill>
                <a:latin typeface="微軟正黑體" pitchFamily="34" charset="-120"/>
              </a:rPr>
              <a:t>   </a:t>
            </a:r>
            <a:endParaRPr lang="zh-TW" altLang="zh-TW" sz="1400" b="1" dirty="0">
              <a:solidFill>
                <a:srgbClr val="FF0000"/>
              </a:solidFill>
              <a:latin typeface="微軟正黑體" pitchFamily="34" charset="-120"/>
            </a:endParaRPr>
          </a:p>
          <a:p>
            <a:pPr marL="285750" indent="-285750" algn="just">
              <a:spcBef>
                <a:spcPts val="0"/>
              </a:spcBef>
              <a:buClrTx/>
              <a:buFont typeface="Wingdings" panose="05000000000000000000" pitchFamily="2" charset="2"/>
              <a:buChar char="u"/>
              <a:defRPr/>
            </a:pPr>
            <a:r>
              <a:rPr lang="zh-TW" altLang="zh-TW" sz="1400" b="1" dirty="0">
                <a:solidFill>
                  <a:schemeClr val="tx1"/>
                </a:solidFill>
                <a:latin typeface="微軟正黑體" pitchFamily="34" charset="-120"/>
              </a:rPr>
              <a:t>專門課程</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教學基本學科</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a:t>
            </a:r>
            <a:endParaRPr lang="en-US" altLang="zh-TW" sz="1400" b="1"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應修至少</a:t>
            </a:r>
            <a:r>
              <a:rPr lang="en-US" altLang="zh-TW" sz="1400" dirty="0">
                <a:solidFill>
                  <a:schemeClr val="tx1"/>
                </a:solidFill>
                <a:latin typeface="微軟正黑體" pitchFamily="34" charset="-120"/>
              </a:rPr>
              <a:t>4</a:t>
            </a:r>
            <a:r>
              <a:rPr lang="zh-TW" altLang="zh-TW" sz="1400" dirty="0">
                <a:solidFill>
                  <a:schemeClr val="tx1"/>
                </a:solidFill>
                <a:latin typeface="微軟正黑體" pitchFamily="34" charset="-120"/>
              </a:rPr>
              <a:t>個領域</a:t>
            </a:r>
            <a:r>
              <a:rPr lang="en-US" altLang="zh-TW" sz="1400" dirty="0">
                <a:solidFill>
                  <a:schemeClr val="tx1"/>
                </a:solidFill>
                <a:latin typeface="微軟正黑體" pitchFamily="34" charset="-120"/>
              </a:rPr>
              <a:t>10</a:t>
            </a:r>
            <a:r>
              <a:rPr lang="zh-TW" altLang="zh-TW" sz="1400" dirty="0">
                <a:solidFill>
                  <a:schemeClr val="tx1"/>
                </a:solidFill>
                <a:latin typeface="微軟正黑體" pitchFamily="34" charset="-120"/>
              </a:rPr>
              <a:t>學分。</a:t>
            </a:r>
            <a:endParaRPr lang="en-US" altLang="zh-TW" sz="1400"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語文領域概論</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國語文</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、數學領域概論為必選科目。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教育基礎課程：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6</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教育概論、教育哲學、教育心理學、教育社會學、特殊教育導論等</a:t>
            </a:r>
            <a:r>
              <a:rPr lang="en-US" altLang="zh-TW" sz="1400" dirty="0">
                <a:latin typeface="微軟正黑體" pitchFamily="34" charset="-120"/>
              </a:rPr>
              <a:t>5</a:t>
            </a:r>
            <a:r>
              <a:rPr lang="zh-TW" altLang="zh-TW" sz="1400" dirty="0">
                <a:latin typeface="微軟正黑體" pitchFamily="34" charset="-120"/>
              </a:rPr>
              <a:t>科，應至少選修</a:t>
            </a:r>
            <a:r>
              <a:rPr lang="en-US" altLang="zh-TW" sz="1400" dirty="0">
                <a:latin typeface="微軟正黑體" pitchFamily="34" charset="-120"/>
              </a:rPr>
              <a:t>6</a:t>
            </a:r>
            <a:r>
              <a:rPr lang="zh-TW" altLang="zh-TW" sz="1400" dirty="0">
                <a:latin typeface="微軟正黑體" pitchFamily="34" charset="-120"/>
              </a:rPr>
              <a:t>學分。</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教育方法課程：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課程發展與設計、教學原理、學習評量、班級經營、輔導原理與實務、教育議題專題等</a:t>
            </a:r>
            <a:r>
              <a:rPr lang="en-US" altLang="zh-TW" sz="1400" dirty="0">
                <a:latin typeface="微軟正黑體" pitchFamily="34" charset="-120"/>
              </a:rPr>
              <a:t>6</a:t>
            </a:r>
            <a:r>
              <a:rPr lang="zh-TW" altLang="zh-TW" sz="1400" dirty="0">
                <a:latin typeface="微軟正黑體" pitchFamily="34" charset="-120"/>
              </a:rPr>
              <a:t>科，應至少選修</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教育議題專題為必選科目。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教育實踐課程：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12</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國民小學教材教法應選修</a:t>
            </a:r>
            <a:r>
              <a:rPr lang="en-US" altLang="zh-TW" sz="1400" dirty="0">
                <a:latin typeface="微軟正黑體" pitchFamily="34" charset="-120"/>
              </a:rPr>
              <a:t>3</a:t>
            </a:r>
            <a:r>
              <a:rPr lang="zh-TW" altLang="zh-TW" sz="1400" dirty="0">
                <a:latin typeface="微軟正黑體" pitchFamily="34" charset="-120"/>
              </a:rPr>
              <a:t>至</a:t>
            </a:r>
            <a:r>
              <a:rPr lang="en-US" altLang="zh-TW" sz="1400" dirty="0">
                <a:latin typeface="微軟正黑體" pitchFamily="34" charset="-120"/>
              </a:rPr>
              <a:t>4</a:t>
            </a:r>
            <a:r>
              <a:rPr lang="zh-TW" altLang="zh-TW" sz="1400" dirty="0">
                <a:latin typeface="微軟正黑體" pitchFamily="34" charset="-120"/>
              </a:rPr>
              <a:t>領域，至少</a:t>
            </a:r>
            <a:r>
              <a:rPr lang="en-US" altLang="zh-TW" sz="1400" dirty="0">
                <a:latin typeface="微軟正黑體" pitchFamily="34" charset="-120"/>
              </a:rPr>
              <a:t>4</a:t>
            </a:r>
            <a:r>
              <a:rPr lang="zh-TW" altLang="zh-TW" sz="1400" dirty="0">
                <a:latin typeface="微軟正黑體" pitchFamily="34" charset="-120"/>
              </a:rPr>
              <a:t>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985838" lvl="1" indent="-269875" algn="just">
              <a:spcBef>
                <a:spcPts val="0"/>
              </a:spcBef>
              <a:buClrTx/>
              <a:buFont typeface="Arial" panose="020B0604020202020204" pitchFamily="34" charset="0"/>
              <a:buChar char="•"/>
              <a:defRPr/>
            </a:pPr>
            <a:r>
              <a:rPr lang="zh-TW" altLang="zh-TW" sz="1400" dirty="0">
                <a:latin typeface="微軟正黑體" pitchFamily="34" charset="-120"/>
              </a:rPr>
              <a:t>國民小學國語文教材教法、國民小學數學教材教法、國民小學教學實習為必選科目</a:t>
            </a:r>
            <a:endParaRPr lang="en-US" altLang="zh-TW" sz="1400" dirty="0">
              <a:latin typeface="微軟正黑體" pitchFamily="34" charset="-120"/>
            </a:endParaRPr>
          </a:p>
          <a:p>
            <a:pPr marL="0" lvl="1" indent="0" algn="just">
              <a:spcBef>
                <a:spcPts val="0"/>
              </a:spcBef>
              <a:buClrTx/>
              <a:buFont typeface="Wingdings 3" panose="05040102010807070707" pitchFamily="18" charset="2"/>
              <a:buNone/>
              <a:defRPr/>
            </a:pPr>
            <a:r>
              <a:rPr lang="en-US" altLang="zh-TW" sz="1400" b="1" dirty="0">
                <a:solidFill>
                  <a:srgbClr val="FF0000"/>
                </a:solidFill>
                <a:latin typeface="微軟正黑體" pitchFamily="34" charset="-120"/>
              </a:rPr>
              <a:t>◆</a:t>
            </a:r>
            <a:r>
              <a:rPr lang="zh-TW" altLang="zh-TW" sz="1400" b="1" dirty="0">
                <a:solidFill>
                  <a:srgbClr val="FF0000"/>
                </a:solidFill>
                <a:latin typeface="微軟正黑體" pitchFamily="34" charset="-120"/>
              </a:rPr>
              <a:t>其餘</a:t>
            </a:r>
            <a:r>
              <a:rPr lang="en-US" altLang="zh-TW" sz="1400" b="1" dirty="0">
                <a:solidFill>
                  <a:srgbClr val="FF0000"/>
                </a:solidFill>
                <a:latin typeface="微軟正黑體" pitchFamily="34" charset="-120"/>
              </a:rPr>
              <a:t>10</a:t>
            </a:r>
            <a:r>
              <a:rPr lang="zh-TW" altLang="zh-TW" sz="1400" b="1" dirty="0">
                <a:solidFill>
                  <a:srgbClr val="FF0000"/>
                </a:solidFill>
                <a:latin typeface="微軟正黑體" pitchFamily="34" charset="-120"/>
              </a:rPr>
              <a:t>學分可依學生需求於</a:t>
            </a:r>
            <a:r>
              <a:rPr lang="zh-TW" altLang="zh-TW" sz="1400" b="1" u="sng" dirty="0">
                <a:solidFill>
                  <a:srgbClr val="FF0000"/>
                </a:solidFill>
                <a:latin typeface="微軟正黑體" pitchFamily="34" charset="-120"/>
              </a:rPr>
              <a:t>教育基礎課程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教育方法課程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教育實踐課程科目</a:t>
            </a:r>
            <a:r>
              <a:rPr lang="zh-TW" altLang="zh-TW" sz="1400" b="1" dirty="0">
                <a:solidFill>
                  <a:srgbClr val="FF0000"/>
                </a:solidFill>
                <a:latin typeface="微軟正黑體" pitchFamily="34" charset="-120"/>
              </a:rPr>
              <a:t>中自行選修</a:t>
            </a:r>
            <a:r>
              <a:rPr lang="zh-TW" altLang="zh-TW" sz="1400" dirty="0">
                <a:solidFill>
                  <a:srgbClr val="FF0000"/>
                </a:solidFill>
                <a:latin typeface="微軟正黑體" pitchFamily="34" charset="-120"/>
              </a:rPr>
              <a:t>。</a:t>
            </a:r>
            <a:endParaRPr lang="zh-TW" altLang="zh-TW" sz="1400" dirty="0">
              <a:latin typeface="+mj-ea"/>
              <a:ea typeface="+mj-ea"/>
            </a:endParaRPr>
          </a:p>
        </p:txBody>
      </p:sp>
      <p:sp>
        <p:nvSpPr>
          <p:cNvPr id="5" name="矩形 4"/>
          <p:cNvSpPr/>
          <p:nvPr/>
        </p:nvSpPr>
        <p:spPr>
          <a:xfrm>
            <a:off x="354359" y="5232392"/>
            <a:ext cx="8505130" cy="1258123"/>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marL="342900" indent="-342900" algn="just">
              <a:lnSpc>
                <a:spcPts val="1900"/>
              </a:lnSpc>
              <a:buFont typeface="+mj-lt"/>
              <a:buAutoNum type="arabicPeriod"/>
              <a:defRPr/>
            </a:pPr>
            <a:r>
              <a:rPr lang="zh-TW" altLang="en-US" sz="1400" b="1" dirty="0">
                <a:solidFill>
                  <a:srgbClr val="FF0000"/>
                </a:solidFill>
                <a:latin typeface="微軟正黑體" pitchFamily="34" charset="-120"/>
                <a:ea typeface="微軟正黑體" pitchFamily="34" charset="-120"/>
              </a:rPr>
              <a:t>前述係指您的教育基礎課程學分數達應修至少</a:t>
            </a:r>
            <a:r>
              <a:rPr lang="en-US" altLang="zh-TW" sz="1400" b="1" dirty="0">
                <a:solidFill>
                  <a:srgbClr val="FF0000"/>
                </a:solidFill>
                <a:latin typeface="微軟正黑體" pitchFamily="34" charset="-120"/>
                <a:ea typeface="微軟正黑體" pitchFamily="34" charset="-120"/>
              </a:rPr>
              <a:t>6</a:t>
            </a:r>
            <a:r>
              <a:rPr lang="zh-TW" altLang="en-US" sz="1400" b="1" dirty="0">
                <a:solidFill>
                  <a:srgbClr val="FF0000"/>
                </a:solidFill>
                <a:latin typeface="微軟正黑體" pitchFamily="34" charset="-120"/>
                <a:ea typeface="微軟正黑體" pitchFamily="34" charset="-120"/>
              </a:rPr>
              <a:t>學分，教育方法課程達應修至少</a:t>
            </a:r>
            <a:r>
              <a:rPr lang="en-US" altLang="zh-TW" sz="1400" b="1" dirty="0">
                <a:solidFill>
                  <a:srgbClr val="FF0000"/>
                </a:solidFill>
                <a:latin typeface="微軟正黑體" pitchFamily="34" charset="-120"/>
                <a:ea typeface="微軟正黑體" pitchFamily="34" charset="-120"/>
              </a:rPr>
              <a:t>8</a:t>
            </a:r>
            <a:r>
              <a:rPr lang="zh-TW" altLang="en-US" sz="1400" b="1" dirty="0">
                <a:solidFill>
                  <a:srgbClr val="FF0000"/>
                </a:solidFill>
                <a:latin typeface="微軟正黑體" pitchFamily="34" charset="-120"/>
                <a:ea typeface="微軟正黑體" pitchFamily="34" charset="-120"/>
              </a:rPr>
              <a:t>學分，教育實踐課程達應修至少</a:t>
            </a:r>
            <a:r>
              <a:rPr lang="en-US" altLang="zh-TW" sz="1400" b="1" dirty="0">
                <a:solidFill>
                  <a:srgbClr val="FF0000"/>
                </a:solidFill>
                <a:latin typeface="微軟正黑體" pitchFamily="34" charset="-120"/>
                <a:ea typeface="微軟正黑體" pitchFamily="34" charset="-120"/>
              </a:rPr>
              <a:t>12</a:t>
            </a:r>
            <a:r>
              <a:rPr lang="zh-TW" altLang="en-US" sz="1400" b="1" dirty="0">
                <a:solidFill>
                  <a:srgbClr val="FF0000"/>
                </a:solidFill>
                <a:latin typeface="微軟正黑體" pitchFamily="34" charset="-120"/>
                <a:ea typeface="微軟正黑體" pitchFamily="34" charset="-120"/>
              </a:rPr>
              <a:t>學分，上述各項都達標後，</a:t>
            </a:r>
            <a:r>
              <a:rPr lang="zh-TW" altLang="en-US" sz="1400" b="1" u="sng" dirty="0">
                <a:solidFill>
                  <a:srgbClr val="FF0000"/>
                </a:solidFill>
                <a:latin typeface="微軟正黑體" pitchFamily="34" charset="-120"/>
                <a:ea typeface="微軟正黑體" pitchFamily="34" charset="-120"/>
              </a:rPr>
              <a:t>其餘的學分數方能計入選修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en-US" altLang="zh-TW" sz="1400" b="1" dirty="0">
              <a:solidFill>
                <a:srgbClr val="FF0000"/>
              </a:solidFill>
              <a:latin typeface="微軟正黑體" pitchFamily="34" charset="-120"/>
              <a:ea typeface="微軟正黑體" pitchFamily="34" charset="-120"/>
            </a:endParaRPr>
          </a:p>
          <a:p>
            <a:pPr marL="342900" indent="-342900" algn="just">
              <a:lnSpc>
                <a:spcPts val="1900"/>
              </a:lnSpc>
              <a:buFont typeface="+mj-lt"/>
              <a:buAutoNum type="arabicPeriod"/>
              <a:defRPr/>
            </a:pPr>
            <a:r>
              <a:rPr lang="zh-TW" altLang="en-US" sz="1400" b="1" u="sng" dirty="0">
                <a:solidFill>
                  <a:srgbClr val="0070C0"/>
                </a:solidFill>
                <a:latin typeface="微軟正黑體" pitchFamily="34" charset="-120"/>
                <a:ea typeface="微軟正黑體" pitchFamily="34" charset="-120"/>
              </a:rPr>
              <a:t>專門課程</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0070C0"/>
                </a:solidFill>
                <a:latin typeface="微軟正黑體" pitchFamily="34" charset="-120"/>
                <a:ea typeface="微軟正黑體" pitchFamily="34" charset="-120"/>
              </a:rPr>
              <a:t>教學基本學科</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FF0000"/>
                </a:solidFill>
                <a:latin typeface="微軟正黑體" pitchFamily="34" charset="-120"/>
                <a:ea typeface="微軟正黑體" pitchFamily="34" charset="-120"/>
              </a:rPr>
              <a:t>即便多修，也</a:t>
            </a:r>
            <a:r>
              <a:rPr lang="zh-TW" altLang="en-US" sz="1400" b="1" u="sng" dirty="0">
                <a:solidFill>
                  <a:srgbClr val="0070C0"/>
                </a:solidFill>
                <a:latin typeface="微軟正黑體" pitchFamily="34" charset="-120"/>
                <a:ea typeface="微軟正黑體" pitchFamily="34" charset="-120"/>
              </a:rPr>
              <a:t>不能</a:t>
            </a:r>
            <a:r>
              <a:rPr lang="zh-TW" altLang="en-US" sz="1400" b="1" u="sng" dirty="0">
                <a:solidFill>
                  <a:srgbClr val="FF0000"/>
                </a:solidFill>
                <a:latin typeface="微軟正黑體" pitchFamily="34" charset="-120"/>
                <a:ea typeface="微軟正黑體" pitchFamily="34" charset="-120"/>
              </a:rPr>
              <a:t>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學分內唷</a:t>
            </a: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例如：</a:t>
            </a:r>
            <a:r>
              <a:rPr lang="zh-TW" altLang="en-US" sz="1400" b="1" dirty="0">
                <a:solidFill>
                  <a:srgbClr val="0070C0"/>
                </a:solidFill>
                <a:latin typeface="微軟正黑體" pitchFamily="34" charset="-120"/>
                <a:ea typeface="微軟正黑體" pitchFamily="34" charset="-120"/>
              </a:rPr>
              <a:t>普通數學</a:t>
            </a:r>
            <a:r>
              <a:rPr lang="en-US" altLang="zh-TW" sz="1400" b="1" dirty="0">
                <a:solidFill>
                  <a:srgbClr val="FF0000"/>
                </a:solidFill>
                <a:latin typeface="微軟正黑體" pitchFamily="34" charset="-120"/>
                <a:ea typeface="微軟正黑體" pitchFamily="34" charset="-120"/>
              </a:rPr>
              <a:t>2</a:t>
            </a:r>
            <a:r>
              <a:rPr lang="zh-TW" altLang="en-US" sz="1400" b="1" dirty="0">
                <a:solidFill>
                  <a:srgbClr val="FF0000"/>
                </a:solidFill>
                <a:latin typeface="微軟正黑體" pitchFamily="34" charset="-120"/>
                <a:ea typeface="微軟正黑體" pitchFamily="34" charset="-120"/>
              </a:rPr>
              <a:t>學分不能算入選修</a:t>
            </a:r>
            <a:r>
              <a:rPr lang="en-US" altLang="zh-TW" sz="1400" b="1" dirty="0">
                <a:solidFill>
                  <a:srgbClr val="FF0000"/>
                </a:solidFill>
                <a:latin typeface="微軟正黑體" pitchFamily="34" charset="-120"/>
                <a:ea typeface="微軟正黑體" pitchFamily="34" charset="-120"/>
              </a:rPr>
              <a:t>10</a:t>
            </a:r>
            <a:r>
              <a:rPr lang="zh-TW" altLang="en-US" sz="1400" b="1"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zh-TW" altLang="en-US" sz="1400" b="1" dirty="0">
              <a:solidFill>
                <a:srgbClr val="FF0000"/>
              </a:solidFill>
              <a:latin typeface="微軟正黑體" pitchFamily="34" charset="-120"/>
              <a:ea typeface="微軟正黑體" pitchFamily="34" charset="-120"/>
            </a:endParaRPr>
          </a:p>
        </p:txBody>
      </p:sp>
      <p:sp>
        <p:nvSpPr>
          <p:cNvPr id="14" name="圓角矩形 13"/>
          <p:cNvSpPr/>
          <p:nvPr/>
        </p:nvSpPr>
        <p:spPr>
          <a:xfrm>
            <a:off x="264" y="5301208"/>
            <a:ext cx="427183" cy="856937"/>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提醒</a:t>
            </a:r>
          </a:p>
        </p:txBody>
      </p:sp>
    </p:spTree>
    <p:extLst>
      <p:ext uri="{BB962C8B-B14F-4D97-AF65-F5344CB8AC3E}">
        <p14:creationId xmlns:p14="http://schemas.microsoft.com/office/powerpoint/2010/main" val="406203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1765" y="135929"/>
            <a:ext cx="8857555" cy="825500"/>
          </a:xfrm>
        </p:spPr>
        <p:txBody>
          <a:bodyPr rtlCol="0">
            <a:normAutofit fontScale="90000"/>
          </a:bodyPr>
          <a:lstStyle/>
          <a:p>
            <a:pPr eaLnBrk="1" fontAlgn="auto" hangingPunct="1">
              <a:spcAft>
                <a:spcPts val="0"/>
              </a:spcAft>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修課邏輯及擋修限制</a:t>
            </a:r>
            <a:endParaRPr lang="zh-TW" altLang="en-US"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10021" y="1023937"/>
            <a:ext cx="8754467" cy="599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marL="285750" indent="-285750" algn="just">
              <a:buClr>
                <a:srgbClr val="FF0000"/>
              </a:buClr>
              <a:buFont typeface="Wingdings" panose="05000000000000000000" pitchFamily="2" charset="2"/>
              <a:buChar char="u"/>
              <a:defRPr/>
            </a:pPr>
            <a:r>
              <a:rPr lang="zh-TW" altLang="zh-TW" sz="2000" b="1" dirty="0">
                <a:solidFill>
                  <a:srgbClr val="FF0000"/>
                </a:solidFill>
                <a:latin typeface="微軟正黑體" pitchFamily="34" charset="-120"/>
              </a:rPr>
              <a:t>擋修限制</a:t>
            </a:r>
            <a:r>
              <a:rPr lang="en-US" altLang="zh-TW" sz="2000" b="1" dirty="0">
                <a:solidFill>
                  <a:srgbClr val="FF0000"/>
                </a:solidFill>
                <a:latin typeface="微軟正黑體" pitchFamily="34" charset="-120"/>
                <a:sym typeface="Wingdings" panose="05000000000000000000" pitchFamily="2" charset="2"/>
              </a:rPr>
              <a:t></a:t>
            </a:r>
            <a:r>
              <a:rPr lang="zh-TW" altLang="zh-TW" sz="2000" b="1" u="sng" dirty="0">
                <a:solidFill>
                  <a:srgbClr val="FF0000"/>
                </a:solidFill>
                <a:latin typeface="微軟正黑體" pitchFamily="34" charset="-120"/>
              </a:rPr>
              <a:t>未依規定修課，該科目學分數不予採認</a:t>
            </a:r>
            <a:r>
              <a:rPr lang="zh-TW" altLang="zh-TW" sz="2000" b="1" dirty="0">
                <a:solidFill>
                  <a:srgbClr val="FF0000"/>
                </a:solidFill>
                <a:latin typeface="微軟正黑體" pitchFamily="34" charset="-120"/>
              </a:rPr>
              <a:t>：</a:t>
            </a:r>
            <a:endParaRPr lang="en-US" altLang="zh-TW" sz="2000" b="1" dirty="0">
              <a:solidFill>
                <a:srgbClr val="FF0000"/>
              </a:solidFill>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修習「教育方法課程」之必修科目前，須先修畢至少一門「教育基礎課程」之必修科目；「教育基礎課程」之必修科目及「教育方法課程」之必修科目</a:t>
            </a:r>
            <a:r>
              <a:rPr lang="zh-TW" altLang="zh-TW" b="1" dirty="0">
                <a:solidFill>
                  <a:srgbClr val="FF0000"/>
                </a:solidFill>
                <a:latin typeface="微軟正黑體" pitchFamily="34" charset="-120"/>
              </a:rPr>
              <a:t>得同時修習</a:t>
            </a:r>
            <a:r>
              <a:rPr lang="zh-TW" altLang="zh-TW" b="1" dirty="0">
                <a:latin typeface="微軟正黑體" pitchFamily="34" charset="-120"/>
              </a:rPr>
              <a:t>。</a:t>
            </a:r>
            <a:endParaRPr lang="en-US" altLang="zh-TW" b="1" dirty="0">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修習任一領域「國民小學教材教法」前，</a:t>
            </a:r>
            <a:endParaRPr lang="en-US" altLang="zh-TW" b="1" dirty="0">
              <a:latin typeface="微軟正黑體" pitchFamily="34" charset="-120"/>
            </a:endParaRPr>
          </a:p>
          <a:p>
            <a:pPr marL="1085850" lvl="1" algn="just">
              <a:buClrTx/>
              <a:buFont typeface="Wingdings" panose="05000000000000000000" pitchFamily="2" charset="2"/>
              <a:buChar char="ü"/>
              <a:defRPr/>
            </a:pPr>
            <a:r>
              <a:rPr lang="zh-TW" altLang="zh-TW" sz="1800" b="1" dirty="0">
                <a:latin typeface="微軟正黑體" pitchFamily="34" charset="-120"/>
              </a:rPr>
              <a:t>應至少修畢本類科師資職前教育課程中含「教學原理」或「課程發展與設計」在內</a:t>
            </a:r>
            <a:r>
              <a:rPr lang="en-US" altLang="zh-TW" sz="1800" b="1" dirty="0">
                <a:latin typeface="微軟正黑體" pitchFamily="34" charset="-120"/>
              </a:rPr>
              <a:t>12</a:t>
            </a:r>
            <a:r>
              <a:rPr lang="zh-TW" altLang="zh-TW" sz="1800" b="1" dirty="0">
                <a:latin typeface="微軟正黑體" pitchFamily="34" charset="-120"/>
              </a:rPr>
              <a:t>個教育專業</a:t>
            </a:r>
            <a:r>
              <a:rPr lang="en-US" altLang="zh-TW" sz="1800" b="1" dirty="0">
                <a:latin typeface="微軟正黑體" pitchFamily="34" charset="-120"/>
              </a:rPr>
              <a:t>(</a:t>
            </a:r>
            <a:r>
              <a:rPr lang="zh-TW" altLang="zh-TW" sz="1800" b="1" dirty="0">
                <a:latin typeface="微軟正黑體" pitchFamily="34" charset="-120"/>
              </a:rPr>
              <a:t>專門</a:t>
            </a:r>
            <a:r>
              <a:rPr lang="en-US" altLang="zh-TW" sz="1800" b="1" dirty="0">
                <a:latin typeface="微軟正黑體" pitchFamily="34" charset="-120"/>
              </a:rPr>
              <a:t>)</a:t>
            </a:r>
            <a:r>
              <a:rPr lang="zh-TW" altLang="zh-TW" sz="1800" b="1" dirty="0">
                <a:latin typeface="微軟正黑體" pitchFamily="34" charset="-120"/>
              </a:rPr>
              <a:t>學分</a:t>
            </a:r>
            <a:r>
              <a:rPr lang="en-US" altLang="zh-TW" sz="1800" b="1" dirty="0">
                <a:solidFill>
                  <a:schemeClr val="tx2"/>
                </a:solidFill>
                <a:latin typeface="微軟正黑體" pitchFamily="34" charset="-120"/>
              </a:rPr>
              <a:t>(</a:t>
            </a:r>
            <a:r>
              <a:rPr lang="zh-TW" altLang="en-US" sz="1800" b="1" dirty="0">
                <a:solidFill>
                  <a:schemeClr val="tx2"/>
                </a:solidFill>
                <a:latin typeface="微軟正黑體" pitchFamily="34" charset="-120"/>
              </a:rPr>
              <a:t>約</a:t>
            </a:r>
            <a:r>
              <a:rPr lang="en-US" altLang="zh-TW" sz="1800" b="1" dirty="0">
                <a:solidFill>
                  <a:schemeClr val="tx2"/>
                </a:solidFill>
                <a:latin typeface="微軟正黑體" pitchFamily="34" charset="-120"/>
              </a:rPr>
              <a:t>6</a:t>
            </a:r>
            <a:r>
              <a:rPr lang="zh-TW" altLang="en-US" sz="1800" b="1" dirty="0">
                <a:solidFill>
                  <a:schemeClr val="tx2"/>
                </a:solidFill>
                <a:latin typeface="微軟正黑體" pitchFamily="34" charset="-120"/>
              </a:rPr>
              <a:t>門</a:t>
            </a:r>
            <a:r>
              <a:rPr lang="en-US" altLang="zh-TW" sz="1800" b="1" dirty="0">
                <a:solidFill>
                  <a:schemeClr val="tx2"/>
                </a:solidFill>
                <a:latin typeface="微軟正黑體" pitchFamily="34" charset="-120"/>
              </a:rPr>
              <a:t>2</a:t>
            </a:r>
            <a:r>
              <a:rPr lang="zh-TW" altLang="en-US" sz="1800" b="1" dirty="0">
                <a:solidFill>
                  <a:schemeClr val="tx2"/>
                </a:solidFill>
                <a:latin typeface="微軟正黑體" pitchFamily="34" charset="-120"/>
              </a:rPr>
              <a:t>學分課程</a:t>
            </a:r>
            <a:r>
              <a:rPr lang="en-US" altLang="zh-TW" sz="1800" b="1" dirty="0">
                <a:solidFill>
                  <a:schemeClr val="tx2"/>
                </a:solidFill>
                <a:latin typeface="微軟正黑體" pitchFamily="34" charset="-120"/>
              </a:rPr>
              <a:t>) </a:t>
            </a:r>
            <a:r>
              <a:rPr lang="zh-TW" altLang="zh-TW" sz="1800" b="1" dirty="0">
                <a:latin typeface="微軟正黑體" pitchFamily="34" charset="-120"/>
              </a:rPr>
              <a:t>。</a:t>
            </a:r>
            <a:endParaRPr lang="en-US" altLang="zh-TW" sz="1800" b="1" dirty="0">
              <a:latin typeface="微軟正黑體" pitchFamily="34" charset="-120"/>
            </a:endParaRPr>
          </a:p>
          <a:p>
            <a:pPr marL="1085850" lvl="1" algn="just">
              <a:buClrTx/>
              <a:buFont typeface="Wingdings" panose="05000000000000000000" pitchFamily="2" charset="2"/>
              <a:buChar char="ü"/>
              <a:defRPr/>
            </a:pPr>
            <a:r>
              <a:rPr lang="zh-TW" altLang="zh-TW" sz="1800" b="1" dirty="0">
                <a:solidFill>
                  <a:srgbClr val="FF0000"/>
                </a:solidFill>
                <a:latin typeface="微軟正黑體" pitchFamily="34" charset="-120"/>
              </a:rPr>
              <a:t>應修畢專門課程</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教學基本學科</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相對應之「領域概論」科目。</a:t>
            </a:r>
            <a:r>
              <a:rPr lang="zh-TW" altLang="en-US" sz="1800" b="1" dirty="0">
                <a:solidFill>
                  <a:srgbClr val="0000FF"/>
                </a:solidFill>
                <a:latin typeface="微軟正黑體" pitchFamily="34" charset="-120"/>
              </a:rPr>
              <a:t>惟「閩南語文教材教法」、 「客家語文教材教法」、「新住民語文教材教法」及「資訊教材教法」 免受本項規定限制。</a:t>
            </a:r>
            <a:endParaRPr lang="en-US" altLang="zh-TW" sz="1800" b="1" dirty="0">
              <a:latin typeface="微軟正黑體" pitchFamily="34" charset="-120"/>
            </a:endParaRPr>
          </a:p>
          <a:p>
            <a:pPr marL="628650" indent="-285750" algn="just">
              <a:buClrTx/>
              <a:buFont typeface="Wingdings" panose="05000000000000000000" pitchFamily="2" charset="2"/>
              <a:buChar char="l"/>
              <a:defRPr/>
            </a:pPr>
            <a:r>
              <a:rPr lang="zh-TW" altLang="zh-TW" b="1" dirty="0">
                <a:latin typeface="微軟正黑體" pitchFamily="34" charset="-120"/>
              </a:rPr>
              <a:t>「國民小學國語文教材教法」及「國民小學數學教材教法」修畢成績及格後，始得修習「國民小學教學實習」。</a:t>
            </a:r>
            <a:endParaRPr lang="en-US" altLang="zh-TW" b="1" dirty="0">
              <a:latin typeface="微軟正黑體" pitchFamily="34" charset="-120"/>
            </a:endParaRPr>
          </a:p>
          <a:p>
            <a:pPr marL="628650" indent="-285750" algn="just">
              <a:buClrTx/>
              <a:buFont typeface="Wingdings" panose="05000000000000000000" pitchFamily="2" charset="2"/>
              <a:buChar char="l"/>
              <a:defRPr/>
            </a:pPr>
            <a:r>
              <a:rPr lang="zh-TW" altLang="zh-TW" sz="1600" b="1" dirty="0">
                <a:latin typeface="微軟正黑體" pitchFamily="34" charset="-120"/>
              </a:rPr>
              <a:t>「</a:t>
            </a:r>
            <a:r>
              <a:rPr lang="zh-TW" altLang="en-US" b="1" dirty="0">
                <a:latin typeface="微軟正黑體" pitchFamily="34" charset="-120"/>
              </a:rPr>
              <a:t>閱讀理解策略教學」修畢且成績及格後，始得修習「跨領域閱讀素養」。 </a:t>
            </a:r>
            <a:endParaRPr lang="en-US" altLang="zh-TW" b="1" dirty="0">
              <a:latin typeface="微軟正黑體" pitchFamily="34" charset="-120"/>
            </a:endParaRPr>
          </a:p>
          <a:p>
            <a:pPr marL="1085850" lvl="1" algn="just">
              <a:buClrTx/>
              <a:buFont typeface="Arial" panose="020B0604020202020204" pitchFamily="34" charset="0"/>
              <a:buChar char="•"/>
              <a:defRPr/>
            </a:pPr>
            <a:endParaRPr lang="en-US" altLang="zh-TW" dirty="0">
              <a:latin typeface="+mj-ea"/>
              <a:ea typeface="+mj-ea"/>
            </a:endParaRPr>
          </a:p>
          <a:p>
            <a:pPr marL="800100" lvl="1" indent="0" algn="just">
              <a:buClrTx/>
              <a:buFont typeface="Wingdings 3" panose="05040102010807070707" pitchFamily="18" charset="2"/>
              <a:buNone/>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p:txBody>
      </p:sp>
      <p:sp>
        <p:nvSpPr>
          <p:cNvPr id="5" name="矩形 4"/>
          <p:cNvSpPr/>
          <p:nvPr/>
        </p:nvSpPr>
        <p:spPr>
          <a:xfrm rot="1004011">
            <a:off x="6921111" y="815524"/>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7" name="矩形 6"/>
          <p:cNvSpPr/>
          <p:nvPr/>
        </p:nvSpPr>
        <p:spPr>
          <a:xfrm>
            <a:off x="683568" y="5517232"/>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3252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4624"/>
            <a:ext cx="8229600" cy="854968"/>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611560" y="836712"/>
            <a:ext cx="797907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just">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先修習各領域概論</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修習各領域概論相對應之教材教法</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修習小教教學實習</a:t>
            </a:r>
            <a:endParaRPr kumimoji="1" lang="en-US" altLang="zh-TW" sz="1800" b="0" dirty="0">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solidFill>
                  <a:srgbClr val="FF0000"/>
                </a:solidFill>
                <a:latin typeface="微軟正黑體" pitchFamily="34" charset="-120"/>
                <a:ea typeface="微軟正黑體" pitchFamily="34" charset="-120"/>
              </a:rPr>
              <a:t>選修</a:t>
            </a:r>
            <a:r>
              <a:rPr lang="en-US" altLang="zh-TW" sz="1800" b="0" dirty="0">
                <a:solidFill>
                  <a:srgbClr val="FF0000"/>
                </a:solidFill>
                <a:latin typeface="微軟正黑體" pitchFamily="34" charset="-120"/>
                <a:ea typeface="微軟正黑體" pitchFamily="34" charset="-120"/>
              </a:rPr>
              <a:t>10</a:t>
            </a:r>
            <a:r>
              <a:rPr lang="zh-TW" altLang="en-US" sz="1800" b="0" dirty="0">
                <a:solidFill>
                  <a:srgbClr val="FF0000"/>
                </a:solidFill>
                <a:latin typeface="微軟正黑體" pitchFamily="34" charset="-120"/>
                <a:ea typeface="微軟正黑體" pitchFamily="34" charset="-120"/>
              </a:rPr>
              <a:t>學分：</a:t>
            </a:r>
            <a:r>
              <a:rPr lang="zh-TW" altLang="zh-TW" sz="1800" b="0" dirty="0">
                <a:solidFill>
                  <a:srgbClr val="FF0000"/>
                </a:solidFill>
                <a:latin typeface="微軟正黑體" pitchFamily="34" charset="-120"/>
                <a:ea typeface="微軟正黑體" pitchFamily="34" charset="-120"/>
              </a:rPr>
              <a:t>可依學生需求於教育基礎課程、教育方法課程、教育實踐課程科目中自行選修</a:t>
            </a:r>
            <a:endParaRPr kumimoji="1" lang="en-US" altLang="zh-TW" sz="1800" b="0" dirty="0">
              <a:solidFill>
                <a:srgbClr val="FF0000"/>
              </a:solidFill>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algn="just">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國民小學師資類科教育專業課程科目及學分表</a:t>
            </a:r>
            <a:r>
              <a:rPr lang="en-US" altLang="zh-TW" sz="1800" b="0" dirty="0">
                <a:latin typeface="微軟正黑體" pitchFamily="34" charset="-120"/>
                <a:ea typeface="微軟正黑體" pitchFamily="34" charset="-120"/>
              </a:rPr>
              <a:t>&gt;</a:t>
            </a:r>
            <a:r>
              <a:rPr lang="zh-TW" altLang="en-US" sz="1800" dirty="0">
                <a:solidFill>
                  <a:srgbClr val="3333FF"/>
                </a:solidFill>
                <a:latin typeface="微軟正黑體" pitchFamily="34" charset="-120"/>
                <a:ea typeface="微軟正黑體" pitchFamily="34" charset="-120"/>
                <a:hlinkClick r:id="rId2"/>
              </a:rPr>
              <a:t>自 </a:t>
            </a:r>
            <a:r>
              <a:rPr lang="en-US" altLang="zh-TW" sz="1800" dirty="0">
                <a:solidFill>
                  <a:srgbClr val="3333FF"/>
                </a:solidFill>
                <a:latin typeface="微軟正黑體" pitchFamily="34" charset="-120"/>
                <a:ea typeface="微軟正黑體" pitchFamily="34" charset="-120"/>
                <a:hlinkClick r:id="rId2"/>
              </a:rPr>
              <a:t>113 </a:t>
            </a:r>
            <a:r>
              <a:rPr lang="zh-TW" altLang="en-US" sz="1800"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dirty="0">
                <a:solidFill>
                  <a:srgbClr val="3333FF"/>
                </a:solidFill>
                <a:latin typeface="微軟正黑體" pitchFamily="34" charset="-120"/>
                <a:ea typeface="微軟正黑體" pitchFamily="34" charset="-120"/>
                <a:hlinkClick r:id="rId2"/>
              </a:rPr>
              <a:t>112 </a:t>
            </a:r>
            <a:r>
              <a:rPr lang="zh-TW" altLang="en-US" sz="1800" dirty="0">
                <a:solidFill>
                  <a:srgbClr val="3333FF"/>
                </a:solidFill>
                <a:latin typeface="微軟正黑體" pitchFamily="34" charset="-120"/>
                <a:ea typeface="微軟正黑體" pitchFamily="34" charset="-120"/>
                <a:hlinkClick r:id="rId2"/>
              </a:rPr>
              <a:t>學年度前修習者得適用之。</a:t>
            </a:r>
            <a:endParaRPr lang="en-US" altLang="zh-TW" sz="18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2000" b="0" dirty="0">
              <a:latin typeface="微軟正黑體" pitchFamily="34" charset="-120"/>
              <a:ea typeface="微軟正黑體" pitchFamily="34" charset="-120"/>
            </a:endParaRPr>
          </a:p>
        </p:txBody>
      </p:sp>
    </p:spTree>
    <p:extLst>
      <p:ext uri="{BB962C8B-B14F-4D97-AF65-F5344CB8AC3E}">
        <p14:creationId xmlns:p14="http://schemas.microsoft.com/office/powerpoint/2010/main" val="2710445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fontScale="90000"/>
          </a:bodyPr>
          <a:lstStyle/>
          <a:p>
            <a:r>
              <a:rPr lang="zh-TW" altLang="en-US" b="1" dirty="0">
                <a:solidFill>
                  <a:srgbClr val="FF0000"/>
                </a:solidFill>
                <a:latin typeface="微軟正黑體" panose="020B0604030504040204" pitchFamily="34" charset="-120"/>
                <a:ea typeface="微軟正黑體" panose="020B0604030504040204" pitchFamily="34" charset="-120"/>
              </a:rPr>
              <a:t>重要</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小教錄取生</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須參加「基礎數學能力測驗」</a:t>
            </a:r>
          </a:p>
        </p:txBody>
      </p:sp>
      <p:sp>
        <p:nvSpPr>
          <p:cNvPr id="4" name="文字方塊 3"/>
          <p:cNvSpPr txBox="1">
            <a:spLocks noChangeArrowheads="1"/>
          </p:cNvSpPr>
          <p:nvPr/>
        </p:nvSpPr>
        <p:spPr bwMode="auto">
          <a:xfrm>
            <a:off x="467544" y="1196752"/>
            <a:ext cx="813690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just">
              <a:spcBef>
                <a:spcPct val="0"/>
              </a:spcBef>
              <a:buClrTx/>
              <a:buNone/>
            </a:pPr>
            <a:endParaRPr kumimoji="1" lang="en-US" altLang="zh-TW" sz="3200" dirty="0">
              <a:solidFill>
                <a:srgbClr val="FF0000"/>
              </a:solidFill>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r>
              <a:rPr kumimoji="1" lang="zh-TW" altLang="en-US" sz="2000" dirty="0">
                <a:solidFill>
                  <a:srgbClr val="FF0000"/>
                </a:solidFill>
                <a:latin typeface="微軟正黑體" pitchFamily="34" charset="-120"/>
                <a:ea typeface="微軟正黑體" pitchFamily="34" charset="-120"/>
              </a:rPr>
              <a:t>提前</a:t>
            </a:r>
            <a:r>
              <a:rPr kumimoji="1" lang="en-US" altLang="zh-TW" sz="2000" dirty="0">
                <a:solidFill>
                  <a:srgbClr val="FF0000"/>
                </a:solidFill>
                <a:latin typeface="微軟正黑體" pitchFamily="34" charset="-120"/>
                <a:ea typeface="微軟正黑體" pitchFamily="34" charset="-120"/>
              </a:rPr>
              <a:t>E-mail</a:t>
            </a:r>
            <a:r>
              <a:rPr kumimoji="1" lang="zh-TW" altLang="en-US" sz="2000" dirty="0">
                <a:solidFill>
                  <a:srgbClr val="FF0000"/>
                </a:solidFill>
                <a:latin typeface="微軟正黑體" pitchFamily="34" charset="-120"/>
                <a:ea typeface="微軟正黑體" pitchFamily="34" charset="-120"/>
              </a:rPr>
              <a:t>測驗網址：</a:t>
            </a:r>
            <a:r>
              <a:rPr kumimoji="1" lang="zh-TW" altLang="en-US" sz="2000" u="sng" dirty="0">
                <a:solidFill>
                  <a:srgbClr val="FF0000"/>
                </a:solidFill>
                <a:latin typeface="微軟正黑體" pitchFamily="34" charset="-120"/>
                <a:ea typeface="微軟正黑體" pitchFamily="34" charset="-120"/>
              </a:rPr>
              <a:t>測驗網址於</a:t>
            </a:r>
            <a:r>
              <a:rPr kumimoji="1" lang="en-US" altLang="zh-TW" sz="2000" u="sng" dirty="0">
                <a:solidFill>
                  <a:srgbClr val="FF0000"/>
                </a:solidFill>
                <a:latin typeface="微軟正黑體" pitchFamily="34" charset="-120"/>
                <a:ea typeface="微軟正黑體" pitchFamily="34" charset="-120"/>
              </a:rPr>
              <a:t>6/20</a:t>
            </a:r>
            <a:r>
              <a:rPr kumimoji="1" lang="zh-TW" altLang="en-US" sz="2000" u="sng" dirty="0">
                <a:solidFill>
                  <a:srgbClr val="FF0000"/>
                </a:solidFill>
                <a:latin typeface="微軟正黑體" pitchFamily="34" charset="-120"/>
                <a:ea typeface="微軟正黑體" pitchFamily="34" charset="-120"/>
              </a:rPr>
              <a:t>前</a:t>
            </a:r>
            <a:r>
              <a:rPr kumimoji="1" lang="en-US" altLang="zh-TW" sz="2000" u="sng" dirty="0">
                <a:solidFill>
                  <a:srgbClr val="FF0000"/>
                </a:solidFill>
                <a:latin typeface="微軟正黑體" pitchFamily="34" charset="-120"/>
                <a:ea typeface="微軟正黑體" pitchFamily="34" charset="-120"/>
              </a:rPr>
              <a:t>Email</a:t>
            </a:r>
            <a:r>
              <a:rPr kumimoji="1" lang="zh-TW" altLang="en-US" sz="2000" u="sng" dirty="0">
                <a:solidFill>
                  <a:srgbClr val="FF0000"/>
                </a:solidFill>
                <a:latin typeface="微軟正黑體" pitchFamily="34" charset="-120"/>
                <a:ea typeface="微軟正黑體" pitchFamily="34" charset="-120"/>
              </a:rPr>
              <a:t>給小教生</a:t>
            </a:r>
            <a:endParaRPr kumimoji="1" lang="en-US" altLang="zh-TW" sz="2000" u="sng" dirty="0">
              <a:solidFill>
                <a:srgbClr val="FF0000"/>
              </a:solidFill>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r>
              <a:rPr kumimoji="1" lang="zh-TW" altLang="en-US" sz="2000" dirty="0">
                <a:solidFill>
                  <a:srgbClr val="3333FF"/>
                </a:solidFill>
                <a:latin typeface="微軟正黑體" pitchFamily="34" charset="-120"/>
                <a:ea typeface="微軟正黑體" pitchFamily="34" charset="-120"/>
              </a:rPr>
              <a:t>請小教錄取生可以立即檢查信件，若未收到，請於座談會後，立即向課程組人員反映</a:t>
            </a:r>
            <a:r>
              <a:rPr kumimoji="1" lang="en-US" altLang="zh-TW" sz="2000" dirty="0">
                <a:solidFill>
                  <a:srgbClr val="3333FF"/>
                </a:solidFill>
                <a:latin typeface="微軟正黑體" pitchFamily="34" charset="-120"/>
                <a:ea typeface="微軟正黑體" pitchFamily="34" charset="-120"/>
              </a:rPr>
              <a:t>!!</a:t>
            </a:r>
            <a:r>
              <a:rPr kumimoji="1" lang="zh-TW" altLang="en-US" sz="2000" u="sng" dirty="0">
                <a:solidFill>
                  <a:srgbClr val="3333FF"/>
                </a:solidFill>
                <a:latin typeface="微軟正黑體" pitchFamily="34" charset="-120"/>
                <a:ea typeface="微軟正黑體" pitchFamily="34" charset="-120"/>
              </a:rPr>
              <a:t>確認您的</a:t>
            </a:r>
            <a:r>
              <a:rPr kumimoji="1" lang="en-US" altLang="zh-TW" sz="2000" u="sng" dirty="0">
                <a:solidFill>
                  <a:srgbClr val="3333FF"/>
                </a:solidFill>
                <a:latin typeface="微軟正黑體" pitchFamily="34" charset="-120"/>
                <a:ea typeface="微軟正黑體" pitchFamily="34" charset="-120"/>
              </a:rPr>
              <a:t>E-mail</a:t>
            </a:r>
            <a:r>
              <a:rPr kumimoji="1" lang="zh-TW" altLang="en-US" sz="2000" u="sng" dirty="0">
                <a:solidFill>
                  <a:srgbClr val="3333FF"/>
                </a:solidFill>
                <a:latin typeface="微軟正黑體" pitchFamily="34" charset="-120"/>
                <a:ea typeface="微軟正黑體" pitchFamily="34" charset="-120"/>
              </a:rPr>
              <a:t>是否有誤</a:t>
            </a:r>
            <a:r>
              <a:rPr kumimoji="1" lang="en-US" altLang="zh-TW" sz="2000" u="sng" dirty="0">
                <a:solidFill>
                  <a:srgbClr val="3333FF"/>
                </a:solidFill>
                <a:latin typeface="微軟正黑體" pitchFamily="34" charset="-120"/>
                <a:ea typeface="微軟正黑體" pitchFamily="34" charset="-120"/>
              </a:rPr>
              <a:t>!!</a:t>
            </a:r>
            <a:endParaRPr kumimoji="1" lang="en-US" altLang="zh-TW" sz="2000" dirty="0">
              <a:solidFill>
                <a:srgbClr val="3333FF"/>
              </a:solidFill>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endParaRPr kumimoji="1" lang="en-US" altLang="zh-TW" sz="16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16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16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16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2000" b="0" dirty="0">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r>
              <a:rPr kumimoji="1" lang="zh-TW" altLang="en-US" sz="2000" dirty="0">
                <a:latin typeface="微軟正黑體" pitchFamily="34" charset="-120"/>
                <a:ea typeface="微軟正黑體" pitchFamily="34" charset="-120"/>
              </a:rPr>
              <a:t>測驗結果不影響小教師資生身分資格，請同學勿作弊而失去精進本身數學能力之機會。</a:t>
            </a:r>
            <a:endParaRPr kumimoji="1" lang="en-US" altLang="zh-TW" sz="2000" dirty="0">
              <a:latin typeface="微軟正黑體" pitchFamily="34" charset="-120"/>
              <a:ea typeface="微軟正黑體" pitchFamily="34" charset="-120"/>
            </a:endParaRPr>
          </a:p>
          <a:p>
            <a:pPr marL="1085850" lvl="1" indent="-342900" algn="just">
              <a:spcBef>
                <a:spcPct val="0"/>
              </a:spcBef>
              <a:buClrTx/>
              <a:buFont typeface="Wingdings" panose="05000000000000000000" pitchFamily="2" charset="2"/>
              <a:buChar char="Ø"/>
            </a:pPr>
            <a:r>
              <a:rPr kumimoji="1" lang="zh-TW" altLang="en-US" sz="2000" b="1" dirty="0">
                <a:solidFill>
                  <a:srgbClr val="3333FF"/>
                </a:solidFill>
                <a:latin typeface="微軟正黑體" pitchFamily="34" charset="-120"/>
                <a:ea typeface="微軟正黑體" pitchFamily="34" charset="-120"/>
              </a:rPr>
              <a:t>成績未達</a:t>
            </a:r>
            <a:r>
              <a:rPr kumimoji="1" lang="en-US" altLang="zh-TW" sz="2000" b="1" dirty="0">
                <a:solidFill>
                  <a:srgbClr val="3333FF"/>
                </a:solidFill>
                <a:latin typeface="微軟正黑體" pitchFamily="34" charset="-120"/>
                <a:ea typeface="微軟正黑體" pitchFamily="34" charset="-120"/>
              </a:rPr>
              <a:t>70</a:t>
            </a:r>
            <a:r>
              <a:rPr kumimoji="1" lang="zh-TW" altLang="en-US" sz="2000" b="1" dirty="0">
                <a:solidFill>
                  <a:srgbClr val="3333FF"/>
                </a:solidFill>
                <a:latin typeface="微軟正黑體" pitchFamily="34" charset="-120"/>
                <a:ea typeface="微軟正黑體" pitchFamily="34" charset="-120"/>
              </a:rPr>
              <a:t>分者</a:t>
            </a:r>
            <a:r>
              <a:rPr kumimoji="1" lang="zh-TW" altLang="en-US" sz="2000" b="1" dirty="0">
                <a:solidFill>
                  <a:srgbClr val="FF0000"/>
                </a:solidFill>
                <a:latin typeface="微軟正黑體" pitchFamily="34" charset="-120"/>
                <a:ea typeface="微軟正黑體" pitchFamily="34" charset="-120"/>
              </a:rPr>
              <a:t>，須先行修習「普通數學」，修畢後，始得修習「數學領域概論」。</a:t>
            </a:r>
            <a:endParaRPr kumimoji="1" lang="en-US" altLang="zh-TW" sz="2000" b="1" dirty="0">
              <a:solidFill>
                <a:srgbClr val="FF0000"/>
              </a:solidFill>
              <a:latin typeface="微軟正黑體" pitchFamily="34" charset="-120"/>
              <a:ea typeface="微軟正黑體" pitchFamily="34" charset="-120"/>
            </a:endParaRPr>
          </a:p>
          <a:p>
            <a:pPr marL="1085850" lvl="1" indent="-342900" algn="just">
              <a:spcBef>
                <a:spcPct val="0"/>
              </a:spcBef>
              <a:buClrTx/>
              <a:buFont typeface="Wingdings" panose="05000000000000000000" pitchFamily="2" charset="2"/>
              <a:buChar char="Ø"/>
            </a:pPr>
            <a:r>
              <a:rPr kumimoji="1" lang="zh-TW" altLang="en-US" sz="2000" b="1" dirty="0">
                <a:solidFill>
                  <a:srgbClr val="3333FF"/>
                </a:solidFill>
                <a:latin typeface="微軟正黑體" pitchFamily="34" charset="-120"/>
                <a:ea typeface="微軟正黑體" pitchFamily="34" charset="-120"/>
              </a:rPr>
              <a:t>成績達</a:t>
            </a:r>
            <a:r>
              <a:rPr kumimoji="1" lang="en-US" altLang="zh-TW" sz="2000" b="1" dirty="0">
                <a:solidFill>
                  <a:srgbClr val="3333FF"/>
                </a:solidFill>
                <a:latin typeface="微軟正黑體" pitchFamily="34" charset="-120"/>
                <a:ea typeface="微軟正黑體" pitchFamily="34" charset="-120"/>
              </a:rPr>
              <a:t>70</a:t>
            </a:r>
            <a:r>
              <a:rPr kumimoji="1" lang="zh-TW" altLang="en-US" sz="2000" b="1" dirty="0">
                <a:solidFill>
                  <a:srgbClr val="3333FF"/>
                </a:solidFill>
                <a:latin typeface="微軟正黑體" pitchFamily="34" charset="-120"/>
                <a:ea typeface="微軟正黑體" pitchFamily="34" charset="-120"/>
              </a:rPr>
              <a:t>分以上者</a:t>
            </a:r>
            <a:r>
              <a:rPr kumimoji="1" lang="zh-TW" altLang="en-US" sz="2000" b="1" dirty="0">
                <a:latin typeface="微軟正黑體" pitchFamily="34" charset="-120"/>
                <a:ea typeface="微軟正黑體" pitchFamily="34" charset="-120"/>
              </a:rPr>
              <a:t>，得逕修習「數學領域概論」</a:t>
            </a:r>
            <a:r>
              <a:rPr kumimoji="1" lang="zh-TW" altLang="en-US" sz="2000" b="0" dirty="0">
                <a:latin typeface="微軟正黑體" pitchFamily="34" charset="-120"/>
                <a:ea typeface="微軟正黑體" pitchFamily="34" charset="-120"/>
              </a:rPr>
              <a:t>。</a:t>
            </a:r>
            <a:endParaRPr kumimoji="1" lang="en-US" altLang="zh-TW" sz="2000" b="0" dirty="0">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endParaRPr kumimoji="1" lang="en-US" altLang="zh-TW" sz="2000" b="0" dirty="0">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endParaRPr kumimoji="1" lang="en-US" altLang="zh-TW" sz="2000" b="0" dirty="0">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endParaRPr kumimoji="1" lang="en-US" altLang="zh-TW" sz="2000" b="0" dirty="0">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endParaRPr kumimoji="1" lang="en-US" altLang="zh-TW" sz="2000" b="0" dirty="0">
              <a:latin typeface="微軟正黑體" pitchFamily="34" charset="-120"/>
              <a:ea typeface="微軟正黑體" pitchFamily="34" charset="-120"/>
            </a:endParaRPr>
          </a:p>
          <a:p>
            <a:pPr marL="342900" indent="-342900" algn="just">
              <a:spcBef>
                <a:spcPct val="0"/>
              </a:spcBef>
              <a:buClrTx/>
              <a:buFont typeface="Wingdings" panose="05000000000000000000" pitchFamily="2" charset="2"/>
              <a:buChar char="l"/>
            </a:pPr>
            <a:endParaRPr kumimoji="1" lang="en-US" altLang="zh-TW" sz="2000" b="0" dirty="0">
              <a:latin typeface="微軟正黑體" pitchFamily="34" charset="-120"/>
              <a:ea typeface="微軟正黑體" pitchFamily="34" charset="-120"/>
            </a:endParaRPr>
          </a:p>
          <a:p>
            <a:pPr algn="just">
              <a:spcBef>
                <a:spcPct val="0"/>
              </a:spcBef>
              <a:buClrTx/>
              <a:buNone/>
            </a:pPr>
            <a:endParaRPr kumimoji="1" lang="en-US" altLang="zh-TW" sz="2000" b="0" dirty="0">
              <a:latin typeface="微軟正黑體" pitchFamily="34" charset="-120"/>
              <a:ea typeface="微軟正黑體" pitchFamily="34" charset="-120"/>
            </a:endParaRPr>
          </a:p>
        </p:txBody>
      </p:sp>
      <p:sp>
        <p:nvSpPr>
          <p:cNvPr id="3" name="矩形 2"/>
          <p:cNvSpPr/>
          <p:nvPr/>
        </p:nvSpPr>
        <p:spPr>
          <a:xfrm>
            <a:off x="536410" y="2802466"/>
            <a:ext cx="8424523" cy="99989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spcBef>
                <a:spcPct val="0"/>
              </a:spcBef>
              <a:buClrTx/>
              <a:buNone/>
            </a:pPr>
            <a:endParaRPr kumimoji="1" lang="en-US" altLang="zh-TW" sz="2400" b="1" dirty="0">
              <a:solidFill>
                <a:schemeClr val="bg1"/>
              </a:solidFill>
              <a:latin typeface="微軟正黑體" pitchFamily="34" charset="-120"/>
              <a:ea typeface="微軟正黑體" pitchFamily="34" charset="-120"/>
            </a:endParaRPr>
          </a:p>
          <a:p>
            <a:pPr algn="just">
              <a:spcBef>
                <a:spcPct val="0"/>
              </a:spcBef>
              <a:buClrTx/>
            </a:pPr>
            <a:r>
              <a:rPr kumimoji="1" lang="zh-TW" altLang="en-US" sz="2400" b="1" dirty="0">
                <a:solidFill>
                  <a:schemeClr val="bg1"/>
                </a:solidFill>
                <a:latin typeface="微軟正黑體" pitchFamily="34" charset="-120"/>
                <a:ea typeface="微軟正黑體" pitchFamily="34" charset="-120"/>
              </a:rPr>
              <a:t>測驗時間：</a:t>
            </a:r>
            <a:r>
              <a:rPr kumimoji="1" lang="en-US" altLang="zh-TW" sz="2400" b="1" dirty="0">
                <a:solidFill>
                  <a:schemeClr val="bg1"/>
                </a:solidFill>
                <a:latin typeface="微軟正黑體" pitchFamily="34" charset="-120"/>
                <a:ea typeface="微軟正黑體" pitchFamily="34" charset="-120"/>
              </a:rPr>
              <a:t>114</a:t>
            </a:r>
            <a:r>
              <a:rPr kumimoji="1" lang="zh-TW" altLang="en-US" sz="2400" b="1" dirty="0">
                <a:solidFill>
                  <a:schemeClr val="bg1"/>
                </a:solidFill>
                <a:latin typeface="微軟正黑體" pitchFamily="34" charset="-120"/>
                <a:ea typeface="微軟正黑體" pitchFamily="34" charset="-120"/>
              </a:rPr>
              <a:t>年</a:t>
            </a:r>
            <a:r>
              <a:rPr kumimoji="1" lang="en-US" altLang="zh-TW" sz="2400" b="1" dirty="0">
                <a:solidFill>
                  <a:schemeClr val="bg1"/>
                </a:solidFill>
                <a:latin typeface="微軟正黑體" pitchFamily="34" charset="-120"/>
                <a:ea typeface="微軟正黑體" pitchFamily="34" charset="-120"/>
              </a:rPr>
              <a:t>6</a:t>
            </a:r>
            <a:r>
              <a:rPr kumimoji="1" lang="zh-TW" altLang="en-US" sz="2400" b="1" dirty="0">
                <a:solidFill>
                  <a:schemeClr val="bg1"/>
                </a:solidFill>
                <a:latin typeface="微軟正黑體" pitchFamily="34" charset="-120"/>
                <a:ea typeface="微軟正黑體" pitchFamily="34" charset="-120"/>
              </a:rPr>
              <a:t>月</a:t>
            </a:r>
            <a:r>
              <a:rPr kumimoji="1" lang="en-US" altLang="zh-TW" sz="2400" b="1" dirty="0">
                <a:solidFill>
                  <a:schemeClr val="bg1"/>
                </a:solidFill>
                <a:latin typeface="微軟正黑體" pitchFamily="34" charset="-120"/>
                <a:ea typeface="微軟正黑體" pitchFamily="34" charset="-120"/>
              </a:rPr>
              <a:t>23</a:t>
            </a:r>
            <a:r>
              <a:rPr kumimoji="1" lang="zh-TW" altLang="en-US" sz="2400" b="1" dirty="0">
                <a:solidFill>
                  <a:schemeClr val="bg1"/>
                </a:solidFill>
                <a:latin typeface="微軟正黑體" pitchFamily="34" charset="-120"/>
                <a:ea typeface="微軟正黑體" pitchFamily="34" charset="-120"/>
              </a:rPr>
              <a:t>日</a:t>
            </a:r>
            <a:r>
              <a:rPr kumimoji="1" lang="en-US" altLang="zh-TW" sz="2400" b="1" dirty="0">
                <a:solidFill>
                  <a:schemeClr val="bg1"/>
                </a:solidFill>
                <a:latin typeface="微軟正黑體" pitchFamily="34" charset="-120"/>
                <a:ea typeface="微軟正黑體" pitchFamily="34" charset="-120"/>
              </a:rPr>
              <a:t>(</a:t>
            </a:r>
            <a:r>
              <a:rPr kumimoji="1" lang="zh-TW" altLang="en-US" sz="2400" b="1" dirty="0">
                <a:solidFill>
                  <a:schemeClr val="bg1"/>
                </a:solidFill>
                <a:latin typeface="微軟正黑體" pitchFamily="34" charset="-120"/>
                <a:ea typeface="微軟正黑體" pitchFamily="34" charset="-120"/>
              </a:rPr>
              <a:t>星期一</a:t>
            </a:r>
            <a:r>
              <a:rPr kumimoji="1" lang="en-US" altLang="zh-TW" sz="2400" b="1" dirty="0">
                <a:solidFill>
                  <a:schemeClr val="bg1"/>
                </a:solidFill>
                <a:latin typeface="微軟正黑體" pitchFamily="34" charset="-120"/>
                <a:ea typeface="微軟正黑體" pitchFamily="34" charset="-120"/>
              </a:rPr>
              <a:t>)12</a:t>
            </a:r>
            <a:r>
              <a:rPr kumimoji="1" lang="zh-TW" altLang="en-US" sz="2400" b="1" dirty="0">
                <a:solidFill>
                  <a:schemeClr val="bg1"/>
                </a:solidFill>
                <a:latin typeface="微軟正黑體" pitchFamily="34" charset="-120"/>
                <a:ea typeface="微軟正黑體" pitchFamily="34" charset="-120"/>
              </a:rPr>
              <a:t>時</a:t>
            </a:r>
            <a:r>
              <a:rPr kumimoji="1" lang="en-US" altLang="zh-TW" sz="2400" b="1" dirty="0">
                <a:solidFill>
                  <a:schemeClr val="bg1"/>
                </a:solidFill>
                <a:latin typeface="微軟正黑體" pitchFamily="34" charset="-120"/>
                <a:ea typeface="微軟正黑體" pitchFamily="34" charset="-120"/>
              </a:rPr>
              <a:t>00</a:t>
            </a:r>
            <a:r>
              <a:rPr kumimoji="1" lang="zh-TW" altLang="en-US" sz="2400" b="1" dirty="0">
                <a:solidFill>
                  <a:schemeClr val="bg1"/>
                </a:solidFill>
                <a:latin typeface="微軟正黑體" pitchFamily="34" charset="-120"/>
                <a:ea typeface="微軟正黑體" pitchFamily="34" charset="-120"/>
              </a:rPr>
              <a:t>分至</a:t>
            </a:r>
            <a:r>
              <a:rPr kumimoji="1" lang="en-US" altLang="zh-TW" sz="2400" b="1" dirty="0">
                <a:solidFill>
                  <a:schemeClr val="bg1"/>
                </a:solidFill>
                <a:latin typeface="微軟正黑體" pitchFamily="34" charset="-120"/>
                <a:ea typeface="微軟正黑體" pitchFamily="34" charset="-120"/>
              </a:rPr>
              <a:t>13</a:t>
            </a:r>
            <a:r>
              <a:rPr kumimoji="1" lang="zh-TW" altLang="en-US" sz="2400" b="1" dirty="0">
                <a:solidFill>
                  <a:schemeClr val="bg1"/>
                </a:solidFill>
                <a:latin typeface="微軟正黑體" pitchFamily="34" charset="-120"/>
                <a:ea typeface="微軟正黑體" pitchFamily="34" charset="-120"/>
              </a:rPr>
              <a:t>時</a:t>
            </a:r>
            <a:r>
              <a:rPr kumimoji="1" lang="en-US" altLang="zh-TW" sz="2400" b="1" dirty="0">
                <a:solidFill>
                  <a:schemeClr val="bg1"/>
                </a:solidFill>
                <a:latin typeface="微軟正黑體" pitchFamily="34" charset="-120"/>
                <a:ea typeface="微軟正黑體" pitchFamily="34" charset="-120"/>
              </a:rPr>
              <a:t>30</a:t>
            </a:r>
            <a:r>
              <a:rPr kumimoji="1" lang="zh-TW" altLang="en-US" sz="2400" b="1" dirty="0">
                <a:solidFill>
                  <a:schemeClr val="bg1"/>
                </a:solidFill>
                <a:latin typeface="微軟正黑體" pitchFamily="34" charset="-120"/>
                <a:ea typeface="微軟正黑體" pitchFamily="34" charset="-120"/>
              </a:rPr>
              <a:t>分</a:t>
            </a:r>
            <a:endParaRPr kumimoji="1" lang="en-US" altLang="zh-TW" sz="2400" b="1" dirty="0">
              <a:solidFill>
                <a:schemeClr val="bg1"/>
              </a:solidFill>
              <a:latin typeface="微軟正黑體" pitchFamily="34" charset="-120"/>
              <a:ea typeface="微軟正黑體" pitchFamily="34" charset="-120"/>
            </a:endParaRPr>
          </a:p>
          <a:p>
            <a:pPr algn="just">
              <a:spcBef>
                <a:spcPct val="0"/>
              </a:spcBef>
              <a:buClrTx/>
            </a:pPr>
            <a:r>
              <a:rPr kumimoji="1" lang="zh-TW" altLang="en-US" sz="2400" b="1" dirty="0">
                <a:solidFill>
                  <a:schemeClr val="bg1"/>
                </a:solidFill>
                <a:latin typeface="微軟正黑體" pitchFamily="34" charset="-120"/>
                <a:ea typeface="微軟正黑體" pitchFamily="34" charset="-120"/>
              </a:rPr>
              <a:t>實施方式：線上施測，施測時間一到，系統才會開放施測。</a:t>
            </a:r>
            <a:endParaRPr kumimoji="1" lang="en-US" altLang="zh-TW" sz="2400" b="1" dirty="0">
              <a:solidFill>
                <a:schemeClr val="bg1"/>
              </a:solidFill>
              <a:latin typeface="微軟正黑體" pitchFamily="34" charset="-120"/>
              <a:ea typeface="微軟正黑體" pitchFamily="34" charset="-120"/>
            </a:endParaRPr>
          </a:p>
          <a:p>
            <a:pPr algn="ctr"/>
            <a:endParaRPr lang="zh-TW" altLang="en-US" dirty="0"/>
          </a:p>
        </p:txBody>
      </p:sp>
      <p:sp>
        <p:nvSpPr>
          <p:cNvPr id="5" name="圓角矩形 4"/>
          <p:cNvSpPr/>
          <p:nvPr/>
        </p:nvSpPr>
        <p:spPr>
          <a:xfrm>
            <a:off x="68866" y="2654340"/>
            <a:ext cx="467544" cy="129614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重要</a:t>
            </a:r>
          </a:p>
        </p:txBody>
      </p:sp>
      <p:sp>
        <p:nvSpPr>
          <p:cNvPr id="9" name="矩形 8"/>
          <p:cNvSpPr/>
          <p:nvPr/>
        </p:nvSpPr>
        <p:spPr>
          <a:xfrm>
            <a:off x="302638" y="5445224"/>
            <a:ext cx="5349482" cy="115212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just">
              <a:lnSpc>
                <a:spcPts val="1900"/>
              </a:lnSpc>
              <a:defRPr/>
            </a:pPr>
            <a:r>
              <a:rPr lang="zh-TW" altLang="zh-TW" sz="1100" b="1" dirty="0">
                <a:solidFill>
                  <a:srgbClr val="7030A0"/>
                </a:solidFill>
                <a:latin typeface="微軟正黑體" pitchFamily="34" charset="-120"/>
                <a:ea typeface="微軟正黑體" pitchFamily="34" charset="-120"/>
              </a:rPr>
              <a:t>◆</a:t>
            </a:r>
            <a:r>
              <a:rPr lang="zh-TW" altLang="en-US" sz="1100" b="1" dirty="0">
                <a:solidFill>
                  <a:srgbClr val="7030A0"/>
                </a:solidFill>
                <a:latin typeface="微軟正黑體" pitchFamily="34" charset="-120"/>
                <a:ea typeface="微軟正黑體" pitchFamily="34" charset="-120"/>
              </a:rPr>
              <a:t>若基礎數學能力</a:t>
            </a:r>
            <a:r>
              <a:rPr lang="zh-TW" altLang="en-US" sz="1100" b="1" u="sng" dirty="0">
                <a:solidFill>
                  <a:srgbClr val="7030A0"/>
                </a:solidFill>
                <a:latin typeface="微軟正黑體" pitchFamily="34" charset="-120"/>
                <a:ea typeface="微軟正黑體" pitchFamily="34" charset="-120"/>
              </a:rPr>
              <a:t>測驗未通過，依規定必須先修習</a:t>
            </a:r>
            <a:r>
              <a:rPr kumimoji="1" lang="zh-TW" altLang="en-US" sz="1100" b="1" u="sng" dirty="0">
                <a:solidFill>
                  <a:srgbClr val="7030A0"/>
                </a:solidFill>
                <a:latin typeface="微軟正黑體" pitchFamily="34" charset="-120"/>
                <a:ea typeface="微軟正黑體" pitchFamily="34" charset="-120"/>
              </a:rPr>
              <a:t>「普通數學」</a:t>
            </a:r>
            <a:r>
              <a:rPr kumimoji="1" lang="zh-TW" altLang="en-US" sz="1100" b="1" dirty="0">
                <a:solidFill>
                  <a:srgbClr val="7030A0"/>
                </a:solidFill>
                <a:latin typeface="微軟正黑體" pitchFamily="34" charset="-120"/>
                <a:ea typeface="微軟正黑體" pitchFamily="34" charset="-120"/>
              </a:rPr>
              <a:t> ，可計入國民小學教育專業學分內</a:t>
            </a:r>
            <a:r>
              <a:rPr lang="zh-TW" altLang="en-US" sz="1100" b="1" dirty="0">
                <a:solidFill>
                  <a:srgbClr val="7030A0"/>
                </a:solidFill>
                <a:latin typeface="微軟正黑體" pitchFamily="34" charset="-120"/>
                <a:ea typeface="微軟正黑體" pitchFamily="34" charset="-120"/>
              </a:rPr>
              <a:t>專門課程</a:t>
            </a:r>
            <a:r>
              <a:rPr lang="en-US" altLang="zh-TW" sz="1100" b="1" dirty="0">
                <a:solidFill>
                  <a:srgbClr val="7030A0"/>
                </a:solidFill>
                <a:latin typeface="微軟正黑體" pitchFamily="34" charset="-120"/>
                <a:ea typeface="微軟正黑體" pitchFamily="34" charset="-120"/>
              </a:rPr>
              <a:t>(</a:t>
            </a:r>
            <a:r>
              <a:rPr lang="zh-TW" altLang="en-US" sz="1100" b="1" dirty="0">
                <a:solidFill>
                  <a:srgbClr val="7030A0"/>
                </a:solidFill>
                <a:latin typeface="微軟正黑體" pitchFamily="34" charset="-120"/>
                <a:ea typeface="微軟正黑體" pitchFamily="34" charset="-120"/>
              </a:rPr>
              <a:t>教學基本學科</a:t>
            </a:r>
            <a:r>
              <a:rPr lang="en-US" altLang="zh-TW" sz="1100" b="1" dirty="0">
                <a:solidFill>
                  <a:srgbClr val="7030A0"/>
                </a:solidFill>
                <a:latin typeface="微軟正黑體" pitchFamily="34" charset="-120"/>
                <a:ea typeface="微軟正黑體" pitchFamily="34" charset="-120"/>
              </a:rPr>
              <a:t>)2</a:t>
            </a:r>
            <a:r>
              <a:rPr lang="zh-TW" altLang="en-US" sz="1100" b="1" dirty="0">
                <a:solidFill>
                  <a:srgbClr val="7030A0"/>
                </a:solidFill>
                <a:latin typeface="微軟正黑體" pitchFamily="34" charset="-120"/>
                <a:ea typeface="微軟正黑體" pitchFamily="34" charset="-120"/>
              </a:rPr>
              <a:t>學分。</a:t>
            </a:r>
            <a:endParaRPr lang="en-US" altLang="zh-TW" sz="1100" b="1" dirty="0">
              <a:solidFill>
                <a:srgbClr val="7030A0"/>
              </a:solidFill>
              <a:latin typeface="微軟正黑體" pitchFamily="34" charset="-120"/>
              <a:ea typeface="微軟正黑體" pitchFamily="34" charset="-120"/>
            </a:endParaRPr>
          </a:p>
          <a:p>
            <a:pPr algn="just">
              <a:lnSpc>
                <a:spcPts val="1900"/>
              </a:lnSpc>
              <a:defRPr/>
            </a:pPr>
            <a:r>
              <a:rPr lang="zh-TW" altLang="zh-TW" sz="1100" b="1" dirty="0">
                <a:solidFill>
                  <a:srgbClr val="7030A0"/>
                </a:solidFill>
                <a:latin typeface="微軟正黑體" pitchFamily="34" charset="-120"/>
                <a:ea typeface="微軟正黑體" pitchFamily="34" charset="-120"/>
              </a:rPr>
              <a:t>◆</a:t>
            </a:r>
            <a:r>
              <a:rPr lang="zh-TW" altLang="en-US" sz="1100" b="1" dirty="0">
                <a:solidFill>
                  <a:srgbClr val="7030A0"/>
                </a:solidFill>
                <a:latin typeface="微軟正黑體" pitchFamily="34" charset="-120"/>
                <a:ea typeface="微軟正黑體" pitchFamily="34" charset="-120"/>
              </a:rPr>
              <a:t>若同學基礎數學能力</a:t>
            </a:r>
            <a:r>
              <a:rPr lang="zh-TW" altLang="en-US" sz="1100" b="1" u="sng" dirty="0">
                <a:solidFill>
                  <a:srgbClr val="7030A0"/>
                </a:solidFill>
                <a:latin typeface="微軟正黑體" pitchFamily="34" charset="-120"/>
                <a:ea typeface="微軟正黑體" pitchFamily="34" charset="-120"/>
              </a:rPr>
              <a:t>測驗有通過，但仍然想要修習</a:t>
            </a:r>
            <a:r>
              <a:rPr kumimoji="1" lang="zh-TW" altLang="en-US" sz="1100" b="1" u="sng" dirty="0">
                <a:solidFill>
                  <a:srgbClr val="7030A0"/>
                </a:solidFill>
                <a:latin typeface="微軟正黑體" pitchFamily="34" charset="-120"/>
                <a:ea typeface="微軟正黑體" pitchFamily="34" charset="-120"/>
              </a:rPr>
              <a:t>「普通數學」，也是可以選修「普通數學」</a:t>
            </a:r>
            <a:r>
              <a:rPr kumimoji="1" lang="zh-TW" altLang="en-US" sz="1100" b="1" dirty="0">
                <a:solidFill>
                  <a:srgbClr val="7030A0"/>
                </a:solidFill>
                <a:latin typeface="微軟正黑體" pitchFamily="34" charset="-120"/>
                <a:ea typeface="微軟正黑體" pitchFamily="34" charset="-120"/>
              </a:rPr>
              <a:t>，亦可計入國民小學教育專業學分內</a:t>
            </a:r>
            <a:r>
              <a:rPr lang="zh-TW" altLang="en-US" sz="1100" b="1" dirty="0">
                <a:solidFill>
                  <a:srgbClr val="7030A0"/>
                </a:solidFill>
                <a:latin typeface="微軟正黑體" pitchFamily="34" charset="-120"/>
                <a:ea typeface="微軟正黑體" pitchFamily="34" charset="-120"/>
              </a:rPr>
              <a:t>專門課程</a:t>
            </a:r>
            <a:r>
              <a:rPr lang="en-US" altLang="zh-TW" sz="1100" b="1" dirty="0">
                <a:solidFill>
                  <a:srgbClr val="7030A0"/>
                </a:solidFill>
                <a:latin typeface="微軟正黑體" pitchFamily="34" charset="-120"/>
                <a:ea typeface="微軟正黑體" pitchFamily="34" charset="-120"/>
              </a:rPr>
              <a:t>(</a:t>
            </a:r>
            <a:r>
              <a:rPr lang="zh-TW" altLang="en-US" sz="1100" b="1" dirty="0">
                <a:solidFill>
                  <a:srgbClr val="7030A0"/>
                </a:solidFill>
                <a:latin typeface="微軟正黑體" pitchFamily="34" charset="-120"/>
                <a:ea typeface="微軟正黑體" pitchFamily="34" charset="-120"/>
              </a:rPr>
              <a:t>教學基本學科</a:t>
            </a:r>
            <a:r>
              <a:rPr lang="en-US" altLang="zh-TW" sz="1100" b="1" dirty="0">
                <a:solidFill>
                  <a:srgbClr val="7030A0"/>
                </a:solidFill>
                <a:latin typeface="微軟正黑體" pitchFamily="34" charset="-120"/>
                <a:ea typeface="微軟正黑體" pitchFamily="34" charset="-120"/>
              </a:rPr>
              <a:t>)2</a:t>
            </a:r>
            <a:r>
              <a:rPr lang="zh-TW" altLang="en-US" sz="1100" b="1" dirty="0">
                <a:solidFill>
                  <a:srgbClr val="7030A0"/>
                </a:solidFill>
                <a:latin typeface="微軟正黑體" pitchFamily="34" charset="-120"/>
                <a:ea typeface="微軟正黑體" pitchFamily="34" charset="-120"/>
              </a:rPr>
              <a:t>學分。</a:t>
            </a:r>
            <a:endParaRPr lang="en-US" altLang="zh-TW" sz="1100"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21172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0000" dirty="0">
                <a:latin typeface="微軟正黑體" panose="020B0604030504040204" pitchFamily="34" charset="-120"/>
                <a:ea typeface="微軟正黑體" panose="020B0604030504040204" pitchFamily="34" charset="-120"/>
              </a:rPr>
              <a:t>小教</a:t>
            </a:r>
            <a:r>
              <a:rPr lang="en-US" altLang="zh-TW" sz="10000" dirty="0">
                <a:latin typeface="微軟正黑體" panose="020B0604030504040204" pitchFamily="34" charset="-120"/>
                <a:ea typeface="微軟正黑體" panose="020B0604030504040204" pitchFamily="34" charset="-120"/>
              </a:rPr>
              <a:t/>
            </a:r>
            <a:br>
              <a:rPr lang="en-US" altLang="zh-TW" sz="10000" dirty="0">
                <a:latin typeface="微軟正黑體" panose="020B0604030504040204" pitchFamily="34" charset="-120"/>
                <a:ea typeface="微軟正黑體" panose="020B0604030504040204" pitchFamily="34" charset="-120"/>
              </a:rPr>
            </a:br>
            <a:r>
              <a:rPr lang="zh-TW" altLang="en-US" sz="9600" dirty="0">
                <a:latin typeface="微軟正黑體" panose="020B0604030504040204" pitchFamily="34" charset="-120"/>
                <a:ea typeface="微軟正黑體" panose="020B0604030504040204" pitchFamily="34" charset="-120"/>
              </a:rPr>
              <a:t>新住民專案生</a:t>
            </a:r>
          </a:p>
        </p:txBody>
      </p:sp>
    </p:spTree>
    <p:extLst>
      <p:ext uri="{BB962C8B-B14F-4D97-AF65-F5344CB8AC3E}">
        <p14:creationId xmlns:p14="http://schemas.microsoft.com/office/powerpoint/2010/main" val="2632165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fontScale="90000"/>
          </a:bodyPr>
          <a:lstStyle/>
          <a:p>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小教新住</a:t>
            </a:r>
            <a:r>
              <a:rPr lang="zh-TW" altLang="en-US" b="1">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民語專案生</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
            </a:r>
            <a:b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修課範圍及要求</a:t>
            </a:r>
            <a:endParaRPr lang="zh-TW" altLang="en-US" dirty="0">
              <a:solidFill>
                <a:srgbClr val="FF0000"/>
              </a:solidFill>
            </a:endParaRPr>
          </a:p>
        </p:txBody>
      </p:sp>
      <p:sp>
        <p:nvSpPr>
          <p:cNvPr id="3" name="文字方塊 2"/>
          <p:cNvSpPr txBox="1"/>
          <p:nvPr/>
        </p:nvSpPr>
        <p:spPr>
          <a:xfrm>
            <a:off x="457200" y="1700808"/>
            <a:ext cx="8219256" cy="400110"/>
          </a:xfrm>
          <a:prstGeom prst="rect">
            <a:avLst/>
          </a:prstGeom>
          <a:noFill/>
        </p:spPr>
        <p:txBody>
          <a:bodyPr wrap="square" rtlCol="0">
            <a:spAutoFit/>
          </a:bodyPr>
          <a:lstStyle/>
          <a:p>
            <a:pPr lvl="0" algn="just"/>
            <a:endParaRPr lang="zh-TW" altLang="zh-TW" sz="20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57200" y="1546920"/>
            <a:ext cx="8219256" cy="707886"/>
          </a:xfrm>
          <a:prstGeom prst="rect">
            <a:avLst/>
          </a:prstGeom>
          <a:noFill/>
        </p:spPr>
        <p:txBody>
          <a:bodyPr wrap="square" rtlCol="0">
            <a:spAutoFit/>
          </a:bodyPr>
          <a:lstStyle/>
          <a:p>
            <a:pPr marL="342900" lvl="0" indent="-342900">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須完成：除前述對於國民小學教育學程生之所有修課規定外，另須完成新住民語文專長專門學分、語言檢定。</a:t>
            </a:r>
            <a:endParaRPr lang="en-US" altLang="zh-TW" sz="2400" b="1" dirty="0">
              <a:latin typeface="微軟正黑體" pitchFamily="34" charset="-120"/>
              <a:ea typeface="微軟正黑體" pitchFamily="34" charset="-120"/>
            </a:endParaRPr>
          </a:p>
        </p:txBody>
      </p:sp>
      <p:sp>
        <p:nvSpPr>
          <p:cNvPr id="5" name="圓角矩形 4"/>
          <p:cNvSpPr/>
          <p:nvPr/>
        </p:nvSpPr>
        <p:spPr>
          <a:xfrm>
            <a:off x="251520" y="2564904"/>
            <a:ext cx="20162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國民小學教師師資職前教育課程</a:t>
            </a:r>
            <a:r>
              <a:rPr lang="zh-TW" altLang="en-US" sz="2000" b="1" dirty="0">
                <a:solidFill>
                  <a:srgbClr val="FF0000"/>
                </a:solidFill>
                <a:latin typeface="微軟正黑體" pitchFamily="34" charset="-120"/>
                <a:ea typeface="微軟正黑體" pitchFamily="34" charset="-120"/>
              </a:rPr>
              <a:t>教育專業</a:t>
            </a:r>
            <a:r>
              <a:rPr lang="zh-TW" altLang="en-US" sz="2000" b="1" dirty="0">
                <a:latin typeface="微軟正黑體" pitchFamily="34" charset="-120"/>
                <a:ea typeface="微軟正黑體" pitchFamily="34" charset="-120"/>
              </a:rPr>
              <a:t>課程科目及學分表 </a:t>
            </a:r>
          </a:p>
        </p:txBody>
      </p:sp>
      <p:sp>
        <p:nvSpPr>
          <p:cNvPr id="8" name="圓角矩形 7"/>
          <p:cNvSpPr/>
          <p:nvPr/>
        </p:nvSpPr>
        <p:spPr>
          <a:xfrm>
            <a:off x="2915816" y="2600908"/>
            <a:ext cx="19654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新住民語文專長專門學分</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印尼語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越南語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泰國語</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itchFamily="34" charset="-120"/>
              <a:ea typeface="微軟正黑體" pitchFamily="34" charset="-120"/>
            </a:endParaRPr>
          </a:p>
        </p:txBody>
      </p:sp>
      <p:sp>
        <p:nvSpPr>
          <p:cNvPr id="9" name="圓角矩形 8"/>
          <p:cNvSpPr/>
          <p:nvPr/>
        </p:nvSpPr>
        <p:spPr>
          <a:xfrm>
            <a:off x="5478512" y="2129931"/>
            <a:ext cx="3419872" cy="34563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語言檢定</a:t>
            </a:r>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en-US" altLang="zh-TW" sz="2000" b="1" dirty="0">
                <a:latin typeface="微軟正黑體" pitchFamily="34" charset="-120"/>
                <a:ea typeface="微軟正黑體" pitchFamily="34" charset="-120"/>
              </a:rPr>
              <a:t>(1)</a:t>
            </a:r>
            <a:r>
              <a:rPr lang="zh-TW" altLang="en-US" sz="2000" b="1" dirty="0">
                <a:latin typeface="微軟正黑體" pitchFamily="34" charset="-120"/>
                <a:ea typeface="微軟正黑體" pitchFamily="34" charset="-120"/>
              </a:rPr>
              <a:t>越南語：應取得國際越南語認證</a:t>
            </a:r>
            <a:r>
              <a:rPr lang="en-US" altLang="zh-TW" sz="2000" b="1" dirty="0" err="1">
                <a:latin typeface="微軟正黑體" pitchFamily="34" charset="-120"/>
                <a:ea typeface="微軟正黑體" pitchFamily="34" charset="-120"/>
              </a:rPr>
              <a:t>iVPT</a:t>
            </a:r>
            <a:r>
              <a:rPr lang="en-US" altLang="zh-TW" sz="2000" b="1" dirty="0">
                <a:latin typeface="微軟正黑體" pitchFamily="34" charset="-120"/>
                <a:ea typeface="微軟正黑體" pitchFamily="34" charset="-120"/>
              </a:rPr>
              <a:t>/</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(2)</a:t>
            </a:r>
            <a:r>
              <a:rPr lang="zh-TW" altLang="en-US" sz="2000" b="1" dirty="0">
                <a:latin typeface="微軟正黑體" pitchFamily="34" charset="-120"/>
                <a:ea typeface="微軟正黑體" pitchFamily="34" charset="-120"/>
              </a:rPr>
              <a:t>印尼語：應取得印尼語文能力檢定</a:t>
            </a:r>
            <a:r>
              <a:rPr lang="en-US" altLang="zh-TW" sz="2000" b="1" dirty="0">
                <a:latin typeface="微軟正黑體" pitchFamily="34" charset="-120"/>
                <a:ea typeface="微軟正黑體" pitchFamily="34" charset="-120"/>
              </a:rPr>
              <a:t>UBI-PA/</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(3)</a:t>
            </a:r>
            <a:r>
              <a:rPr lang="zh-TW" altLang="en-US" sz="2000" b="1" dirty="0">
                <a:latin typeface="微軟正黑體" pitchFamily="34" charset="-120"/>
                <a:ea typeface="微軟正黑體" pitchFamily="34" charset="-120"/>
              </a:rPr>
              <a:t>泰國語：應取得泰語能力檢定</a:t>
            </a:r>
            <a:r>
              <a:rPr lang="en-US" altLang="zh-TW" sz="2000" b="1" dirty="0">
                <a:latin typeface="微軟正黑體" pitchFamily="34" charset="-120"/>
                <a:ea typeface="微軟正黑體" pitchFamily="34" charset="-120"/>
              </a:rPr>
              <a:t>CU-TFL/</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endParaRPr lang="zh-TW" altLang="en-US" b="1" dirty="0"/>
          </a:p>
        </p:txBody>
      </p:sp>
      <p:sp>
        <p:nvSpPr>
          <p:cNvPr id="10" name="加號 9"/>
          <p:cNvSpPr/>
          <p:nvPr/>
        </p:nvSpPr>
        <p:spPr>
          <a:xfrm>
            <a:off x="2246536" y="3501008"/>
            <a:ext cx="669280"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加號 10"/>
          <p:cNvSpPr/>
          <p:nvPr/>
        </p:nvSpPr>
        <p:spPr>
          <a:xfrm>
            <a:off x="4881240" y="3501008"/>
            <a:ext cx="597272"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136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師資培育與就業輔導處處長</a:t>
            </a:r>
            <a:endParaRPr lang="zh-TW" altLang="en-US" dirty="0">
              <a:solidFill>
                <a:srgbClr val="002060"/>
              </a:solidFill>
            </a:endParaRPr>
          </a:p>
        </p:txBody>
      </p:sp>
      <p:pic>
        <p:nvPicPr>
          <p:cNvPr id="6"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2859087"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CB89A3BC-D924-4E11-BB15-C6AB87FE0E0A}"/>
              </a:ext>
            </a:extLst>
          </p:cNvPr>
          <p:cNvSpPr/>
          <p:nvPr/>
        </p:nvSpPr>
        <p:spPr>
          <a:xfrm>
            <a:off x="3851920" y="1853332"/>
            <a:ext cx="5040560" cy="3200876"/>
          </a:xfrm>
          <a:prstGeom prst="rect">
            <a:avLst/>
          </a:prstGeom>
        </p:spPr>
        <p:txBody>
          <a:bodyPr wrap="square">
            <a:spAutoFit/>
          </a:bodyPr>
          <a:lstStyle/>
          <a:p>
            <a:pPr>
              <a:defRPr/>
            </a:pPr>
            <a:r>
              <a:rPr lang="zh-TW" altLang="en-US" sz="40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潘倩玉 </a:t>
            </a:r>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特聘教授兼處長</a:t>
            </a:r>
            <a:endParaRPr lang="en-US" altLang="zh-TW"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p>
            <a:pPr>
              <a:defRPr/>
            </a:pPr>
            <a:endParaRPr lang="en-US" altLang="zh-TW" b="1" dirty="0">
              <a:solidFill>
                <a:srgbClr val="000000"/>
              </a:solidFill>
              <a:latin typeface="+mj-ea"/>
              <a:ea typeface="+mj-ea"/>
              <a:cs typeface="Arial Unicode MS" pitchFamily="34" charset="-120"/>
            </a:endParaRPr>
          </a:p>
          <a:p>
            <a:pPr marL="285750" indent="-285750">
              <a:buFontTx/>
              <a:buBlip>
                <a:blip r:embed="rId3"/>
              </a:buBlip>
              <a:defRPr/>
            </a:pPr>
            <a:r>
              <a:rPr lang="zh-TW" altLang="en-US" b="1" dirty="0">
                <a:latin typeface="微軟正黑體" pitchFamily="34" charset="-120"/>
                <a:ea typeface="微軟正黑體" pitchFamily="34" charset="-120"/>
              </a:rPr>
              <a:t>潘倩玉</a:t>
            </a:r>
            <a:endParaRPr lang="en-US" altLang="zh-TW" b="1" dirty="0">
              <a:latin typeface="微軟正黑體" pitchFamily="34" charset="-120"/>
              <a:ea typeface="微軟正黑體" pitchFamily="34" charset="-120"/>
            </a:endParaRPr>
          </a:p>
          <a:p>
            <a:pPr marL="285750" indent="-285750">
              <a:buFontTx/>
              <a:buBlip>
                <a:blip r:embed="rId3"/>
              </a:buBlip>
              <a:defRPr/>
            </a:pPr>
            <a:r>
              <a:rPr lang="zh-TW" altLang="en-US" b="1" dirty="0">
                <a:latin typeface="微軟正黑體" pitchFamily="34" charset="-120"/>
                <a:ea typeface="微軟正黑體" pitchFamily="34" charset="-120"/>
              </a:rPr>
              <a:t>教授兼</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師資培育與就業輔導處處長</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3"/>
              </a:buBlip>
              <a:defRPr/>
            </a:pPr>
            <a:r>
              <a:rPr lang="zh-TW" altLang="en-US" b="1" dirty="0">
                <a:latin typeface="微軟正黑體" pitchFamily="34" charset="-120"/>
                <a:ea typeface="微軟正黑體" pitchFamily="34" charset="-120"/>
              </a:rPr>
              <a:t>最高學歷：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美國印第安那大學運動學系哲學博士</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3"/>
              </a:buBlip>
              <a:defRPr/>
            </a:pPr>
            <a:r>
              <a:rPr lang="zh-TW" altLang="en-US" b="1" dirty="0">
                <a:latin typeface="微軟正黑體" pitchFamily="34" charset="-120"/>
                <a:ea typeface="微軟正黑體" pitchFamily="34" charset="-120"/>
              </a:rPr>
              <a:t>專長：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適應體育、游泳、舞蹈</a:t>
            </a:r>
            <a:endParaRPr lang="en-US" altLang="zh-TW" dirty="0">
              <a:solidFill>
                <a:prstClr val="black"/>
              </a:solidFill>
              <a:latin typeface="微軟正黑體" pitchFamily="34" charset="-120"/>
              <a:ea typeface="微軟正黑體" pitchFamily="34" charset="-120"/>
              <a:cs typeface="Arial Unicode MS" pitchFamily="34" charset="-120"/>
            </a:endParaRPr>
          </a:p>
        </p:txBody>
      </p:sp>
    </p:spTree>
    <p:extLst>
      <p:ext uri="{BB962C8B-B14F-4D97-AF65-F5344CB8AC3E}">
        <p14:creationId xmlns:p14="http://schemas.microsoft.com/office/powerpoint/2010/main" val="75861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760" y="557808"/>
            <a:ext cx="8229600" cy="1143000"/>
          </a:xfrm>
        </p:spPr>
        <p:txBody>
          <a:bodyPr>
            <a:normAutofit fontScale="90000"/>
          </a:bodyPr>
          <a:lstStyle/>
          <a:p>
            <a:r>
              <a:rPr lang="zh-TW" altLang="en-US" b="1" dirty="0">
                <a:solidFill>
                  <a:srgbClr val="FF0000"/>
                </a:solidFill>
                <a:latin typeface="微軟正黑體" panose="020B0604030504040204" pitchFamily="34" charset="-120"/>
                <a:ea typeface="微軟正黑體" panose="020B0604030504040204" pitchFamily="34" charset="-120"/>
              </a:rPr>
              <a:t>新住民語文專長專門學分</a:t>
            </a:r>
            <a:r>
              <a:rPr lang="en-US" altLang="zh-TW" b="1" dirty="0">
                <a:solidFill>
                  <a:srgbClr val="FF0000"/>
                </a:solidFill>
                <a:latin typeface="微軟正黑體" panose="020B0604030504040204" pitchFamily="34" charset="-120"/>
                <a:ea typeface="微軟正黑體" panose="020B0604030504040204" pitchFamily="34" charset="-120"/>
              </a:rPr>
              <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印尼語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越南語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泰國語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itchFamily="34" charset="-120"/>
                <a:ea typeface="微軟正黑體" pitchFamily="34" charset="-120"/>
              </a:rPr>
              <a:t/>
            </a:r>
            <a:br>
              <a:rPr lang="zh-TW" altLang="en-US" b="1" dirty="0">
                <a:latin typeface="微軟正黑體" pitchFamily="34" charset="-120"/>
                <a:ea typeface="微軟正黑體" pitchFamily="34" charset="-120"/>
              </a:rPr>
            </a:br>
            <a:endParaRPr lang="zh-TW" altLang="en-US" dirty="0"/>
          </a:p>
        </p:txBody>
      </p:sp>
      <p:sp>
        <p:nvSpPr>
          <p:cNvPr id="3" name="矩形 2"/>
          <p:cNvSpPr/>
          <p:nvPr/>
        </p:nvSpPr>
        <p:spPr>
          <a:xfrm>
            <a:off x="386408" y="1700808"/>
            <a:ext cx="8424936" cy="3293209"/>
          </a:xfrm>
          <a:prstGeom prst="rect">
            <a:avLst/>
          </a:prstGeom>
        </p:spPr>
        <p:txBody>
          <a:bodyPr wrap="square">
            <a:spAutoFit/>
          </a:bodyPr>
          <a:lstStyle/>
          <a:p>
            <a:r>
              <a:rPr lang="zh-TW" altLang="en-US" sz="2400" b="1" dirty="0">
                <a:solidFill>
                  <a:srgbClr val="FF0000"/>
                </a:solidFill>
                <a:latin typeface="微軟正黑體" pitchFamily="34" charset="-120"/>
                <a:ea typeface="微軟正黑體" pitchFamily="34" charset="-120"/>
              </a:rPr>
              <a:t>◆新住民語文專長專門</a:t>
            </a:r>
            <a:r>
              <a:rPr lang="zh-TW" altLang="en-US" sz="2400" b="1" u="sng" dirty="0">
                <a:solidFill>
                  <a:srgbClr val="FF0000"/>
                </a:solidFill>
                <a:latin typeface="微軟正黑體" pitchFamily="34" charset="-120"/>
                <a:ea typeface="微軟正黑體" pitchFamily="34" charset="-120"/>
              </a:rPr>
              <a:t>學分一覽表</a:t>
            </a:r>
            <a:r>
              <a:rPr lang="zh-TW" altLang="en-US" sz="2400" b="1" dirty="0">
                <a:solidFill>
                  <a:srgbClr val="FF0000"/>
                </a:solidFill>
                <a:latin typeface="微軟正黑體" pitchFamily="34" charset="-120"/>
                <a:ea typeface="微軟正黑體" pitchFamily="34" charset="-120"/>
              </a:rPr>
              <a:t>，查詢路徑：</a:t>
            </a:r>
            <a:endParaRPr lang="en-US" altLang="zh-TW" sz="2400" b="1" dirty="0">
              <a:solidFill>
                <a:srgbClr val="FF0000"/>
              </a:solidFill>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師資職前課程</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&gt; </a:t>
            </a:r>
            <a:r>
              <a:rPr lang="zh-TW" altLang="en-US" sz="2000" b="1" dirty="0">
                <a:latin typeface="微軟正黑體" pitchFamily="34" charset="-120"/>
                <a:ea typeface="微軟正黑體" pitchFamily="34" charset="-120"/>
              </a:rPr>
              <a:t>中等學校專門課程</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國民小學加註專長課程</a:t>
            </a:r>
            <a:endParaRPr lang="en-US" altLang="zh-TW" sz="2000" b="1" dirty="0">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◆網址： </a:t>
            </a:r>
            <a:r>
              <a:rPr lang="en-US" altLang="zh-TW" sz="2000" b="1" dirty="0">
                <a:solidFill>
                  <a:srgbClr val="3333FF"/>
                </a:solidFill>
                <a:latin typeface="微軟正黑體" pitchFamily="34" charset="-120"/>
                <a:ea typeface="微軟正黑體" pitchFamily="34" charset="-120"/>
                <a:hlinkClick r:id="rId2"/>
              </a:rPr>
              <a:t>https://tecs.nknu.edu.tw/Page.aspx?PN=135&amp;SN=133&amp;Kind=s1</a:t>
            </a:r>
            <a:endParaRPr lang="en-US" altLang="zh-TW" sz="20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◆新住民語文專長</a:t>
            </a:r>
            <a:r>
              <a:rPr lang="zh-TW" altLang="en-US" sz="2400" b="1" dirty="0">
                <a:solidFill>
                  <a:srgbClr val="FF0000"/>
                </a:solidFill>
                <a:latin typeface="微軟正黑體" panose="020B0604030504040204" pitchFamily="34" charset="-120"/>
                <a:ea typeface="微軟正黑體" panose="020B0604030504040204" pitchFamily="34" charset="-120"/>
              </a:rPr>
              <a:t>專門學分諮詢</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開課</a:t>
            </a:r>
            <a:r>
              <a:rPr lang="zh-TW" altLang="en-US" sz="2400" b="1" dirty="0">
                <a:solidFill>
                  <a:srgbClr val="3333FF"/>
                </a:solidFill>
                <a:latin typeface="微軟正黑體" panose="020B0604030504040204" pitchFamily="34" charset="-120"/>
                <a:ea typeface="微軟正黑體" panose="020B0604030504040204" pitchFamily="34" charset="-120"/>
              </a:rPr>
              <a:t>窗口：</a:t>
            </a:r>
            <a:endParaRPr lang="en-US" altLang="zh-TW" sz="2400" b="1" dirty="0">
              <a:solidFill>
                <a:srgbClr val="3333FF"/>
              </a:solidFill>
              <a:latin typeface="微軟正黑體" panose="020B0604030504040204" pitchFamily="34" charset="-120"/>
              <a:ea typeface="微軟正黑體" panose="020B0604030504040204" pitchFamily="34" charset="-120"/>
            </a:endParaRPr>
          </a:p>
          <a:p>
            <a:r>
              <a:rPr lang="zh-TW" altLang="en-US" sz="2400" b="1" dirty="0">
                <a:solidFill>
                  <a:srgbClr val="3333FF"/>
                </a:solidFill>
                <a:latin typeface="微軟正黑體" panose="020B0604030504040204" pitchFamily="34" charset="-120"/>
                <a:ea typeface="微軟正黑體" panose="020B0604030504040204" pitchFamily="34" charset="-120"/>
              </a:rPr>
              <a:t>  東南亞暨南亞研究中心，分機</a:t>
            </a:r>
            <a:r>
              <a:rPr lang="en-US" altLang="zh-TW" sz="2400" b="1" dirty="0">
                <a:solidFill>
                  <a:srgbClr val="3333FF"/>
                </a:solidFill>
                <a:latin typeface="微軟正黑體" panose="020B0604030504040204" pitchFamily="34" charset="-120"/>
                <a:ea typeface="微軟正黑體" panose="020B0604030504040204" pitchFamily="34" charset="-120"/>
              </a:rPr>
              <a:t>2886</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u="sng" dirty="0">
                <a:solidFill>
                  <a:srgbClr val="3333FF"/>
                </a:solidFill>
                <a:latin typeface="微軟正黑體" panose="020B0604030504040204" pitchFamily="34" charset="-120"/>
                <a:ea typeface="微軟正黑體" panose="020B0604030504040204" pitchFamily="34" charset="-120"/>
              </a:rPr>
              <a:t>張小姐</a:t>
            </a:r>
            <a:r>
              <a:rPr lang="zh-TW" altLang="en-US" sz="2400" b="1" dirty="0">
                <a:solidFill>
                  <a:srgbClr val="3333FF"/>
                </a:solidFill>
                <a:latin typeface="微軟正黑體" panose="020B0604030504040204" pitchFamily="34" charset="-120"/>
                <a:ea typeface="微軟正黑體" panose="020B0604030504040204" pitchFamily="34" charset="-120"/>
              </a:rPr>
              <a:t>。</a:t>
            </a:r>
            <a:endParaRPr lang="en-US" altLang="zh-TW" sz="2400" b="1" dirty="0">
              <a:solidFill>
                <a:srgbClr val="3333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6385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特教</a:t>
            </a:r>
            <a:r>
              <a:rPr lang="en-US" altLang="zh-TW" sz="12000" dirty="0">
                <a:latin typeface="微軟正黑體" panose="020B0604030504040204" pitchFamily="34" charset="-120"/>
                <a:ea typeface="微軟正黑體" panose="020B0604030504040204" pitchFamily="34" charset="-120"/>
              </a:rPr>
              <a:t/>
            </a:r>
            <a:br>
              <a:rPr lang="en-US" altLang="zh-TW" sz="12000" dirty="0">
                <a:latin typeface="微軟正黑體" panose="020B0604030504040204" pitchFamily="34" charset="-120"/>
                <a:ea typeface="微軟正黑體" panose="020B0604030504040204" pitchFamily="34" charset="-120"/>
              </a:rPr>
            </a:br>
            <a:r>
              <a:rPr lang="zh-TW" altLang="en-US" sz="10000" dirty="0">
                <a:latin typeface="微軟正黑體" panose="020B0604030504040204" pitchFamily="34" charset="-120"/>
                <a:ea typeface="微軟正黑體" panose="020B0604030504040204" pitchFamily="34" charset="-120"/>
              </a:rPr>
              <a:t>資優學程</a:t>
            </a:r>
          </a:p>
        </p:txBody>
      </p:sp>
    </p:spTree>
    <p:extLst>
      <p:ext uri="{BB962C8B-B14F-4D97-AF65-F5344CB8AC3E}">
        <p14:creationId xmlns:p14="http://schemas.microsoft.com/office/powerpoint/2010/main" val="4102573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特教中等資優學程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特教資優科目學分表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p>
        </p:txBody>
      </p:sp>
      <p:sp>
        <p:nvSpPr>
          <p:cNvPr id="3" name="文字方塊 2"/>
          <p:cNvSpPr txBox="1"/>
          <p:nvPr/>
        </p:nvSpPr>
        <p:spPr>
          <a:xfrm>
            <a:off x="457200" y="1700808"/>
            <a:ext cx="8507288" cy="2246769"/>
          </a:xfrm>
          <a:prstGeom prst="rect">
            <a:avLst/>
          </a:prstGeom>
          <a:noFill/>
        </p:spPr>
        <p:txBody>
          <a:bodyPr wrap="square" rtlCol="0">
            <a:spAutoFit/>
          </a:bodyPr>
          <a:lstStyle/>
          <a:p>
            <a:pPr marL="342900" lvl="0" indent="-342900" algn="just">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特殊</a:t>
            </a:r>
            <a:r>
              <a:rPr lang="zh-TW" altLang="zh-TW" sz="2000" b="1" dirty="0">
                <a:latin typeface="微軟正黑體" panose="020B0604030504040204" pitchFamily="34" charset="-120"/>
                <a:ea typeface="微軟正黑體" panose="020B0604030504040204" pitchFamily="34" charset="-120"/>
              </a:rPr>
              <a:t>學校</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班</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中等教育階段資賦優異</a:t>
            </a:r>
            <a:r>
              <a:rPr lang="zh-TW" altLang="zh-TW" sz="2000" b="1" dirty="0">
                <a:latin typeface="微軟正黑體" panose="020B0604030504040204" pitchFamily="34" charset="-120"/>
                <a:ea typeface="微軟正黑體" panose="020B0604030504040204" pitchFamily="34" charset="-120"/>
              </a:rPr>
              <a:t>，總學分數應</a:t>
            </a:r>
            <a:r>
              <a:rPr lang="zh-TW" altLang="en-US" sz="2000" b="1" dirty="0">
                <a:latin typeface="微軟正黑體" panose="020B0604030504040204" pitchFamily="34" charset="-120"/>
                <a:ea typeface="微軟正黑體" panose="020B0604030504040204" pitchFamily="34" charset="-120"/>
              </a:rPr>
              <a:t>修畢總學分數</a:t>
            </a:r>
            <a:r>
              <a:rPr lang="en-US" altLang="zh-TW" sz="2000" b="1" dirty="0">
                <a:latin typeface="微軟正黑體" panose="020B0604030504040204" pitchFamily="34" charset="-120"/>
                <a:ea typeface="微軟正黑體" panose="020B0604030504040204" pitchFamily="34" charset="-120"/>
              </a:rPr>
              <a:t>38</a:t>
            </a:r>
            <a:r>
              <a:rPr lang="zh-TW" altLang="zh-TW" sz="2000" b="1" dirty="0">
                <a:latin typeface="微軟正黑體" panose="020B0604030504040204" pitchFamily="34" charset="-120"/>
                <a:ea typeface="微軟正黑體" panose="020B0604030504040204" pitchFamily="34" charset="-120"/>
              </a:rPr>
              <a:t>學分。</a:t>
            </a:r>
            <a:r>
              <a:rPr lang="zh-TW" altLang="en-US" sz="2000" b="1" dirty="0">
                <a:latin typeface="微軟正黑體" panose="020B0604030504040204" pitchFamily="34" charset="-120"/>
                <a:ea typeface="微軟正黑體" panose="020B0604030504040204" pitchFamily="34" charset="-120"/>
              </a:rPr>
              <a:t>   </a:t>
            </a:r>
            <a:endParaRPr lang="en-US" altLang="zh-TW" sz="2400" b="1" dirty="0">
              <a:latin typeface="+mj-ea"/>
            </a:endParaRPr>
          </a:p>
          <a:p>
            <a:pPr algn="just">
              <a:spcBef>
                <a:spcPct val="0"/>
              </a:spcBef>
              <a:defRPr/>
            </a:pP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另須修畢中等學校師資類科教育專業課程</a:t>
            </a:r>
            <a:r>
              <a:rPr lang="en-US" altLang="zh-TW" sz="2000" b="1" dirty="0">
                <a:latin typeface="微軟正黑體" panose="020B0604030504040204" pitchFamily="34" charset="-120"/>
                <a:ea typeface="微軟正黑體" panose="020B0604030504040204" pitchFamily="34" charset="-120"/>
              </a:rPr>
              <a:t> 26 </a:t>
            </a:r>
            <a:r>
              <a:rPr lang="zh-TW" altLang="zh-TW" sz="2000" b="1" dirty="0">
                <a:latin typeface="微軟正黑體" panose="020B0604030504040204" pitchFamily="34" charset="-120"/>
                <a:ea typeface="微軟正黑體" panose="020B0604030504040204" pitchFamily="34" charset="-120"/>
              </a:rPr>
              <a:t>學分及各任教科別</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領域</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主修專長、群科</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專門課程規定之應修學分數。</a:t>
            </a: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修畢本類科應修學分數，且</a:t>
            </a:r>
            <a:r>
              <a:rPr lang="zh-TW" altLang="en-US" sz="2000" b="1" dirty="0">
                <a:solidFill>
                  <a:srgbClr val="3333FF"/>
                </a:solidFill>
                <a:latin typeface="微軟正黑體" panose="020B0604030504040204" pitchFamily="34" charset="-120"/>
                <a:ea typeface="微軟正黑體" panose="020B0604030504040204" pitchFamily="34" charset="-120"/>
              </a:rPr>
              <a:t>同時修畢</a:t>
            </a:r>
            <a:r>
              <a:rPr lang="zh-TW" altLang="zh-TW" sz="2000" b="1" dirty="0">
                <a:solidFill>
                  <a:srgbClr val="3333FF"/>
                </a:solidFill>
                <a:latin typeface="微軟正黑體" panose="020B0604030504040204" pitchFamily="34" charset="-120"/>
                <a:ea typeface="微軟正黑體" panose="020B0604030504040204" pitchFamily="34" charset="-120"/>
              </a:rPr>
              <a:t>各任教學科中等學校師資類科</a:t>
            </a:r>
            <a:r>
              <a:rPr lang="zh-TW" altLang="en-US" sz="2000" b="1" dirty="0">
                <a:latin typeface="微軟正黑體" panose="020B0604030504040204" pitchFamily="34" charset="-120"/>
                <a:ea typeface="微軟正黑體" panose="020B0604030504040204" pitchFamily="34" charset="-120"/>
              </a:rPr>
              <a:t>應修學分數</a:t>
            </a:r>
            <a:r>
              <a:rPr lang="zh-TW" altLang="zh-TW" sz="2000" b="1" dirty="0">
                <a:latin typeface="微軟正黑體" panose="020B0604030504040204" pitchFamily="34" charset="-120"/>
                <a:ea typeface="微軟正黑體" panose="020B0604030504040204" pitchFamily="34" charset="-120"/>
              </a:rPr>
              <a:t>後，得依規定申請核發特殊教育資賦優異</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加階段</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相關證書。</a:t>
            </a:r>
          </a:p>
        </p:txBody>
      </p:sp>
    </p:spTree>
    <p:extLst>
      <p:ext uri="{BB962C8B-B14F-4D97-AF65-F5344CB8AC3E}">
        <p14:creationId xmlns:p14="http://schemas.microsoft.com/office/powerpoint/2010/main" val="1999562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特教資優修課邏輯及擋修限制</a:t>
            </a:r>
          </a:p>
        </p:txBody>
      </p:sp>
      <p:sp>
        <p:nvSpPr>
          <p:cNvPr id="20" name="矩形 19"/>
          <p:cNvSpPr/>
          <p:nvPr/>
        </p:nvSpPr>
        <p:spPr>
          <a:xfrm>
            <a:off x="344753" y="1340768"/>
            <a:ext cx="8547727" cy="2739211"/>
          </a:xfrm>
          <a:prstGeom prst="rect">
            <a:avLst/>
          </a:prstGeom>
        </p:spPr>
        <p:txBody>
          <a:bodyPr wrap="square">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擋修限制</a:t>
            </a:r>
            <a:r>
              <a:rPr lang="en-US" altLang="zh-TW" sz="28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800" b="1" u="sng" dirty="0">
                <a:solidFill>
                  <a:srgbClr val="FF0000"/>
                </a:solidFill>
                <a:latin typeface="微軟正黑體" panose="020B0604030504040204" pitchFamily="34" charset="-120"/>
                <a:ea typeface="微軟正黑體" panose="020B0604030504040204" pitchFamily="34" charset="-120"/>
              </a:rPr>
              <a:t>未依規定修課，該科目學分數</a:t>
            </a:r>
            <a:r>
              <a:rPr lang="zh-TW" altLang="zh-TW" sz="2800" b="1" u="sng" dirty="0">
                <a:solidFill>
                  <a:srgbClr val="3333FF"/>
                </a:solidFill>
                <a:latin typeface="微軟正黑體" panose="020B0604030504040204" pitchFamily="34" charset="-120"/>
                <a:ea typeface="微軟正黑體" panose="020B0604030504040204" pitchFamily="34" charset="-120"/>
              </a:rPr>
              <a:t>不予採認</a:t>
            </a:r>
            <a:r>
              <a:rPr lang="zh-TW" altLang="zh-TW" sz="2800" b="1" dirty="0">
                <a:solidFill>
                  <a:srgbClr val="FF0000"/>
                </a:solidFill>
                <a:latin typeface="微軟正黑體" panose="020B0604030504040204" pitchFamily="34" charset="-120"/>
                <a:ea typeface="微軟正黑體" panose="020B0604030504040204" pitchFamily="34" charset="-120"/>
              </a:rPr>
              <a:t>：</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修習「資賦優異高中資優班教學實習」前，須先修畢「資賦優異各領域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 </a:t>
            </a: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修習「資賦優異國中資優班教學實習」前，須先修畢「資賦優異各領域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a:t>
            </a:r>
            <a:endParaRPr lang="en-US" altLang="zh-TW" sz="2400" dirty="0">
              <a:latin typeface="微軟正黑體" panose="020B0604030504040204" pitchFamily="34" charset="-120"/>
              <a:ea typeface="微軟正黑體" panose="020B0604030504040204" pitchFamily="34" charset="-120"/>
            </a:endParaRPr>
          </a:p>
        </p:txBody>
      </p:sp>
      <p:sp>
        <p:nvSpPr>
          <p:cNvPr id="4" name="矩形 3"/>
          <p:cNvSpPr/>
          <p:nvPr/>
        </p:nvSpPr>
        <p:spPr>
          <a:xfrm>
            <a:off x="551345" y="4293096"/>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94142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303"/>
            <a:ext cx="8229600" cy="1060034"/>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6" name="文字方塊 5"/>
          <p:cNvSpPr txBox="1"/>
          <p:nvPr/>
        </p:nvSpPr>
        <p:spPr>
          <a:xfrm>
            <a:off x="611560" y="4293096"/>
            <a:ext cx="7632848" cy="1754326"/>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資優學程排課係以四個學期均配</a:t>
            </a:r>
            <a:r>
              <a:rPr lang="en-US" altLang="zh-TW" dirty="0">
                <a:latin typeface="微軟正黑體" panose="020B0604030504040204" pitchFamily="34" charset="-120"/>
                <a:ea typeface="微軟正黑體" panose="020B0604030504040204" pitchFamily="34" charset="-120"/>
              </a:rPr>
              <a:t>38</a:t>
            </a:r>
            <a:r>
              <a:rPr lang="zh-TW" altLang="en-US" dirty="0">
                <a:latin typeface="微軟正黑體" panose="020B0604030504040204" pitchFamily="34" charset="-120"/>
                <a:ea typeface="微軟正黑體" panose="020B0604030504040204" pitchFamily="34" charset="-120"/>
              </a:rPr>
              <a:t>學分課程，為避免與系所主修衝堂，幾乎以夜間授課為主，請同學儘可能跟上修課進度。</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部分課程屬於進階課程，</a:t>
            </a:r>
            <a:r>
              <a:rPr lang="zh-TW" altLang="en-US" dirty="0">
                <a:solidFill>
                  <a:srgbClr val="FF0000"/>
                </a:solidFill>
                <a:latin typeface="微軟正黑體" panose="020B0604030504040204" pitchFamily="34" charset="-120"/>
                <a:ea typeface="微軟正黑體" panose="020B0604030504040204" pitchFamily="34" charset="-120"/>
              </a:rPr>
              <a:t>資優學程一年級學生不適合修讀，故請以上述課表選課，</a:t>
            </a:r>
            <a:r>
              <a:rPr lang="zh-TW" altLang="en-US" b="1" u="sng" dirty="0">
                <a:solidFill>
                  <a:srgbClr val="FF0000"/>
                </a:solidFill>
                <a:latin typeface="微軟正黑體" panose="020B0604030504040204" pitchFamily="34" charset="-120"/>
                <a:ea typeface="微軟正黑體" panose="020B0604030504040204" pitchFamily="34" charset="-120"/>
              </a:rPr>
              <a:t>若有誤選資優學程二年級課程，則行政端會主動進行刪除</a:t>
            </a:r>
            <a:r>
              <a:rPr lang="zh-TW" altLang="en-US" b="1" u="sng" dirty="0">
                <a:latin typeface="微軟正黑體" panose="020B0604030504040204" pitchFamily="34" charset="-120"/>
                <a:ea typeface="微軟正黑體" panose="020B0604030504040204" pitchFamily="34" charset="-120"/>
              </a:rPr>
              <a:t>。</a:t>
            </a:r>
            <a:endParaRPr lang="en-US" altLang="zh-TW" b="1" u="sng"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832317600"/>
              </p:ext>
            </p:extLst>
          </p:nvPr>
        </p:nvGraphicFramePr>
        <p:xfrm>
          <a:off x="467544" y="1052731"/>
          <a:ext cx="8229601" cy="2988514"/>
        </p:xfrm>
        <a:graphic>
          <a:graphicData uri="http://schemas.openxmlformats.org/drawingml/2006/table">
            <a:tbl>
              <a:tblPr>
                <a:tableStyleId>{5C22544A-7EE6-4342-B048-85BDC9FD1C3A}</a:tableStyleId>
              </a:tblPr>
              <a:tblGrid>
                <a:gridCol w="2345821">
                  <a:extLst>
                    <a:ext uri="{9D8B030D-6E8A-4147-A177-3AD203B41FA5}">
                      <a16:colId xmlns:a16="http://schemas.microsoft.com/office/drawing/2014/main" val="20000"/>
                    </a:ext>
                  </a:extLst>
                </a:gridCol>
                <a:gridCol w="966547">
                  <a:extLst>
                    <a:ext uri="{9D8B030D-6E8A-4147-A177-3AD203B41FA5}">
                      <a16:colId xmlns:a16="http://schemas.microsoft.com/office/drawing/2014/main" val="20001"/>
                    </a:ext>
                  </a:extLst>
                </a:gridCol>
                <a:gridCol w="2668388">
                  <a:extLst>
                    <a:ext uri="{9D8B030D-6E8A-4147-A177-3AD203B41FA5}">
                      <a16:colId xmlns:a16="http://schemas.microsoft.com/office/drawing/2014/main" val="20002"/>
                    </a:ext>
                  </a:extLst>
                </a:gridCol>
                <a:gridCol w="1347635">
                  <a:extLst>
                    <a:ext uri="{9D8B030D-6E8A-4147-A177-3AD203B41FA5}">
                      <a16:colId xmlns:a16="http://schemas.microsoft.com/office/drawing/2014/main" val="20003"/>
                    </a:ext>
                  </a:extLst>
                </a:gridCol>
                <a:gridCol w="901210">
                  <a:extLst>
                    <a:ext uri="{9D8B030D-6E8A-4147-A177-3AD203B41FA5}">
                      <a16:colId xmlns:a16="http://schemas.microsoft.com/office/drawing/2014/main" val="20004"/>
                    </a:ext>
                  </a:extLst>
                </a:gridCol>
              </a:tblGrid>
              <a:tr h="249749">
                <a:tc gridSpan="5">
                  <a:txBody>
                    <a:bodyPr/>
                    <a:lstStyle/>
                    <a:p>
                      <a:pPr algn="ctr" fontAlgn="ctr"/>
                      <a:r>
                        <a:rPr lang="en-US" altLang="zh-TW" sz="1800" u="none" strike="noStrike" dirty="0">
                          <a:effectLst/>
                          <a:latin typeface="微軟正黑體" pitchFamily="34" charset="-120"/>
                          <a:ea typeface="微軟正黑體" pitchFamily="34" charset="-120"/>
                        </a:rPr>
                        <a:t>114</a:t>
                      </a:r>
                      <a:r>
                        <a:rPr lang="zh-TW" altLang="en-US" sz="1800" u="none" strike="noStrike" dirty="0">
                          <a:effectLst/>
                          <a:latin typeface="微軟正黑體" pitchFamily="34" charset="-120"/>
                          <a:ea typeface="微軟正黑體" pitchFamily="34" charset="-120"/>
                        </a:rPr>
                        <a:t>學年度第</a:t>
                      </a:r>
                      <a:r>
                        <a:rPr lang="en-US" altLang="zh-TW" sz="1800" u="none" strike="noStrike" dirty="0">
                          <a:effectLst/>
                          <a:latin typeface="微軟正黑體" pitchFamily="34" charset="-120"/>
                          <a:ea typeface="微軟正黑體" pitchFamily="34" charset="-120"/>
                        </a:rPr>
                        <a:t>1</a:t>
                      </a:r>
                      <a:r>
                        <a:rPr lang="zh-TW" altLang="en-US" sz="1800" u="none" strike="noStrike" dirty="0">
                          <a:effectLst/>
                          <a:latin typeface="微軟正黑體" pitchFamily="34" charset="-120"/>
                          <a:ea typeface="微軟正黑體" pitchFamily="34" charset="-120"/>
                        </a:rPr>
                        <a:t>學期特教資優課程</a:t>
                      </a:r>
                      <a:endParaRPr lang="zh-TW" altLang="en-US" sz="1800" b="0" i="0" u="none" strike="noStrike" dirty="0">
                        <a:solidFill>
                          <a:srgbClr val="000000"/>
                        </a:solidFill>
                        <a:effectLst/>
                        <a:latin typeface="微軟正黑體" pitchFamily="34" charset="-120"/>
                        <a:ea typeface="微軟正黑體" pitchFamily="34" charset="-120"/>
                      </a:endParaRPr>
                    </a:p>
                  </a:txBody>
                  <a:tcPr marL="1672" marR="1672" marT="1672"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49749">
                <a:tc>
                  <a:txBody>
                    <a:bodyPr/>
                    <a:lstStyle/>
                    <a:p>
                      <a:pPr algn="ctr" fontAlgn="ctr"/>
                      <a:r>
                        <a:rPr lang="zh-TW" altLang="en-US" sz="1400" u="none" strike="noStrike">
                          <a:effectLst/>
                          <a:latin typeface="微軟正黑體" pitchFamily="34" charset="-120"/>
                          <a:ea typeface="微軟正黑體" pitchFamily="34" charset="-120"/>
                        </a:rPr>
                        <a:t>類別</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dirty="0">
                          <a:effectLst/>
                          <a:latin typeface="微軟正黑體" pitchFamily="34" charset="-120"/>
                          <a:ea typeface="微軟正黑體" pitchFamily="34" charset="-120"/>
                        </a:rPr>
                        <a:t>科目代碼</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dirty="0">
                          <a:effectLst/>
                          <a:latin typeface="微軟正黑體" pitchFamily="34" charset="-120"/>
                          <a:ea typeface="微軟正黑體" pitchFamily="34" charset="-120"/>
                        </a:rPr>
                        <a:t>科目</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a:effectLst/>
                          <a:latin typeface="微軟正黑體" pitchFamily="34" charset="-120"/>
                          <a:ea typeface="微軟正黑體" pitchFamily="34" charset="-120"/>
                        </a:rPr>
                        <a:t>時間</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zh-TW" altLang="en-US" sz="1400" u="none" strike="noStrike">
                          <a:effectLst/>
                          <a:latin typeface="微軟正黑體" pitchFamily="34" charset="-120"/>
                          <a:ea typeface="微軟正黑體" pitchFamily="34" charset="-120"/>
                        </a:rPr>
                        <a:t>地點</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extLst>
                  <a:ext uri="{0D108BD9-81ED-4DB2-BD59-A6C34878D82A}">
                    <a16:rowId xmlns:a16="http://schemas.microsoft.com/office/drawing/2014/main" val="10001"/>
                  </a:ext>
                </a:extLst>
              </a:tr>
              <a:tr h="205095">
                <a:tc rowSpan="5">
                  <a:txBody>
                    <a:bodyPr/>
                    <a:lstStyle/>
                    <a:p>
                      <a:pPr algn="ctr" fontAlgn="ctr"/>
                      <a:r>
                        <a:rPr lang="zh-TW" altLang="en-US" sz="1400" u="none" strike="noStrike" dirty="0">
                          <a:effectLst/>
                          <a:latin typeface="微軟正黑體" pitchFamily="34" charset="-120"/>
                          <a:ea typeface="微軟正黑體" pitchFamily="34" charset="-120"/>
                        </a:rPr>
                        <a:t>資優一</a:t>
                      </a:r>
                      <a:br>
                        <a:rPr lang="zh-TW" altLang="en-US" sz="1400" u="none" strike="noStrike" dirty="0">
                          <a:effectLst/>
                          <a:latin typeface="微軟正黑體" pitchFamily="34" charset="-120"/>
                          <a:ea typeface="微軟正黑體" pitchFamily="34" charset="-120"/>
                        </a:rPr>
                      </a:br>
                      <a:r>
                        <a:rPr lang="en-US" altLang="zh-TW" sz="1400" u="none" strike="noStrike" dirty="0">
                          <a:effectLst/>
                          <a:latin typeface="微軟正黑體" pitchFamily="34" charset="-120"/>
                          <a:ea typeface="微軟正黑體" pitchFamily="34" charset="-120"/>
                        </a:rPr>
                        <a:t>(114</a:t>
                      </a:r>
                      <a:r>
                        <a:rPr lang="zh-TW" altLang="en-US" sz="1400" u="none" strike="noStrike" dirty="0">
                          <a:effectLst/>
                          <a:latin typeface="微軟正黑體" pitchFamily="34" charset="-120"/>
                          <a:ea typeface="微軟正黑體" pitchFamily="34" charset="-120"/>
                        </a:rPr>
                        <a:t>級特教資優學程</a:t>
                      </a:r>
                      <a:r>
                        <a:rPr lang="en-US" altLang="zh-TW" sz="1400" u="none" strike="noStrike" dirty="0">
                          <a:effectLst/>
                          <a:latin typeface="微軟正黑體" pitchFamily="34" charset="-120"/>
                          <a:ea typeface="微軟正黑體" pitchFamily="34" charset="-120"/>
                        </a:rPr>
                        <a:t>)</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a:effectLst/>
                          <a:latin typeface="微軟正黑體" pitchFamily="34" charset="-120"/>
                          <a:ea typeface="微軟正黑體" pitchFamily="34" charset="-120"/>
                        </a:rPr>
                        <a:t>AS101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資賦優異教育概論</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a:effectLst/>
                          <a:latin typeface="微軟正黑體" pitchFamily="34" charset="-120"/>
                          <a:ea typeface="微軟正黑體" pitchFamily="34" charset="-120"/>
                        </a:rPr>
                        <a:t>1A.1B</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1404</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2"/>
                  </a:ext>
                </a:extLst>
              </a:tr>
              <a:tr h="249749">
                <a:tc vMerge="1">
                  <a:txBody>
                    <a:bodyPr/>
                    <a:lstStyle/>
                    <a:p>
                      <a:endParaRPr lang="zh-TW" altLang="en-US"/>
                    </a:p>
                  </a:txBody>
                  <a:tcPr/>
                </a:tc>
                <a:tc>
                  <a:txBody>
                    <a:bodyPr/>
                    <a:lstStyle/>
                    <a:p>
                      <a:pPr algn="ctr" fontAlgn="ctr"/>
                      <a:r>
                        <a:rPr lang="en-US" sz="1400" u="none" strike="noStrike" dirty="0">
                          <a:effectLst/>
                          <a:latin typeface="微軟正黑體" pitchFamily="34" charset="-120"/>
                          <a:ea typeface="微軟正黑體" pitchFamily="34" charset="-120"/>
                        </a:rPr>
                        <a:t>AS201</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特殊教育學生鑑定與評量</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zh-TW" altLang="en-US" sz="1400" u="none" strike="noStrike">
                          <a:effectLst/>
                          <a:latin typeface="微軟正黑體" pitchFamily="34" charset="-120"/>
                          <a:ea typeface="微軟正黑體" pitchFamily="34" charset="-120"/>
                        </a:rPr>
                        <a:t> </a:t>
                      </a:r>
                      <a:r>
                        <a:rPr lang="en-US" altLang="zh-TW" sz="1400" u="none" strike="noStrike">
                          <a:effectLst/>
                          <a:latin typeface="微軟正黑體" pitchFamily="34" charset="-120"/>
                          <a:ea typeface="微軟正黑體" pitchFamily="34" charset="-120"/>
                        </a:rPr>
                        <a:t>31,32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3"/>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AS202</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多元智能理論與應用</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dirty="0">
                          <a:effectLst/>
                          <a:latin typeface="微軟正黑體" pitchFamily="34" charset="-120"/>
                          <a:ea typeface="微軟正黑體" pitchFamily="34" charset="-120"/>
                        </a:rPr>
                        <a:t>4A,4B</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1403</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4"/>
                  </a:ext>
                </a:extLst>
              </a:tr>
              <a:tr h="249749">
                <a:tc vMerge="1">
                  <a:txBody>
                    <a:bodyPr/>
                    <a:lstStyle/>
                    <a:p>
                      <a:endParaRPr lang="zh-TW" altLang="en-US"/>
                    </a:p>
                  </a:txBody>
                  <a:tcPr/>
                </a:tc>
                <a:tc>
                  <a:txBody>
                    <a:bodyPr/>
                    <a:lstStyle/>
                    <a:p>
                      <a:pPr algn="ctr" fontAlgn="ctr"/>
                      <a:r>
                        <a:rPr lang="en-US" sz="1400" u="none" strike="noStrike" dirty="0">
                          <a:effectLst/>
                          <a:latin typeface="微軟正黑體" pitchFamily="34" charset="-120"/>
                          <a:ea typeface="微軟正黑體" pitchFamily="34" charset="-120"/>
                        </a:rPr>
                        <a:t>AS203</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a:effectLst/>
                          <a:latin typeface="微軟正黑體" pitchFamily="34" charset="-120"/>
                          <a:ea typeface="微軟正黑體" pitchFamily="34" charset="-120"/>
                        </a:rPr>
                        <a:t>資賦優異學生鑑定與評量</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dirty="0">
                          <a:effectLst/>
                          <a:latin typeface="微軟正黑體" pitchFamily="34" charset="-120"/>
                          <a:ea typeface="微軟正黑體" pitchFamily="34" charset="-120"/>
                        </a:rPr>
                        <a:t>2A.2B</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1403</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5"/>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AS401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資賦優異學生創造力教育</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sz="1400" u="none" strike="noStrike" dirty="0">
                          <a:effectLst/>
                          <a:latin typeface="微軟正黑體" pitchFamily="34" charset="-120"/>
                          <a:ea typeface="微軟正黑體" pitchFamily="34" charset="-120"/>
                        </a:rPr>
                        <a:t>2.CD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2">
                        <a:lumMod val="20000"/>
                        <a:lumOff val="80000"/>
                      </a:schemeClr>
                    </a:solidFill>
                  </a:tcPr>
                </a:tc>
                <a:extLst>
                  <a:ext uri="{0D108BD9-81ED-4DB2-BD59-A6C34878D82A}">
                    <a16:rowId xmlns:a16="http://schemas.microsoft.com/office/drawing/2014/main" val="10006"/>
                  </a:ext>
                </a:extLst>
              </a:tr>
              <a:tr h="249749">
                <a:tc rowSpan="4">
                  <a:txBody>
                    <a:bodyPr/>
                    <a:lstStyle/>
                    <a:p>
                      <a:pPr algn="ctr" fontAlgn="ctr"/>
                      <a:r>
                        <a:rPr lang="zh-TW" altLang="en-US" sz="1400" u="none" strike="noStrike" dirty="0">
                          <a:effectLst/>
                          <a:latin typeface="微軟正黑體" pitchFamily="34" charset="-120"/>
                          <a:ea typeface="微軟正黑體" pitchFamily="34" charset="-120"/>
                        </a:rPr>
                        <a:t>資優二</a:t>
                      </a:r>
                      <a:br>
                        <a:rPr lang="zh-TW" altLang="en-US" sz="1400" u="none" strike="noStrike" dirty="0">
                          <a:effectLst/>
                          <a:latin typeface="微軟正黑體" pitchFamily="34" charset="-120"/>
                          <a:ea typeface="微軟正黑體" pitchFamily="34" charset="-120"/>
                        </a:rPr>
                      </a:br>
                      <a:r>
                        <a:rPr lang="en-US" altLang="zh-TW" sz="1400" u="none" strike="noStrike" dirty="0">
                          <a:effectLst/>
                          <a:latin typeface="微軟正黑體" pitchFamily="34" charset="-120"/>
                          <a:ea typeface="微軟正黑體" pitchFamily="34" charset="-120"/>
                        </a:rPr>
                        <a:t>(113</a:t>
                      </a:r>
                      <a:r>
                        <a:rPr lang="zh-TW" altLang="en-US" sz="1400" u="none" strike="noStrike" dirty="0">
                          <a:effectLst/>
                          <a:latin typeface="微軟正黑體" pitchFamily="34" charset="-120"/>
                          <a:ea typeface="微軟正黑體" pitchFamily="34" charset="-120"/>
                        </a:rPr>
                        <a:t>級特教資優學程</a:t>
                      </a:r>
                      <a:r>
                        <a:rPr lang="en-US" altLang="zh-TW" sz="1400" u="none" strike="noStrike" dirty="0">
                          <a:effectLst/>
                          <a:latin typeface="微軟正黑體" pitchFamily="34" charset="-120"/>
                          <a:ea typeface="微軟正黑體" pitchFamily="34" charset="-120"/>
                        </a:rPr>
                        <a:t>)</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a:effectLst/>
                          <a:latin typeface="微軟正黑體" pitchFamily="34" charset="-120"/>
                          <a:ea typeface="微軟正黑體" pitchFamily="34" charset="-120"/>
                        </a:rPr>
                        <a:t>AS203</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a:effectLst/>
                          <a:latin typeface="微軟正黑體" pitchFamily="34" charset="-120"/>
                          <a:ea typeface="微軟正黑體" pitchFamily="34" charset="-120"/>
                        </a:rPr>
                        <a:t>資賦優異學生鑑定與評量</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2A.2B</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1403</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07"/>
                  </a:ext>
                </a:extLst>
              </a:tr>
              <a:tr h="249749">
                <a:tc vMerge="1">
                  <a:txBody>
                    <a:bodyPr/>
                    <a:lstStyle/>
                    <a:p>
                      <a:endParaRPr lang="zh-TW" altLang="en-US"/>
                    </a:p>
                  </a:txBody>
                  <a:tcPr/>
                </a:tc>
                <a:tc>
                  <a:txBody>
                    <a:bodyPr/>
                    <a:lstStyle/>
                    <a:p>
                      <a:pPr algn="ctr" fontAlgn="ctr"/>
                      <a:r>
                        <a:rPr lang="en-US" sz="1400" u="none" strike="noStrike" dirty="0">
                          <a:effectLst/>
                          <a:latin typeface="微軟正黑體" pitchFamily="34" charset="-120"/>
                          <a:ea typeface="微軟正黑體" pitchFamily="34" charset="-120"/>
                        </a:rPr>
                        <a:t>AS401</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資賦優異學生創造力教育</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2.CD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a:effectLst/>
                          <a:latin typeface="微軟正黑體" pitchFamily="34" charset="-120"/>
                          <a:ea typeface="微軟正黑體" pitchFamily="34" charset="-120"/>
                        </a:rPr>
                        <a:t>1402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08"/>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AS402</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dirty="0">
                          <a:effectLst/>
                          <a:latin typeface="微軟正黑體" pitchFamily="34" charset="-120"/>
                          <a:ea typeface="微軟正黑體" pitchFamily="34" charset="-120"/>
                        </a:rPr>
                        <a:t>資賦優異學生獨立研究</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 1C,1D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09"/>
                  </a:ext>
                </a:extLst>
              </a:tr>
              <a:tr h="249749">
                <a:tc vMerge="1">
                  <a:txBody>
                    <a:bodyPr/>
                    <a:lstStyle/>
                    <a:p>
                      <a:endParaRPr lang="zh-TW" altLang="en-US"/>
                    </a:p>
                  </a:txBody>
                  <a:tcPr/>
                </a:tc>
                <a:tc>
                  <a:txBody>
                    <a:bodyPr/>
                    <a:lstStyle/>
                    <a:p>
                      <a:pPr algn="ctr" fontAlgn="ctr"/>
                      <a:r>
                        <a:rPr lang="en-US" sz="1400" u="none" strike="noStrike">
                          <a:effectLst/>
                          <a:latin typeface="微軟正黑體" pitchFamily="34" charset="-120"/>
                          <a:ea typeface="微軟正黑體" pitchFamily="34" charset="-120"/>
                        </a:rPr>
                        <a:t>AS301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l" fontAlgn="ctr"/>
                      <a:r>
                        <a:rPr lang="zh-TW" altLang="en-US" sz="1400" u="none" strike="noStrike">
                          <a:effectLst/>
                          <a:latin typeface="微軟正黑體" pitchFamily="34" charset="-120"/>
                          <a:ea typeface="微軟正黑體" pitchFamily="34" charset="-120"/>
                        </a:rPr>
                        <a:t>資賦優異各領域</a:t>
                      </a:r>
                      <a:r>
                        <a:rPr lang="en-US" altLang="zh-TW" sz="1400" u="none" strike="noStrike">
                          <a:effectLst/>
                          <a:latin typeface="微軟正黑體" pitchFamily="34" charset="-120"/>
                          <a:ea typeface="微軟正黑體" pitchFamily="34" charset="-120"/>
                        </a:rPr>
                        <a:t>/</a:t>
                      </a:r>
                      <a:r>
                        <a:rPr lang="zh-TW" altLang="en-US" sz="1400" u="none" strike="noStrike">
                          <a:effectLst/>
                          <a:latin typeface="微軟正黑體" pitchFamily="34" charset="-120"/>
                          <a:ea typeface="微軟正黑體" pitchFamily="34" charset="-120"/>
                        </a:rPr>
                        <a:t>學科教材教法</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sz="1400" u="none" strike="noStrike" dirty="0">
                          <a:effectLst/>
                          <a:latin typeface="微軟正黑體" pitchFamily="34" charset="-120"/>
                          <a:ea typeface="微軟正黑體" pitchFamily="34" charset="-120"/>
                        </a:rPr>
                        <a:t>3A.3B.3C.3D</a:t>
                      </a:r>
                      <a:endParaRPr 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tc>
                  <a:txBody>
                    <a:bodyPr/>
                    <a:lstStyle/>
                    <a:p>
                      <a:pPr algn="ctr" fontAlgn="ctr"/>
                      <a:r>
                        <a:rPr lang="en-US" altLang="zh-TW" sz="1400" u="none" strike="noStrike" dirty="0">
                          <a:effectLst/>
                          <a:latin typeface="微軟正黑體" pitchFamily="34" charset="-120"/>
                          <a:ea typeface="微軟正黑體" pitchFamily="34" charset="-120"/>
                        </a:rPr>
                        <a:t>1402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solidFill>
                      <a:schemeClr val="accent5">
                        <a:lumMod val="40000"/>
                        <a:lumOff val="60000"/>
                      </a:schemeClr>
                    </a:solidFill>
                  </a:tcPr>
                </a:tc>
                <a:extLst>
                  <a:ext uri="{0D108BD9-81ED-4DB2-BD59-A6C34878D82A}">
                    <a16:rowId xmlns:a16="http://schemas.microsoft.com/office/drawing/2014/main" val="10010"/>
                  </a:ext>
                </a:extLst>
              </a:tr>
              <a:tr h="249749">
                <a:tc>
                  <a:txBody>
                    <a:bodyPr/>
                    <a:lstStyle/>
                    <a:p>
                      <a:pPr algn="ctr" fontAlgn="ctr"/>
                      <a:r>
                        <a:rPr lang="zh-TW" altLang="en-US" sz="1400" u="none" strike="noStrike">
                          <a:effectLst/>
                          <a:latin typeface="微軟正黑體" pitchFamily="34" charset="-120"/>
                          <a:ea typeface="微軟正黑體" pitchFamily="34" charset="-120"/>
                        </a:rPr>
                        <a:t>技職課程</a:t>
                      </a:r>
                      <a:endParaRPr lang="zh-TW" alt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en-US" sz="1400" u="none" strike="noStrike">
                          <a:effectLst/>
                          <a:latin typeface="微軟正黑體" pitchFamily="34" charset="-120"/>
                          <a:ea typeface="微軟正黑體" pitchFamily="34" charset="-120"/>
                        </a:rPr>
                        <a:t>AS501</a:t>
                      </a:r>
                      <a:endParaRPr lang="en-US"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l" fontAlgn="ctr"/>
                      <a:r>
                        <a:rPr lang="zh-TW" altLang="en-US" sz="1400" u="none" strike="noStrike" dirty="0">
                          <a:effectLst/>
                          <a:latin typeface="微軟正黑體" pitchFamily="34" charset="-120"/>
                          <a:ea typeface="微軟正黑體" pitchFamily="34" charset="-120"/>
                        </a:rPr>
                        <a:t>職業探索與生涯規劃</a:t>
                      </a:r>
                      <a:endParaRPr lang="zh-TW" altLang="en-US"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en-US" altLang="zh-TW" sz="1400" u="none" strike="noStrike">
                          <a:effectLst/>
                          <a:latin typeface="微軟正黑體" pitchFamily="34" charset="-120"/>
                          <a:ea typeface="微軟正黑體" pitchFamily="34" charset="-120"/>
                        </a:rPr>
                        <a:t>41.42</a:t>
                      </a:r>
                      <a:endParaRPr lang="en-US" altLang="zh-TW" sz="1400" b="0" i="0" u="none" strike="noStrike">
                        <a:solidFill>
                          <a:srgbClr val="000000"/>
                        </a:solidFill>
                        <a:effectLst/>
                        <a:latin typeface="微軟正黑體" pitchFamily="34" charset="-120"/>
                        <a:ea typeface="微軟正黑體" pitchFamily="34" charset="-120"/>
                      </a:endParaRPr>
                    </a:p>
                  </a:txBody>
                  <a:tcPr marL="1672" marR="1672" marT="1672" marB="0" anchor="ctr"/>
                </a:tc>
                <a:tc>
                  <a:txBody>
                    <a:bodyPr/>
                    <a:lstStyle/>
                    <a:p>
                      <a:pPr algn="ctr" fontAlgn="ctr"/>
                      <a:r>
                        <a:rPr lang="en-US" altLang="zh-TW" sz="1400" u="none" strike="noStrike" dirty="0">
                          <a:effectLst/>
                          <a:latin typeface="微軟正黑體" pitchFamily="34" charset="-120"/>
                          <a:ea typeface="微軟正黑體" pitchFamily="34" charset="-120"/>
                        </a:rPr>
                        <a:t>0702</a:t>
                      </a:r>
                      <a:endParaRPr lang="en-US" altLang="zh-TW" sz="1400" b="0" i="0" u="none" strike="noStrike" dirty="0">
                        <a:solidFill>
                          <a:srgbClr val="000000"/>
                        </a:solidFill>
                        <a:effectLst/>
                        <a:latin typeface="微軟正黑體" pitchFamily="34" charset="-120"/>
                        <a:ea typeface="微軟正黑體" pitchFamily="34" charset="-120"/>
                      </a:endParaRPr>
                    </a:p>
                  </a:txBody>
                  <a:tcPr marL="1672" marR="1672" marT="1672"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7296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D93B58-3051-4356-A767-1F417B4C6E8E}"/>
              </a:ext>
            </a:extLst>
          </p:cNvPr>
          <p:cNvSpPr>
            <a:spLocks noGrp="1"/>
          </p:cNvSpPr>
          <p:nvPr>
            <p:ph type="title"/>
          </p:nvPr>
        </p:nvSpPr>
        <p:spPr>
          <a:xfrm>
            <a:off x="457200" y="2492896"/>
            <a:ext cx="8229600" cy="1143000"/>
          </a:xfrm>
        </p:spPr>
        <p:txBody>
          <a:bodyPr>
            <a:noAutofit/>
          </a:bodyPr>
          <a:lstStyle/>
          <a:p>
            <a:r>
              <a:rPr lang="zh-TW" altLang="en-US" sz="12200" dirty="0">
                <a:latin typeface="微軟正黑體" panose="020B0604030504040204" pitchFamily="34" charset="-120"/>
                <a:ea typeface="微軟正黑體" panose="020B0604030504040204" pitchFamily="34" charset="-120"/>
              </a:rPr>
              <a:t>選課了</a:t>
            </a:r>
            <a:r>
              <a:rPr lang="en-US" altLang="zh-TW" sz="12200" dirty="0">
                <a:latin typeface="微軟正黑體" panose="020B0604030504040204" pitchFamily="34" charset="-120"/>
                <a:ea typeface="微軟正黑體" panose="020B0604030504040204" pitchFamily="34" charset="-120"/>
              </a:rPr>
              <a:t>!!</a:t>
            </a:r>
            <a:endParaRPr lang="zh-TW" altLang="en-US" sz="1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1253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網路選課時程</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28</a:t>
            </a:r>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34339" y="1124744"/>
            <a:ext cx="8424936" cy="6894195"/>
          </a:xfrm>
          <a:prstGeom prst="rect">
            <a:avLst/>
          </a:prstGeom>
          <a:noFill/>
        </p:spPr>
        <p:txBody>
          <a:bodyPr wrap="square" rtlCol="0">
            <a:spAutoFit/>
          </a:bodyPr>
          <a:lstStyle/>
          <a:p>
            <a:pPr marL="342900" indent="-34290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教育學程選課請於</a:t>
            </a:r>
            <a:r>
              <a:rPr lang="zh-TW" altLang="en-US" b="1" u="sng" dirty="0">
                <a:latin typeface="微軟正黑體" panose="020B0604030504040204" pitchFamily="34" charset="-120"/>
                <a:ea typeface="微軟正黑體" panose="020B0604030504040204" pitchFamily="34" charset="-120"/>
              </a:rPr>
              <a:t>第四階段</a:t>
            </a:r>
            <a:r>
              <a:rPr lang="zh-TW" altLang="en-US" dirty="0">
                <a:latin typeface="微軟正黑體" panose="020B0604030504040204" pitchFamily="34" charset="-120"/>
                <a:ea typeface="微軟正黑體" panose="020B0604030504040204" pitchFamily="34" charset="-120"/>
              </a:rPr>
              <a:t>選課，選課時間以</a:t>
            </a:r>
            <a:r>
              <a:rPr lang="zh-TW" altLang="en-US" dirty="0">
                <a:solidFill>
                  <a:srgbClr val="FF0000"/>
                </a:solidFill>
                <a:latin typeface="微軟正黑體" panose="020B0604030504040204" pitchFamily="34" charset="-120"/>
                <a:ea typeface="微軟正黑體" panose="020B0604030504040204" pitchFamily="34" charset="-120"/>
              </a:rPr>
              <a:t>教務處</a:t>
            </a:r>
            <a:r>
              <a:rPr lang="zh-TW" altLang="en-US" dirty="0">
                <a:latin typeface="微軟正黑體" panose="020B0604030504040204" pitchFamily="34" charset="-120"/>
                <a:ea typeface="微軟正黑體" panose="020B0604030504040204" pitchFamily="34" charset="-120"/>
              </a:rPr>
              <a:t>公告時間為主。</a:t>
            </a: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學程課程皆已公告，請自行至「課務查詢系統」查詢開課資訊</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課務查詢</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系統</a:t>
            </a:r>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pPr marL="800100" lvl="1" indent="-34290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路徑：</a:t>
            </a:r>
            <a:r>
              <a:rPr lang="zh-TW" altLang="zh-TW" dirty="0">
                <a:latin typeface="微軟正黑體" pitchFamily="34" charset="-120"/>
                <a:ea typeface="微軟正黑體" pitchFamily="34" charset="-120"/>
              </a:rPr>
              <a:t>本校首頁</a:t>
            </a:r>
            <a:r>
              <a:rPr lang="en-US" altLang="zh-TW" dirty="0">
                <a:latin typeface="微軟正黑體" pitchFamily="34" charset="-120"/>
                <a:ea typeface="微軟正黑體" pitchFamily="34" charset="-120"/>
                <a:sym typeface="Wingdings" panose="05000000000000000000" pitchFamily="2" charset="2"/>
              </a:rPr>
              <a:t></a:t>
            </a:r>
            <a:r>
              <a:rPr lang="zh-TW" altLang="zh-TW" dirty="0">
                <a:latin typeface="微軟正黑體" pitchFamily="34" charset="-120"/>
                <a:ea typeface="微軟正黑體" pitchFamily="34" charset="-120"/>
              </a:rPr>
              <a:t>教職員生單一登入系統</a:t>
            </a:r>
            <a:r>
              <a:rPr lang="en-US" altLang="zh-TW" dirty="0">
                <a:latin typeface="微軟正黑體" pitchFamily="34" charset="-120"/>
                <a:ea typeface="微軟正黑體" pitchFamily="34" charset="-120"/>
                <a:sym typeface="Wingdings" panose="05000000000000000000" pitchFamily="2" charset="2"/>
              </a:rPr>
              <a:t></a:t>
            </a:r>
            <a:r>
              <a:rPr lang="zh-TW" altLang="en-US" dirty="0">
                <a:latin typeface="微軟正黑體" pitchFamily="34" charset="-120"/>
                <a:ea typeface="微軟正黑體" pitchFamily="34" charset="-120"/>
                <a:sym typeface="Wingdings" panose="05000000000000000000" pitchFamily="2" charset="2"/>
              </a:rPr>
              <a:t>常用查詢</a:t>
            </a:r>
            <a:r>
              <a:rPr lang="en-US" altLang="zh-TW" dirty="0">
                <a:latin typeface="微軟正黑體" pitchFamily="34" charset="-120"/>
                <a:ea typeface="微軟正黑體" pitchFamily="34" charset="-120"/>
                <a:sym typeface="Wingdings" panose="05000000000000000000" pitchFamily="2" charset="2"/>
              </a:rPr>
              <a:t></a:t>
            </a:r>
            <a:r>
              <a:rPr lang="zh-TW" altLang="zh-TW" dirty="0">
                <a:latin typeface="微軟正黑體" pitchFamily="34" charset="-120"/>
                <a:ea typeface="微軟正黑體" pitchFamily="34" charset="-120"/>
              </a:rPr>
              <a:t>課務查詢</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網路選課</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a:t>
            </a:r>
          </a:p>
          <a:p>
            <a:pPr lvl="1" algn="just"/>
            <a:r>
              <a:rPr lang="zh-TW" altLang="en-US" dirty="0">
                <a:latin typeface="微軟正黑體" panose="020B0604030504040204" pitchFamily="34" charset="-120"/>
                <a:ea typeface="微軟正黑體" panose="020B0604030504040204" pitchFamily="34" charset="-120"/>
              </a:rPr>
              <a:t>網址：</a:t>
            </a:r>
            <a:r>
              <a:rPr lang="en-US" altLang="zh-TW"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hlinkClick r:id="rId2"/>
              </a:rPr>
              <a:t>https://sso.nknu.edu.tw/Staff/CourseEnrollInfo/CourseEnrollInfo.aspx</a:t>
            </a: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人工加選</a:t>
            </a:r>
            <a:r>
              <a:rPr lang="en-US" altLang="zh-TW" b="1" dirty="0">
                <a:solidFill>
                  <a:srgbClr val="3333FF"/>
                </a:solidFill>
                <a:latin typeface="微軟正黑體" panose="020B0604030504040204" pitchFamily="34" charset="-120"/>
                <a:ea typeface="微軟正黑體" panose="020B0604030504040204" pitchFamily="34" charset="-120"/>
              </a:rPr>
              <a:t>(</a:t>
            </a:r>
            <a:r>
              <a:rPr lang="zh-TW" altLang="en-US" b="1" dirty="0">
                <a:solidFill>
                  <a:srgbClr val="3333FF"/>
                </a:solidFill>
                <a:latin typeface="微軟正黑體" panose="020B0604030504040204" pitchFamily="34" charset="-120"/>
                <a:ea typeface="微軟正黑體" panose="020B0604030504040204" pitchFamily="34" charset="-120"/>
              </a:rPr>
              <a:t>加退選期間</a:t>
            </a:r>
            <a:r>
              <a:rPr lang="en-US" altLang="zh-TW" b="1" dirty="0">
                <a:solidFill>
                  <a:srgbClr val="3333FF"/>
                </a:solidFill>
                <a:latin typeface="微軟正黑體" panose="020B0604030504040204" pitchFamily="34" charset="-120"/>
                <a:ea typeface="微軟正黑體" panose="020B0604030504040204" pitchFamily="34" charset="-120"/>
              </a:rPr>
              <a:t>9/8-9/16</a:t>
            </a:r>
            <a:r>
              <a:rPr lang="zh-TW" altLang="en-US" b="1" dirty="0">
                <a:solidFill>
                  <a:srgbClr val="3333FF"/>
                </a:solidFill>
                <a:latin typeface="微軟正黑體" panose="020B0604030504040204" pitchFamily="34" charset="-120"/>
                <a:ea typeface="微軟正黑體" panose="020B0604030504040204" pitchFamily="34" charset="-120"/>
              </a:rPr>
              <a:t>辦理</a:t>
            </a:r>
            <a:r>
              <a:rPr lang="en-US" altLang="zh-TW" b="1" dirty="0">
                <a:solidFill>
                  <a:srgbClr val="3333FF"/>
                </a:solidFill>
                <a:latin typeface="微軟正黑體" panose="020B0604030504040204" pitchFamily="34" charset="-120"/>
                <a:ea typeface="微軟正黑體" panose="020B0604030504040204" pitchFamily="34" charset="-120"/>
              </a:rPr>
              <a:t>)</a:t>
            </a: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因學程課程與系必修衝堂，需至他系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修課</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因學程未開課，需至他系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修課</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尚未具小教資格，小教學程課程預修</a:t>
            </a:r>
            <a:endParaRPr lang="en-US" altLang="zh-TW"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超修學分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需事先繳交報告書，同意後始得辦理</a:t>
            </a:r>
            <a:r>
              <a:rPr lang="en-US" altLang="zh-TW" dirty="0">
                <a:latin typeface="微軟正黑體" panose="020B0604030504040204" pitchFamily="34" charset="-120"/>
                <a:ea typeface="微軟正黑體" panose="020B0604030504040204" pitchFamily="34" charset="-120"/>
              </a:rPr>
              <a:t>)</a:t>
            </a:r>
          </a:p>
          <a:p>
            <a:pPr marL="800100" lvl="1" indent="-342900" algn="just">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每學期修課學分數上限</a:t>
            </a:r>
          </a:p>
          <a:p>
            <a:pPr marL="742950" lvl="1"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中教至多８學分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p>
          <a:p>
            <a:pPr marL="742950" lvl="1"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小教至多</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p>
          <a:p>
            <a:pPr marL="742950" lvl="1" indent="-28575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特教資優至多</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dirty="0">
                <a:latin typeface="微軟正黑體" panose="020B0604030504040204" pitchFamily="34" charset="-120"/>
                <a:ea typeface="微軟正黑體" panose="020B0604030504040204" pitchFamily="34" charset="-120"/>
              </a:rPr>
              <a:t>學分</a:t>
            </a:r>
            <a:r>
              <a:rPr lang="en-US" altLang="zh-TW" dirty="0">
                <a:latin typeface="微軟正黑體" panose="020B0604030504040204" pitchFamily="34" charset="-120"/>
                <a:ea typeface="微軟正黑體" panose="020B0604030504040204" pitchFamily="34" charset="-120"/>
              </a:rPr>
              <a:t>)</a:t>
            </a:r>
          </a:p>
          <a:p>
            <a:pPr marL="742950" lvl="1" indent="-285750" algn="just">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學程每學期可選課之學分數仍</a:t>
            </a:r>
            <a:r>
              <a:rPr lang="zh-TW" altLang="en-US" b="1" dirty="0">
                <a:solidFill>
                  <a:srgbClr val="3333FF"/>
                </a:solidFill>
                <a:latin typeface="微軟正黑體" panose="020B0604030504040204" pitchFamily="34" charset="-120"/>
                <a:ea typeface="微軟正黑體" panose="020B0604030504040204" pitchFamily="34" charset="-120"/>
              </a:rPr>
              <a:t>受教務處規定之總學分數上限之限制</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請自行參考本校學則 </a:t>
            </a:r>
            <a:r>
              <a:rPr lang="en-US" altLang="zh-TW" dirty="0">
                <a:solidFill>
                  <a:srgbClr val="FF0000"/>
                </a:solidFill>
                <a:latin typeface="微軟正黑體" panose="020B0604030504040204" pitchFamily="34" charset="-120"/>
                <a:ea typeface="微軟正黑體" panose="020B0604030504040204" pitchFamily="34" charset="-120"/>
              </a:rPr>
              <a:t>)</a:t>
            </a:r>
          </a:p>
          <a:p>
            <a:pPr marL="800100" lvl="1" indent="-342900" algn="just">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1134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8A8DC55-71E8-4A22-AD90-D811B522DB58}"/>
              </a:ext>
            </a:extLst>
          </p:cNvPr>
          <p:cNvSpPr>
            <a:spLocks noGrp="1"/>
          </p:cNvSpPr>
          <p:nvPr>
            <p:ph type="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每學期修課學分數上限</a:t>
            </a:r>
            <a:endParaRPr lang="zh-TW" altLang="en-US" dirty="0"/>
          </a:p>
        </p:txBody>
      </p:sp>
      <p:sp>
        <p:nvSpPr>
          <p:cNvPr id="4" name="內容版面配置區 3">
            <a:extLst>
              <a:ext uri="{FF2B5EF4-FFF2-40B4-BE49-F238E27FC236}">
                <a16:creationId xmlns:a16="http://schemas.microsoft.com/office/drawing/2014/main" id="{49F90180-8B29-46F1-855B-B3C3D5BCE2EB}"/>
              </a:ext>
            </a:extLst>
          </p:cNvPr>
          <p:cNvSpPr>
            <a:spLocks noGrp="1"/>
          </p:cNvSpPr>
          <p:nvPr>
            <p:ph idx="1"/>
          </p:nvPr>
        </p:nvSpPr>
        <p:spPr>
          <a:xfrm>
            <a:off x="179512" y="1600200"/>
            <a:ext cx="8507288" cy="4525963"/>
          </a:xfrm>
        </p:spPr>
        <p:txBody>
          <a:bodyPr/>
          <a:lstStyle/>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中教至多８學分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小教至多</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特教資優至多</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學程每學期可選課之學分數仍</a:t>
            </a:r>
            <a:r>
              <a:rPr lang="zh-TW" altLang="en-US" b="1" dirty="0">
                <a:solidFill>
                  <a:srgbClr val="3333FF"/>
                </a:solidFill>
                <a:latin typeface="微軟正黑體" panose="020B0604030504040204" pitchFamily="34" charset="-120"/>
                <a:ea typeface="微軟正黑體" panose="020B0604030504040204" pitchFamily="34" charset="-120"/>
              </a:rPr>
              <a:t>受教務處規定之總學分數上限之限制</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請自行參考本校學則 </a:t>
            </a:r>
            <a:r>
              <a:rPr lang="en-US" altLang="zh-TW" b="1" dirty="0">
                <a:solidFill>
                  <a:srgbClr val="FF0000"/>
                </a:solidFill>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482201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其他修業規定</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48</a:t>
            </a:fld>
            <a:endParaRPr lang="zh-TW" altLang="en-US" sz="675">
              <a:solidFill>
                <a:srgbClr val="898989"/>
              </a:solidFill>
            </a:endParaRPr>
          </a:p>
        </p:txBody>
      </p:sp>
    </p:spTree>
    <p:extLst>
      <p:ext uri="{BB962C8B-B14F-4D97-AF65-F5344CB8AC3E}">
        <p14:creationId xmlns:p14="http://schemas.microsoft.com/office/powerpoint/2010/main" val="424992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 </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以輔系及雙主修報考教育學程</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大學部學生</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endParaRPr lang="zh-TW" altLang="en-US" sz="3600" dirty="0"/>
          </a:p>
        </p:txBody>
      </p:sp>
      <p:sp>
        <p:nvSpPr>
          <p:cNvPr id="3" name="矩形 2"/>
          <p:cNvSpPr/>
          <p:nvPr/>
        </p:nvSpPr>
        <p:spPr>
          <a:xfrm>
            <a:off x="444020" y="2204864"/>
            <a:ext cx="8304444" cy="3385542"/>
          </a:xfrm>
          <a:prstGeom prst="rect">
            <a:avLst/>
          </a:prstGeom>
        </p:spPr>
        <p:txBody>
          <a:bodyPr wrap="square">
            <a:spAutoFit/>
          </a:bodyPr>
          <a:lstStyle/>
          <a:p>
            <a:pPr marL="342900" indent="-342900" algn="jus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rPr>
              <a:t>依本校培育中等學校各學科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師資職 前教育專門課程科目及學分一覽表實施要點第二點規定：擬任中等學校各任教學科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教師，須修畢本學分一覽表各任教科別 </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規定之至少學分數。</a:t>
            </a:r>
            <a:r>
              <a:rPr lang="zh-TW" altLang="en-US" b="1" dirty="0">
                <a:solidFill>
                  <a:srgbClr val="FF0000"/>
                </a:solidFill>
                <a:latin typeface="微軟正黑體" panose="020B0604030504040204" pitchFamily="34" charset="-120"/>
                <a:ea typeface="微軟正黑體" panose="020B0604030504040204" pitchFamily="34" charset="-120"/>
              </a:rPr>
              <a:t>如欲以該學科（領域、群科）分發實習者， 另需具備教育部發布之中等學校各任教學科領域群科師資職前教育專門課程科目及學分對照表實施要點所列相關學系所、</a:t>
            </a:r>
            <a:r>
              <a:rPr lang="zh-TW" altLang="en-US" b="1" u="sng" dirty="0">
                <a:solidFill>
                  <a:srgbClr val="FF0000"/>
                </a:solidFill>
                <a:latin typeface="微軟正黑體" panose="020B0604030504040204" pitchFamily="34" charset="-120"/>
                <a:ea typeface="微軟正黑體" panose="020B0604030504040204" pitchFamily="34" charset="-120"/>
              </a:rPr>
              <a:t>輔系或雙主修資格</a:t>
            </a:r>
            <a:r>
              <a:rPr lang="zh-TW" altLang="en-US" b="1" dirty="0">
                <a:solidFill>
                  <a:srgbClr val="FF0000"/>
                </a:solidFill>
                <a:latin typeface="微軟正黑體" panose="020B0604030504040204" pitchFamily="34" charset="-120"/>
                <a:ea typeface="微軟正黑體" panose="020B0604030504040204" pitchFamily="34" charset="-120"/>
              </a:rPr>
              <a:t>。 </a:t>
            </a:r>
            <a:endParaRPr lang="en-US" altLang="zh-TW" b="1"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b="1" dirty="0">
              <a:solidFill>
                <a:srgbClr val="3333FF"/>
              </a:solidFill>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Ø"/>
            </a:pPr>
            <a:r>
              <a:rPr lang="zh-TW" altLang="zh-TW" sz="2400" b="1" dirty="0">
                <a:latin typeface="微軟正黑體" panose="020B0604030504040204" pitchFamily="34" charset="-120"/>
                <a:ea typeface="微軟正黑體" panose="020B0604030504040204" pitchFamily="34" charset="-120"/>
              </a:rPr>
              <a:t>大學部學生以輔系或雙主修資格取得教育學程修習資格者，應於</a:t>
            </a:r>
            <a:r>
              <a:rPr lang="zh-TW" altLang="zh-TW" sz="2400" b="1" u="sng" dirty="0">
                <a:solidFill>
                  <a:srgbClr val="3333FF"/>
                </a:solidFill>
                <a:latin typeface="微軟正黑體" panose="020B0604030504040204" pitchFamily="34" charset="-120"/>
                <a:ea typeface="微軟正黑體" panose="020B0604030504040204" pitchFamily="34" charset="-120"/>
              </a:rPr>
              <a:t>修業年限內完備輔系或雙主修學分，始得核發修畢師資職前教育證明書。</a:t>
            </a:r>
          </a:p>
          <a:p>
            <a:pPr algn="just"/>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354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2110"/>
            <a:ext cx="8229600" cy="862013"/>
          </a:xfrm>
        </p:spPr>
        <p:txBody>
          <a:bodyPr/>
          <a:lstStyle/>
          <a:p>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專任師資</a:t>
            </a:r>
            <a:endParaRPr lang="zh-TW" altLang="en-US" dirty="0">
              <a:solidFill>
                <a:srgbClr val="002060"/>
              </a:solidFill>
            </a:endParaRPr>
          </a:p>
        </p:txBody>
      </p:sp>
      <p:pic>
        <p:nvPicPr>
          <p:cNvPr id="7" name="Picture 3" descr="D:\師培中心網站\photo\DSC_0005.JPG">
            <a:extLst>
              <a:ext uri="{FF2B5EF4-FFF2-40B4-BE49-F238E27FC236}">
                <a16:creationId xmlns:a16="http://schemas.microsoft.com/office/drawing/2014/main" id="{A3DD9579-4D68-424D-8EC6-92DC131F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 y="842203"/>
            <a:ext cx="17160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a:extLst>
              <a:ext uri="{FF2B5EF4-FFF2-40B4-BE49-F238E27FC236}">
                <a16:creationId xmlns:a16="http://schemas.microsoft.com/office/drawing/2014/main" id="{1988716C-8386-4A32-A600-1BC295153270}"/>
              </a:ext>
            </a:extLst>
          </p:cNvPr>
          <p:cNvSpPr>
            <a:spLocks noChangeArrowheads="1"/>
          </p:cNvSpPr>
          <p:nvPr/>
        </p:nvSpPr>
        <p:spPr bwMode="auto">
          <a:xfrm>
            <a:off x="2693167" y="2705955"/>
            <a:ext cx="5618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凃金堂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測驗與評量、教育統計、教育心理學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2181</a:t>
            </a:r>
            <a:endParaRPr lang="zh-TW"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tang@mail.nknu.edu.tw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9" name="Picture 2" descr="D:\師培中心網站\photo\DSC_0003.JPG">
            <a:extLst>
              <a:ext uri="{FF2B5EF4-FFF2-40B4-BE49-F238E27FC236}">
                <a16:creationId xmlns:a16="http://schemas.microsoft.com/office/drawing/2014/main" id="{75D30334-3B50-4637-B0D9-A9ABB0831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62" y="2618961"/>
            <a:ext cx="1728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5">
            <a:extLst>
              <a:ext uri="{FF2B5EF4-FFF2-40B4-BE49-F238E27FC236}">
                <a16:creationId xmlns:a16="http://schemas.microsoft.com/office/drawing/2014/main" id="{648A94E1-D439-4C27-80A7-304E8AEF1332}"/>
              </a:ext>
            </a:extLst>
          </p:cNvPr>
          <p:cNvSpPr>
            <a:spLocks noChangeArrowheads="1"/>
          </p:cNvSpPr>
          <p:nvPr/>
        </p:nvSpPr>
        <p:spPr bwMode="auto">
          <a:xfrm>
            <a:off x="2693167" y="914123"/>
            <a:ext cx="525127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吳明隆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測驗統計、班級經營、資訊教育</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2183</a:t>
            </a:r>
            <a:r>
              <a:rPr lang="zh-TW" altLang="en-US" sz="2000" dirty="0">
                <a:solidFill>
                  <a:srgbClr val="000000"/>
                </a:solidFill>
                <a:latin typeface="微軟正黑體" panose="020B0604030504040204" pitchFamily="34" charset="-120"/>
                <a:ea typeface="微軟正黑體" panose="020B0604030504040204" pitchFamily="34" charset="-120"/>
              </a:rPr>
              <a:t> </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t2673@mail.nknu.edu</a:t>
            </a:r>
            <a:r>
              <a:rPr lang="en-US" altLang="zh-TW" dirty="0">
                <a:solidFill>
                  <a:srgbClr val="000000"/>
                </a:solidFill>
                <a:latin typeface="微軟正黑體" panose="020B0604030504040204" pitchFamily="34" charset="-120"/>
                <a:ea typeface="微軟正黑體" panose="020B0604030504040204" pitchFamily="34" charset="-120"/>
              </a:rPr>
              <a:t>.tw</a:t>
            </a:r>
            <a:r>
              <a:rPr lang="zh-TW" altLang="en-US" dirty="0">
                <a:solidFill>
                  <a:srgbClr val="000000"/>
                </a:solidFill>
                <a:latin typeface="微軟正黑體" panose="020B0604030504040204" pitchFamily="34" charset="-120"/>
                <a:ea typeface="微軟正黑體" panose="020B0604030504040204" pitchFamily="34" charset="-120"/>
              </a:rPr>
              <a:t> </a:t>
            </a:r>
          </a:p>
        </p:txBody>
      </p:sp>
      <p:sp>
        <p:nvSpPr>
          <p:cNvPr id="11" name="矩形 5">
            <a:extLst>
              <a:ext uri="{FF2B5EF4-FFF2-40B4-BE49-F238E27FC236}">
                <a16:creationId xmlns:a16="http://schemas.microsoft.com/office/drawing/2014/main" id="{D02C7755-3A90-4A43-9950-FC1CC492C9C9}"/>
              </a:ext>
            </a:extLst>
          </p:cNvPr>
          <p:cNvSpPr>
            <a:spLocks noChangeArrowheads="1"/>
          </p:cNvSpPr>
          <p:nvPr/>
        </p:nvSpPr>
        <p:spPr bwMode="auto">
          <a:xfrm>
            <a:off x="2710652" y="4524829"/>
            <a:ext cx="611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蘇素美  教授 </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教育心理、輔導心理、兒童與青少心理學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1809</a:t>
            </a:r>
            <a:endParaRPr lang="zh-TW" altLang="en-US"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 </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t1696@mail.nknu.edu.tw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12" name="Picture 3" descr="D:\師培中心網站\photo\DSC_0004.JPG">
            <a:extLst>
              <a:ext uri="{FF2B5EF4-FFF2-40B4-BE49-F238E27FC236}">
                <a16:creationId xmlns:a16="http://schemas.microsoft.com/office/drawing/2014/main" id="{EC7382CD-E79B-48FB-B657-5EB5B0544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49" y="4510103"/>
            <a:ext cx="15494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4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1143000"/>
          </a:xfrm>
        </p:spPr>
        <p:txBody>
          <a:bodyPr>
            <a:normAutofit fontScale="90000"/>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以前一學位系所報考教育學程</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40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研究生</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p>
        </p:txBody>
      </p:sp>
      <p:sp>
        <p:nvSpPr>
          <p:cNvPr id="3" name="矩形 2"/>
          <p:cNvSpPr/>
          <p:nvPr/>
        </p:nvSpPr>
        <p:spPr>
          <a:xfrm>
            <a:off x="251520" y="1916832"/>
            <a:ext cx="8784976" cy="5262979"/>
          </a:xfrm>
          <a:prstGeom prst="rect">
            <a:avLst/>
          </a:prstGeom>
        </p:spPr>
        <p:txBody>
          <a:bodyPr wrap="square">
            <a:spAutoFit/>
          </a:bodyPr>
          <a:lstStyle/>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108 </a:t>
            </a:r>
            <a:r>
              <a:rPr lang="zh-TW" altLang="en-US" sz="1600" b="1" dirty="0">
                <a:latin typeface="微軟正黑體" panose="020B0604030504040204" pitchFamily="34" charset="-120"/>
                <a:ea typeface="微軟正黑體" panose="020B0604030504040204" pitchFamily="34" charset="-120"/>
              </a:rPr>
              <a:t>年</a:t>
            </a:r>
            <a:r>
              <a:rPr lang="en-US" altLang="zh-TW" sz="1600" b="1" dirty="0">
                <a:latin typeface="微軟正黑體" panose="020B0604030504040204" pitchFamily="34" charset="-120"/>
                <a:ea typeface="微軟正黑體" panose="020B0604030504040204" pitchFamily="34" charset="-120"/>
              </a:rPr>
              <a:t>10 </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15 </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1080134532 </a:t>
            </a:r>
            <a:r>
              <a:rPr lang="zh-TW" altLang="en-US" sz="1600" b="1" dirty="0">
                <a:latin typeface="微軟正黑體" panose="020B0604030504040204" pitchFamily="34" charset="-120"/>
                <a:ea typeface="微軟正黑體" panose="020B0604030504040204" pitchFamily="34" charset="-120"/>
              </a:rPr>
              <a:t>號函，各校</a:t>
            </a:r>
            <a:r>
              <a:rPr lang="zh-TW" altLang="en-US" sz="1600" b="1" u="sng" dirty="0">
                <a:solidFill>
                  <a:srgbClr val="FF0000"/>
                </a:solidFill>
                <a:latin typeface="微軟正黑體" panose="020B0604030504040204" pitchFamily="34" charset="-120"/>
                <a:ea typeface="微軟正黑體" panose="020B0604030504040204" pitchFamily="34" charset="-120"/>
              </a:rPr>
              <a:t>非專門課程培育系所</a:t>
            </a:r>
            <a:r>
              <a:rPr lang="zh-TW" altLang="en-US" sz="1600" b="1" dirty="0">
                <a:solidFill>
                  <a:srgbClr val="FF0000"/>
                </a:solidFill>
                <a:latin typeface="微軟正黑體" panose="020B0604030504040204" pitchFamily="34" charset="-120"/>
                <a:ea typeface="微軟正黑體" panose="020B0604030504040204" pitchFamily="34" charset="-120"/>
              </a:rPr>
              <a:t>之</a:t>
            </a:r>
            <a:r>
              <a:rPr lang="zh-TW" altLang="en-US" sz="1600" b="1" u="sng" dirty="0">
                <a:solidFill>
                  <a:srgbClr val="FF0000"/>
                </a:solidFill>
                <a:latin typeface="微軟正黑體" panose="020B0604030504040204" pitchFamily="34" charset="-120"/>
                <a:ea typeface="微軟正黑體" panose="020B0604030504040204" pitchFamily="34" charset="-120"/>
              </a:rPr>
              <a:t>研究所師資生</a:t>
            </a:r>
            <a:r>
              <a:rPr lang="zh-TW" altLang="en-US" sz="1600" b="1" dirty="0">
                <a:latin typeface="微軟正黑體" panose="020B0604030504040204" pitchFamily="34" charset="-120"/>
                <a:ea typeface="微軟正黑體" panose="020B0604030504040204" pitchFamily="34" charset="-120"/>
              </a:rPr>
              <a:t>，考量研究所受限於學制不同，無法取得大學部修習輔系、雙主修資格，研究所師資生</a:t>
            </a:r>
            <a:r>
              <a:rPr lang="zh-TW" altLang="en-US" sz="1600" b="1" dirty="0">
                <a:solidFill>
                  <a:srgbClr val="FF0000"/>
                </a:solidFill>
                <a:latin typeface="微軟正黑體" panose="020B0604030504040204" pitchFamily="34" charset="-120"/>
                <a:ea typeface="微軟正黑體" panose="020B0604030504040204" pitchFamily="34" charset="-120"/>
              </a:rPr>
              <a:t>得具足</a:t>
            </a:r>
            <a:r>
              <a:rPr lang="zh-TW" altLang="en-US" sz="1600" b="1" u="sng" dirty="0">
                <a:solidFill>
                  <a:srgbClr val="FF0000"/>
                </a:solidFill>
                <a:latin typeface="微軟正黑體" panose="020B0604030504040204" pitchFamily="34" charset="-120"/>
                <a:ea typeface="微軟正黑體" panose="020B0604030504040204" pitchFamily="34" charset="-120"/>
              </a:rPr>
              <a:t>擬任教學科相關學系輔系應修之課程及學分，並由學校認定後開具相關證明</a:t>
            </a:r>
            <a:r>
              <a:rPr lang="zh-TW" altLang="en-US" sz="1600" b="1" dirty="0">
                <a:latin typeface="微軟正黑體" panose="020B0604030504040204" pitchFamily="34" charset="-120"/>
                <a:ea typeface="微軟正黑體" panose="020B0604030504040204" pitchFamily="34" charset="-120"/>
              </a:rPr>
              <a:t>後，得視為具備專門課程培育系所之資格。</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若前一學位</a:t>
            </a:r>
            <a:r>
              <a:rPr lang="zh-TW" altLang="en-US" sz="1600" b="1" dirty="0">
                <a:solidFill>
                  <a:srgbClr val="FF0000"/>
                </a:solidFill>
                <a:latin typeface="微軟正黑體" panose="020B0604030504040204" pitchFamily="34" charset="-120"/>
                <a:ea typeface="微軟正黑體" panose="020B0604030504040204" pitchFamily="34" charset="-120"/>
              </a:rPr>
              <a:t>非</a:t>
            </a:r>
            <a:r>
              <a:rPr lang="zh-TW" altLang="en-US" sz="1600" b="1" dirty="0">
                <a:latin typeface="微軟正黑體" panose="020B0604030504040204" pitchFamily="34" charset="-120"/>
                <a:ea typeface="微軟正黑體" panose="020B0604030504040204" pitchFamily="34" charset="-120"/>
              </a:rPr>
              <a:t>於本校畢業，須經本校專門課程培育師培系所審核是否具足雙主修</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輔系學分數，並審核「</a:t>
            </a:r>
            <a:r>
              <a:rPr lang="zh-TW" altLang="en-US" sz="1600" b="1" dirty="0">
                <a:latin typeface="微軟正黑體" panose="020B0604030504040204" pitchFamily="34" charset="-120"/>
                <a:ea typeface="微軟正黑體" panose="020B0604030504040204" pitchFamily="34" charset="-120"/>
                <a:hlinkClick r:id="rId3"/>
              </a:rPr>
              <a:t>國立高雄師範大學碩、博師資生修習輔系</a:t>
            </a:r>
            <a:r>
              <a:rPr lang="en-US" altLang="zh-TW" sz="1600" b="1" dirty="0">
                <a:latin typeface="微軟正黑體" panose="020B0604030504040204" pitchFamily="34" charset="-120"/>
                <a:ea typeface="微軟正黑體" panose="020B0604030504040204" pitchFamily="34" charset="-120"/>
                <a:hlinkClick r:id="rId3"/>
              </a:rPr>
              <a:t>/</a:t>
            </a:r>
            <a:r>
              <a:rPr lang="zh-TW" altLang="en-US" sz="1600" b="1" dirty="0">
                <a:latin typeface="微軟正黑體" panose="020B0604030504040204" pitchFamily="34" charset="-120"/>
                <a:ea typeface="微軟正黑體" panose="020B0604030504040204" pitchFamily="34" charset="-120"/>
                <a:hlinkClick r:id="rId3"/>
              </a:rPr>
              <a:t>雙主修課程學分審核申請表</a:t>
            </a:r>
            <a:r>
              <a:rPr lang="zh-TW" altLang="en-US" sz="1600" b="1" dirty="0">
                <a:latin typeface="微軟正黑體" panose="020B0604030504040204" pitchFamily="34" charset="-120"/>
                <a:ea typeface="微軟正黑體" panose="020B0604030504040204" pitchFamily="34" charset="-120"/>
              </a:rPr>
              <a:t>」通過後，始得核發「修畢師資職前教育證明書」，請依規定辦理。</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註：表單置於課程組網站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表單下載</a:t>
            </a:r>
            <a:r>
              <a:rPr lang="en-US" altLang="zh-TW" sz="1600" b="1" dirty="0">
                <a:latin typeface="微軟正黑體" panose="020B0604030504040204" pitchFamily="34" charset="-120"/>
                <a:ea typeface="微軟正黑體" panose="020B0604030504040204" pitchFamily="34" charset="-120"/>
              </a:rPr>
              <a:t>)</a:t>
            </a: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舉例：學生就讀本校教育研究所，以前一學位之應用英語學系報考「中等學校語文領域</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英語文」，則須具足英語學系輔系或雙主修學分數後，始得核發修畢師資職前教育證明書</a:t>
            </a: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輔系科目及學分表請參照本校「教務處燕巢教務組」網站</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109</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6</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1090072978</a:t>
            </a:r>
            <a:r>
              <a:rPr lang="zh-TW" altLang="en-US" sz="1600" b="1" dirty="0">
                <a:latin typeface="微軟正黑體" panose="020B0604030504040204" pitchFamily="34" charset="-120"/>
                <a:ea typeface="微軟正黑體" panose="020B0604030504040204" pitchFamily="34" charset="-120"/>
              </a:rPr>
              <a:t>號函，</a:t>
            </a:r>
            <a:r>
              <a:rPr lang="zh-TW" altLang="en-US" sz="1600" b="1" dirty="0">
                <a:solidFill>
                  <a:srgbClr val="FF0000"/>
                </a:solidFill>
                <a:latin typeface="微軟正黑體" panose="020B0604030504040204" pitchFamily="34" charset="-120"/>
                <a:ea typeface="微軟正黑體" panose="020B0604030504040204" pitchFamily="34" charset="-120"/>
              </a:rPr>
              <a:t>具備本校學位證書且畢業學系屬本校專門課程適合培育系所</a:t>
            </a:r>
            <a:r>
              <a:rPr lang="zh-TW" altLang="en-US" sz="1600" b="1" dirty="0">
                <a:latin typeface="微軟正黑體" panose="020B0604030504040204" pitchFamily="34" charset="-120"/>
                <a:ea typeface="微軟正黑體" panose="020B0604030504040204" pitchFamily="34" charset="-120"/>
              </a:rPr>
              <a:t>，後續於本校研究所取得師資生資格者，已符合本校適合培育系所條件，毋須再行認定。</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4816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0CAE4E53-2A5C-463B-904B-6499A26BA6B0}"/>
              </a:ext>
            </a:extLst>
          </p:cNvPr>
          <p:cNvGraphicFramePr/>
          <p:nvPr>
            <p:extLst>
              <p:ext uri="{D42A27DB-BD31-4B8C-83A1-F6EECF244321}">
                <p14:modId xmlns:p14="http://schemas.microsoft.com/office/powerpoint/2010/main" val="2036273016"/>
              </p:ext>
            </p:extLst>
          </p:nvPr>
        </p:nvGraphicFramePr>
        <p:xfrm>
          <a:off x="1115616" y="1124744"/>
          <a:ext cx="73448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a:extLst>
              <a:ext uri="{FF2B5EF4-FFF2-40B4-BE49-F238E27FC236}">
                <a16:creationId xmlns:a16="http://schemas.microsoft.com/office/drawing/2014/main" id="{6DAEEF6C-1D30-4B80-B758-79228C65F58D}"/>
              </a:ext>
            </a:extLst>
          </p:cNvPr>
          <p:cNvSpPr>
            <a:spLocks noGrp="1"/>
          </p:cNvSpPr>
          <p:nvPr>
            <p:ph type="title"/>
          </p:nvPr>
        </p:nvSpPr>
        <p:spPr>
          <a:xfrm>
            <a:off x="457200" y="116632"/>
            <a:ext cx="8229600" cy="1143000"/>
          </a:xfrm>
        </p:spPr>
        <p:txBody>
          <a:bodyPr>
            <a:norm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中教特別注意事項</a:t>
            </a:r>
          </a:p>
        </p:txBody>
      </p:sp>
    </p:spTree>
    <p:extLst>
      <p:ext uri="{BB962C8B-B14F-4D97-AF65-F5344CB8AC3E}">
        <p14:creationId xmlns:p14="http://schemas.microsoft.com/office/powerpoint/2010/main" val="3641004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479" y="4293096"/>
            <a:ext cx="4425025" cy="1296144"/>
          </a:xfrm>
        </p:spPr>
        <p:txBody>
          <a:bodyPr>
            <a:noAutofit/>
          </a:bodyPr>
          <a:lstStyle/>
          <a:p>
            <a:pPr algn="l"/>
            <a:r>
              <a:rPr lang="zh-TW" altLang="en-US" sz="1600" b="1" dirty="0">
                <a:solidFill>
                  <a:srgbClr val="FF0000"/>
                </a:solidFill>
                <a:latin typeface="微軟正黑體" pitchFamily="34" charset="-120"/>
                <a:ea typeface="微軟正黑體" pitchFamily="34" charset="-120"/>
              </a:rPr>
              <a:t>此表須由學生自行下載及填列，並自行送交至學系核章；待全數核章完畢，最後於學分審查時才繳交予課程組，繳交前請務必自行保管好。</a:t>
            </a:r>
            <a:r>
              <a:rPr lang="en-US" altLang="zh-TW" sz="1600" b="1" dirty="0">
                <a:solidFill>
                  <a:srgbClr val="FF0000"/>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請於</a:t>
            </a:r>
            <a:r>
              <a:rPr lang="zh-TW" altLang="en-US" sz="1600" b="1" u="sng" dirty="0">
                <a:solidFill>
                  <a:srgbClr val="FF0000"/>
                </a:solidFill>
                <a:latin typeface="微軟正黑體" pitchFamily="34" charset="-120"/>
                <a:ea typeface="微軟正黑體" pitchFamily="34" charset="-120"/>
              </a:rPr>
              <a:t>修教程第一學期起</a:t>
            </a:r>
            <a:r>
              <a:rPr lang="zh-TW" altLang="en-US" sz="1600" b="1" dirty="0">
                <a:solidFill>
                  <a:srgbClr val="3333FF"/>
                </a:solidFill>
                <a:latin typeface="微軟正黑體" pitchFamily="34" charset="-120"/>
                <a:ea typeface="微軟正黑體" pitchFamily="34" charset="-120"/>
              </a:rPr>
              <a:t>即開始檢視大學時期學分，提早填列此表，送至學系審查。</a:t>
            </a:r>
            <a:r>
              <a:rPr lang="en-US" altLang="zh-TW" sz="1600" b="1" dirty="0">
                <a:solidFill>
                  <a:srgbClr val="FF0000"/>
                </a:solidFill>
                <a:latin typeface="標楷體"/>
                <a:ea typeface="標楷體"/>
              </a:rPr>
              <a:t>】</a:t>
            </a:r>
            <a:endParaRPr lang="zh-TW" altLang="en-US" sz="1600" b="1" dirty="0">
              <a:solidFill>
                <a:srgbClr val="3333FF"/>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5" y="234950"/>
            <a:ext cx="4438650" cy="63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090" y="535092"/>
            <a:ext cx="44005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55275" y="138831"/>
            <a:ext cx="8801365" cy="4071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a:latin typeface="微軟正黑體" pitchFamily="34" charset="-120"/>
                <a:ea typeface="微軟正黑體" pitchFamily="34" charset="-120"/>
              </a:rPr>
              <a:t>碩、博師資生修習輔系</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雙主修課程學分審核申請表</a:t>
            </a:r>
          </a:p>
        </p:txBody>
      </p:sp>
    </p:spTree>
    <p:extLst>
      <p:ext uri="{BB962C8B-B14F-4D97-AF65-F5344CB8AC3E}">
        <p14:creationId xmlns:p14="http://schemas.microsoft.com/office/powerpoint/2010/main" val="3309208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雙專長</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53</a:t>
            </a:fld>
            <a:endParaRPr lang="zh-TW" altLang="en-US" sz="675">
              <a:solidFill>
                <a:srgbClr val="898989"/>
              </a:solidFill>
            </a:endParaRPr>
          </a:p>
        </p:txBody>
      </p:sp>
    </p:spTree>
    <p:extLst>
      <p:ext uri="{BB962C8B-B14F-4D97-AF65-F5344CB8AC3E}">
        <p14:creationId xmlns:p14="http://schemas.microsoft.com/office/powerpoint/2010/main" val="290517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44082" y="-99392"/>
            <a:ext cx="93599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中教語文專長之語言認證注意事項</a:t>
            </a:r>
            <a:endParaRPr lang="en-US" altLang="zh-TW"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56113" y="908671"/>
            <a:ext cx="8713787" cy="5724644"/>
          </a:xfrm>
          <a:prstGeom prst="rect">
            <a:avLst/>
          </a:prstGeom>
        </p:spPr>
        <p:txBody>
          <a:bodyPr>
            <a:spAutoFit/>
          </a:bodyPr>
          <a:lstStyle/>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中等學校語文領域英語文專長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中等學校語文領域本土語文閩南語文專長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中等學校語文領域本土語文客語文專長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國民小學教師加註語文領域本土語文閩南語文專長 </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國民小學教師加註語文領域本土語文客語文專長 </a:t>
            </a: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rPr>
              <a:t>修習上述專門課程者，應取得認證語文類別之</a:t>
            </a:r>
            <a:r>
              <a:rPr lang="zh-TW" altLang="en-US" sz="1600" b="1" dirty="0">
                <a:solidFill>
                  <a:srgbClr val="3333FF"/>
                </a:solidFill>
                <a:latin typeface="微軟正黑體" pitchFamily="34" charset="-120"/>
                <a:ea typeface="微軟正黑體" pitchFamily="34" charset="-120"/>
              </a:rPr>
              <a:t>中高級以上能力證明</a:t>
            </a:r>
            <a:r>
              <a:rPr lang="zh-TW" altLang="en-US" sz="1600" dirty="0">
                <a:latin typeface="微軟正黑體" panose="020B0604030504040204" pitchFamily="34" charset="-120"/>
                <a:ea typeface="微軟正黑體" panose="020B0604030504040204" pitchFamily="34" charset="-120"/>
              </a:rPr>
              <a:t>，包括</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一</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中央教育主管機關核發之中高級以上能力證明，或</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其他符合相當於歐洲語言學習、教學、評量共同參考架構</a:t>
            </a:r>
            <a:r>
              <a:rPr lang="en-US" altLang="zh-TW" sz="1600" dirty="0">
                <a:latin typeface="微軟正黑體" pitchFamily="34" charset="-120"/>
                <a:ea typeface="微軟正黑體" pitchFamily="34" charset="-120"/>
              </a:rPr>
              <a:t>(Common European Framework of Reference for Languages: Learning, teaching, assessment</a:t>
            </a:r>
            <a:r>
              <a:rPr lang="zh-TW" altLang="en-US" sz="1600" dirty="0">
                <a:latin typeface="微軟正黑體" panose="020B0604030504040204" pitchFamily="34" charset="-120"/>
                <a:ea typeface="微軟正黑體" panose="020B0604030504040204" pitchFamily="34" charset="-120"/>
              </a:rPr>
              <a:t>，簡稱</a:t>
            </a:r>
            <a:r>
              <a:rPr lang="en-US" altLang="zh-TW" sz="1600" b="1" dirty="0">
                <a:solidFill>
                  <a:srgbClr val="3333FF"/>
                </a:solidFill>
                <a:latin typeface="微軟正黑體" pitchFamily="34" charset="-120"/>
                <a:ea typeface="微軟正黑體" pitchFamily="34" charset="-120"/>
              </a:rPr>
              <a:t>CEF)B2</a:t>
            </a:r>
            <a:r>
              <a:rPr lang="zh-TW" altLang="en-US" sz="1600" b="1" dirty="0">
                <a:solidFill>
                  <a:srgbClr val="3333FF"/>
                </a:solidFill>
                <a:latin typeface="微軟正黑體" pitchFamily="34" charset="-120"/>
                <a:ea typeface="微軟正黑體" pitchFamily="34" charset="-120"/>
              </a:rPr>
              <a:t>級</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含</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以上</a:t>
            </a:r>
            <a:r>
              <a:rPr lang="zh-TW" altLang="en-US" sz="1600" dirty="0">
                <a:latin typeface="微軟正黑體" panose="020B0604030504040204" pitchFamily="34" charset="-120"/>
                <a:ea typeface="微軟正黑體" panose="020B0604030504040204" pitchFamily="34" charset="-120"/>
              </a:rPr>
              <a:t>語言認證考試有效合格證書，</a:t>
            </a:r>
            <a:r>
              <a:rPr lang="zh-TW" altLang="en-US" sz="1600" b="1" dirty="0">
                <a:solidFill>
                  <a:srgbClr val="3333FF"/>
                </a:solidFill>
                <a:latin typeface="微軟正黑體" pitchFamily="34" charset="-120"/>
                <a:ea typeface="微軟正黑體" pitchFamily="34" charset="-120"/>
              </a:rPr>
              <a:t>須包含聽、說、讀、寫</a:t>
            </a:r>
            <a:r>
              <a:rPr lang="en-US" altLang="zh-TW" sz="1600" b="1" dirty="0">
                <a:solidFill>
                  <a:srgbClr val="3333FF"/>
                </a:solidFill>
                <a:latin typeface="微軟正黑體" pitchFamily="34" charset="-120"/>
                <a:ea typeface="微軟正黑體" pitchFamily="34" charset="-120"/>
              </a:rPr>
              <a:t>4 </a:t>
            </a:r>
            <a:r>
              <a:rPr lang="zh-TW" altLang="en-US" sz="1600" b="1" dirty="0">
                <a:solidFill>
                  <a:srgbClr val="3333FF"/>
                </a:solidFill>
                <a:latin typeface="微軟正黑體" pitchFamily="34" charset="-120"/>
                <a:ea typeface="微軟正黑體" pitchFamily="34" charset="-120"/>
              </a:rPr>
              <a:t>項檢測</a:t>
            </a:r>
            <a:r>
              <a:rPr lang="zh-TW" altLang="en-US" sz="1600" dirty="0">
                <a:latin typeface="微軟正黑體" pitchFamily="34" charset="-120"/>
                <a:ea typeface="微軟正黑體" pitchFamily="34" charset="-120"/>
              </a:rPr>
              <a:t>，始得核發修畢師資職前教育證明書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或任教專門課程認定證明書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lgn="just">
              <a:defRPr/>
            </a:pP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國民小學教師加註語文領域新住民語文印尼語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越南語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泰國語專長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修習上述專門課程者，應取得認證語文類別之中級以上能力證明：</a:t>
            </a:r>
            <a:endParaRPr lang="en-US" altLang="zh-TW" dirty="0">
              <a:latin typeface="微軟正黑體" panose="020B0604030504040204" pitchFamily="34" charset="-120"/>
              <a:ea typeface="微軟正黑體" panose="020B0604030504040204" pitchFamily="34" charset="-120"/>
            </a:endParaRP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(1)</a:t>
            </a:r>
            <a:r>
              <a:rPr lang="zh-TW" altLang="en-US" sz="1600" dirty="0">
                <a:latin typeface="微軟正黑體" pitchFamily="34" charset="-120"/>
                <a:ea typeface="微軟正黑體" pitchFamily="34" charset="-120"/>
              </a:rPr>
              <a:t>越南語：應取得國際越南語認證</a:t>
            </a:r>
            <a:r>
              <a:rPr lang="en-US" altLang="zh-TW" sz="1600" dirty="0" err="1">
                <a:latin typeface="微軟正黑體" pitchFamily="34" charset="-120"/>
                <a:ea typeface="微軟正黑體" pitchFamily="34" charset="-120"/>
              </a:rPr>
              <a:t>iVPT</a:t>
            </a:r>
            <a:r>
              <a:rPr lang="en-US" altLang="zh-TW" sz="1600" dirty="0">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(2)</a:t>
            </a:r>
            <a:r>
              <a:rPr lang="zh-TW" altLang="en-US" sz="1600" dirty="0">
                <a:latin typeface="微軟正黑體" pitchFamily="34" charset="-120"/>
                <a:ea typeface="微軟正黑體" pitchFamily="34" charset="-120"/>
              </a:rPr>
              <a:t>印尼語：應取得印尼語文能力檢定</a:t>
            </a:r>
            <a:r>
              <a:rPr lang="en-US" altLang="zh-TW" sz="1600" dirty="0">
                <a:latin typeface="微軟正黑體" pitchFamily="34" charset="-120"/>
                <a:ea typeface="微軟正黑體" pitchFamily="34" charset="-120"/>
              </a:rPr>
              <a:t>UBI-PA/</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泰國語：應取得泰語能力檢定</a:t>
            </a:r>
            <a:r>
              <a:rPr lang="en-US" altLang="zh-TW" sz="1600" dirty="0">
                <a:latin typeface="微軟正黑體" pitchFamily="34" charset="-120"/>
                <a:ea typeface="微軟正黑體" pitchFamily="34" charset="-120"/>
              </a:rPr>
              <a:t>CU-TFL/</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endParaRPr lang="en-US" altLang="zh-TW" sz="1600" dirty="0">
              <a:solidFill>
                <a:srgbClr val="0000FF"/>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b="1" dirty="0">
                <a:solidFill>
                  <a:srgbClr val="0000FF"/>
                </a:solidFill>
                <a:latin typeface="微軟正黑體" panose="020B0604030504040204" pitchFamily="34" charset="-120"/>
                <a:ea typeface="微軟正黑體" panose="020B0604030504040204" pitchFamily="34" charset="-120"/>
              </a:rPr>
              <a:t>請詳閱各領域專長專門課程學分表備註說明，以免修畢總學分數後仍無法取得學分證明書。</a:t>
            </a:r>
            <a:r>
              <a:rPr lang="zh-TW" altLang="en-US" sz="1600" b="1" dirty="0">
                <a:latin typeface="微軟正黑體" panose="020B0604030504040204" pitchFamily="34" charset="-120"/>
                <a:ea typeface="微軟正黑體" panose="020B0604030504040204" pitchFamily="34" charset="-120"/>
              </a:rPr>
              <a:t>路徑：課程組網站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師資職前課程</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中等學校專門課程</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國民小學加註專長課程</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en-US" altLang="zh-TW" sz="1600" b="1" dirty="0">
                <a:solidFill>
                  <a:srgbClr val="3333FF"/>
                </a:solidFill>
                <a:latin typeface="微軟正黑體" panose="020B0604030504040204" pitchFamily="34" charset="-120"/>
                <a:ea typeface="微軟正黑體" panose="020B0604030504040204" pitchFamily="34" charset="-120"/>
              </a:rPr>
              <a:t>https://tecs.nknu.edu.tw/Page.aspx?PN=134&amp;SN=157&amp;Kind=s1</a:t>
            </a: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4760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548" y="2060848"/>
            <a:ext cx="8388932" cy="2520280"/>
          </a:xfrm>
        </p:spPr>
        <p:txBody>
          <a:bodyPr>
            <a:noAutofit/>
          </a:bodyPr>
          <a:lstStyle/>
          <a:p>
            <a:pPr lvl="0" algn="l"/>
            <a:r>
              <a:rPr lang="en-US" altLang="zh-TW" sz="3200" dirty="0">
                <a:latin typeface="微軟正黑體" panose="020B0604030504040204" pitchFamily="34" charset="-120"/>
                <a:ea typeface="微軟正黑體" panose="020B0604030504040204" pitchFamily="34" charset="-120"/>
              </a:rPr>
              <a:t/>
            </a:r>
            <a:br>
              <a:rPr lang="en-US" altLang="zh-TW" sz="3200" dirty="0">
                <a:latin typeface="微軟正黑體" panose="020B0604030504040204" pitchFamily="34" charset="-120"/>
                <a:ea typeface="微軟正黑體" panose="020B0604030504040204" pitchFamily="34" charset="-120"/>
              </a:rPr>
            </a:br>
            <a:r>
              <a:rPr lang="zh-TW" altLang="zh-TW" sz="2800" dirty="0">
                <a:latin typeface="微軟正黑體" pitchFamily="34" charset="-120"/>
                <a:ea typeface="微軟正黑體" pitchFamily="34" charset="-120"/>
                <a:cs typeface="Nirmala UI" pitchFamily="34" charset="0"/>
              </a:rPr>
              <a:t>建議</a:t>
            </a:r>
            <a:r>
              <a:rPr lang="zh-TW" altLang="en-US" sz="2800" dirty="0">
                <a:latin typeface="微軟正黑體" pitchFamily="34" charset="-120"/>
                <a:ea typeface="微軟正黑體" pitchFamily="34" charset="-120"/>
                <a:cs typeface="Nirmala UI" pitchFamily="34" charset="0"/>
              </a:rPr>
              <a:t>：</a:t>
            </a: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中等閩南語文專長</a:t>
            </a:r>
            <a:r>
              <a:rPr lang="zh-TW" altLang="zh-TW" sz="2800" dirty="0">
                <a:latin typeface="微軟正黑體" pitchFamily="34" charset="-120"/>
                <a:ea typeface="微軟正黑體" pitchFamily="34" charset="-120"/>
                <a:cs typeface="Nirmala UI" pitchFamily="34" charset="0"/>
              </a:rPr>
              <a:t>師資生</a:t>
            </a: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a:t>
            </a:r>
            <a:r>
              <a:rPr lang="zh-TW" altLang="zh-TW" sz="2800" dirty="0">
                <a:latin typeface="微軟正黑體" pitchFamily="34" charset="-120"/>
                <a:ea typeface="微軟正黑體" pitchFamily="34" charset="-120"/>
                <a:cs typeface="Nirmala UI" pitchFamily="34" charset="0"/>
              </a:rPr>
              <a:t>客家語文專長師資生</a:t>
            </a: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
            </a:r>
            <a:br>
              <a:rPr lang="en-US" altLang="zh-TW" sz="2800" dirty="0">
                <a:latin typeface="微軟正黑體" pitchFamily="34" charset="-120"/>
                <a:ea typeface="微軟正黑體" pitchFamily="34" charset="-120"/>
                <a:cs typeface="Nirmala UI" pitchFamily="34" charset="0"/>
              </a:rPr>
            </a:br>
            <a:r>
              <a:rPr lang="zh-TW" altLang="zh-TW" sz="2800" dirty="0">
                <a:latin typeface="微軟正黑體" pitchFamily="34" charset="-120"/>
                <a:ea typeface="微軟正黑體" pitchFamily="34" charset="-120"/>
                <a:cs typeface="Nirmala UI" pitchFamily="34" charset="0"/>
              </a:rPr>
              <a:t>選讀</a:t>
            </a:r>
            <a:r>
              <a:rPr lang="zh-TW" altLang="zh-TW" sz="2800" dirty="0">
                <a:solidFill>
                  <a:srgbClr val="FF0000"/>
                </a:solidFill>
                <a:latin typeface="微軟正黑體" pitchFamily="34" charset="-120"/>
                <a:ea typeface="微軟正黑體" pitchFamily="34" charset="-120"/>
                <a:cs typeface="Nirmala UI" pitchFamily="34" charset="0"/>
              </a:rPr>
              <a:t>雙專長</a:t>
            </a:r>
            <a:r>
              <a:rPr lang="zh-TW" altLang="zh-TW" sz="2800" dirty="0">
                <a:latin typeface="微軟正黑體" pitchFamily="34" charset="-120"/>
                <a:ea typeface="微軟正黑體" pitchFamily="34" charset="-120"/>
                <a:cs typeface="Nirmala UI" pitchFamily="34" charset="0"/>
              </a:rPr>
              <a:t>中等學校師資培育專門科目</a:t>
            </a:r>
            <a:r>
              <a:rPr lang="zh-TW" altLang="en-US" sz="2800" dirty="0">
                <a:latin typeface="微軟正黑體" pitchFamily="34" charset="-120"/>
                <a:ea typeface="微軟正黑體" pitchFamily="34" charset="-120"/>
                <a:cs typeface="Nirmala UI" pitchFamily="34" charset="0"/>
              </a:rPr>
              <a:t>，即加修另一中教科目，取得雙證，以</a:t>
            </a:r>
            <a:r>
              <a:rPr lang="zh-TW" altLang="en-US" sz="2800" dirty="0">
                <a:latin typeface="微軟正黑體" panose="020B0604030504040204" pitchFamily="34" charset="-120"/>
                <a:ea typeface="微軟正黑體" panose="020B0604030504040204" pitchFamily="34" charset="-120"/>
              </a:rPr>
              <a:t>為因應教師甄試端之需求。</a:t>
            </a:r>
            <a:r>
              <a:rPr lang="en-US" altLang="zh-TW" sz="2800" dirty="0">
                <a:latin typeface="微軟正黑體" pitchFamily="34" charset="-120"/>
                <a:ea typeface="微軟正黑體" pitchFamily="34" charset="-120"/>
              </a:rPr>
              <a:t/>
            </a:r>
            <a:br>
              <a:rPr lang="en-US" altLang="zh-TW" sz="2800" dirty="0">
                <a:latin typeface="微軟正黑體" pitchFamily="34" charset="-120"/>
                <a:ea typeface="微軟正黑體" pitchFamily="34" charset="-120"/>
              </a:rPr>
            </a:br>
            <a:r>
              <a:rPr lang="zh-TW" altLang="zh-TW" sz="3200" dirty="0">
                <a:latin typeface="微軟正黑體" pitchFamily="34" charset="-120"/>
                <a:ea typeface="微軟正黑體" pitchFamily="34" charset="-120"/>
              </a:rPr>
              <a:t/>
            </a:r>
            <a:br>
              <a:rPr lang="zh-TW" altLang="zh-TW" sz="3200" dirty="0">
                <a:latin typeface="微軟正黑體" pitchFamily="34" charset="-120"/>
                <a:ea typeface="微軟正黑體" pitchFamily="34" charset="-120"/>
              </a:rPr>
            </a:br>
            <a:endParaRPr lang="zh-TW" altLang="en-US" sz="3200" dirty="0">
              <a:latin typeface="微軟正黑體" pitchFamily="34" charset="-120"/>
              <a:ea typeface="微軟正黑體" pitchFamily="34" charset="-120"/>
            </a:endParaRPr>
          </a:p>
        </p:txBody>
      </p:sp>
      <p:sp>
        <p:nvSpPr>
          <p:cNvPr id="3" name="矩形 2"/>
          <p:cNvSpPr/>
          <p:nvPr/>
        </p:nvSpPr>
        <p:spPr>
          <a:xfrm>
            <a:off x="1907704" y="764704"/>
            <a:ext cx="5688632" cy="707886"/>
          </a:xfrm>
          <a:prstGeom prst="rect">
            <a:avLst/>
          </a:prstGeom>
        </p:spPr>
        <p:txBody>
          <a:bodyPr wrap="square">
            <a:spAutoFit/>
          </a:bodyPr>
          <a:lstStyle/>
          <a:p>
            <a:pPr algn="ctr"/>
            <a:r>
              <a:rPr lang="zh-TW" altLang="zh-TW" sz="4000" b="1" dirty="0">
                <a:effectLst>
                  <a:outerShdw blurRad="38100" dist="38100" dir="2700000" algn="tl">
                    <a:srgbClr val="000000">
                      <a:alpha val="43137"/>
                    </a:srgbClr>
                  </a:outerShdw>
                </a:effectLst>
                <a:latin typeface="微軟正黑體" pitchFamily="34" charset="-120"/>
                <a:ea typeface="微軟正黑體" pitchFamily="34" charset="-120"/>
              </a:rPr>
              <a:t>雙專長培育規劃</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753849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標題 1"/>
          <p:cNvSpPr>
            <a:spLocks noGrp="1"/>
          </p:cNvSpPr>
          <p:nvPr>
            <p:ph type="title"/>
          </p:nvPr>
        </p:nvSpPr>
        <p:spPr>
          <a:xfrm>
            <a:off x="755576" y="44326"/>
            <a:ext cx="7958138" cy="1080418"/>
          </a:xfrm>
        </p:spPr>
        <p:txBody>
          <a:bodyPr>
            <a:normAutofit/>
          </a:bodyPr>
          <a:lstStyle/>
          <a:p>
            <a:r>
              <a:rPr lang="zh-TW" altLang="en-US" sz="3600" b="1" dirty="0">
                <a:latin typeface="微軟正黑體" panose="020B0604030504040204" pitchFamily="34" charset="-120"/>
                <a:ea typeface="微軟正黑體" panose="020B0604030504040204" pitchFamily="34" charset="-120"/>
              </a:rPr>
              <a:t>中教領域加註雙語教學次專長課程</a:t>
            </a:r>
          </a:p>
        </p:txBody>
      </p:sp>
      <p:sp>
        <p:nvSpPr>
          <p:cNvPr id="14339" name="內容版面配置區 2"/>
          <p:cNvSpPr>
            <a:spLocks noGrp="1"/>
          </p:cNvSpPr>
          <p:nvPr>
            <p:ph idx="1"/>
          </p:nvPr>
        </p:nvSpPr>
        <p:spPr>
          <a:xfrm>
            <a:off x="251521" y="908720"/>
            <a:ext cx="8568952" cy="5616624"/>
          </a:xfrm>
        </p:spPr>
        <p:txBody>
          <a:bodyPr>
            <a:noAutofit/>
          </a:bodyPr>
          <a:lstStyle/>
          <a:p>
            <a:pPr algn="just">
              <a:lnSpc>
                <a:spcPct val="120000"/>
              </a:lnSpc>
              <a:defRPr/>
            </a:pPr>
            <a:r>
              <a:rPr lang="zh-TW" altLang="en-US" sz="1700" dirty="0">
                <a:latin typeface="微軟正黑體" panose="020B0604030504040204" pitchFamily="34" charset="-120"/>
                <a:ea typeface="微軟正黑體" panose="020B0604030504040204" pitchFamily="34" charset="-120"/>
              </a:rPr>
              <a:t>雙語教學次專長相關說明請參閱：課程組</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師資職前課程</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雙語教學次專長</a:t>
            </a:r>
            <a:r>
              <a:rPr lang="en-US" altLang="zh-TW" sz="1700" dirty="0">
                <a:latin typeface="微軟正黑體" panose="020B0604030504040204" pitchFamily="34" charset="-120"/>
                <a:ea typeface="微軟正黑體" panose="020B0604030504040204" pitchFamily="34" charset="-120"/>
              </a:rPr>
              <a:t>(</a:t>
            </a:r>
            <a:r>
              <a:rPr lang="en-US" altLang="zh-TW" sz="1700" dirty="0">
                <a:latin typeface="微軟正黑體" panose="020B0604030504040204" pitchFamily="34" charset="-120"/>
                <a:ea typeface="微軟正黑體" panose="020B0604030504040204" pitchFamily="34" charset="-120"/>
                <a:hlinkClick r:id="rId2"/>
              </a:rPr>
              <a:t>https://tecs.nknu.edu.tw/Page.aspx?PN=134&amp;SN=138&amp;Kind=s1</a:t>
            </a:r>
            <a:r>
              <a:rPr lang="en-US" altLang="zh-TW" sz="1700" dirty="0">
                <a:latin typeface="微軟正黑體" panose="020B0604030504040204" pitchFamily="34" charset="-120"/>
                <a:ea typeface="微軟正黑體" panose="020B0604030504040204" pitchFamily="34" charset="-120"/>
              </a:rPr>
              <a:t>)</a:t>
            </a: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日後欲申請中教教師證加註雙語教學次專長，請至課程組辦理「修習資格</a:t>
            </a:r>
            <a:r>
              <a:rPr lang="en-US" altLang="zh-TW" sz="1700" dirty="0">
                <a:latin typeface="微軟正黑體" panose="020B0604030504040204" pitchFamily="34" charset="-120"/>
                <a:ea typeface="微軟正黑體" panose="020B0604030504040204" pitchFamily="34" charset="-120"/>
              </a:rPr>
              <a:t>(B1</a:t>
            </a:r>
            <a:r>
              <a:rPr lang="zh-TW" altLang="en-US" sz="1700" dirty="0">
                <a:latin typeface="微軟正黑體" panose="020B0604030504040204" pitchFamily="34" charset="-120"/>
                <a:ea typeface="微軟正黑體" panose="020B0604030504040204" pitchFamily="34" charset="-120"/>
              </a:rPr>
              <a:t>級英檢門檻</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審核」，申請表請至網站自行下載填寫，並佐證英檢通過文件，</a:t>
            </a:r>
            <a:r>
              <a:rPr lang="zh-TW" altLang="en-US" sz="1700" b="1" u="sng" dirty="0">
                <a:solidFill>
                  <a:srgbClr val="FF0000"/>
                </a:solidFill>
                <a:latin typeface="微軟正黑體" panose="020B0604030504040204" pitchFamily="34" charset="-120"/>
                <a:ea typeface="微軟正黑體" panose="020B0604030504040204" pitchFamily="34" charset="-120"/>
              </a:rPr>
              <a:t>審核通過後始具雙語師資生資格。</a:t>
            </a:r>
            <a:endParaRPr lang="en-US" altLang="zh-TW" sz="1700" b="1" u="sng" dirty="0">
              <a:solidFill>
                <a:srgbClr val="FF0000"/>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說明：</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雙語教學次專長以本校所規劃雙語培育之中等學校師資類科領域專長教師證註記為限。</a:t>
            </a:r>
            <a:r>
              <a:rPr lang="zh-TW" altLang="en-US" sz="1700" b="1" u="sng" dirty="0">
                <a:latin typeface="微軟正黑體" panose="020B0604030504040204" pitchFamily="34" charset="-120"/>
                <a:ea typeface="微軟正黑體" panose="020B0604030504040204" pitchFamily="34" charset="-120"/>
              </a:rPr>
              <a:t>*英語文專長、數學專長、物理專長、化學專長、生物科技專長、生活科技專長、資訊科技專長、音樂專長</a:t>
            </a:r>
            <a:endParaRPr lang="en-US" altLang="zh-TW" sz="1700" b="1" u="sng"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申請教師證加註雙語教學次專長前，須完成全民英檢中高級複試</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聽、說、讀、寫</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或</a:t>
            </a:r>
            <a:r>
              <a:rPr lang="en-US" altLang="zh-TW" sz="1700" dirty="0">
                <a:latin typeface="微軟正黑體" panose="020B0604030504040204" pitchFamily="34" charset="-120"/>
                <a:ea typeface="微軟正黑體" panose="020B0604030504040204" pitchFamily="34" charset="-120"/>
              </a:rPr>
              <a:t>CEFR B2</a:t>
            </a:r>
            <a:r>
              <a:rPr lang="zh-TW" altLang="en-US" sz="1700" dirty="0">
                <a:latin typeface="微軟正黑體" panose="020B0604030504040204" pitchFamily="34" charset="-120"/>
                <a:ea typeface="微軟正黑體" panose="020B0604030504040204" pitchFamily="34" charset="-120"/>
              </a:rPr>
              <a:t>通過；</a:t>
            </a:r>
            <a:r>
              <a:rPr lang="zh-TW" altLang="en-US" sz="1800" b="1" dirty="0">
                <a:solidFill>
                  <a:srgbClr val="3333FF"/>
                </a:solidFill>
                <a:latin typeface="微軟正黑體" pitchFamily="34" charset="-120"/>
                <a:ea typeface="微軟正黑體" pitchFamily="34" charset="-120"/>
              </a:rPr>
              <a:t>須包含聽、說、讀、寫</a:t>
            </a:r>
            <a:r>
              <a:rPr lang="en-US" altLang="zh-TW" sz="1800" b="1" dirty="0">
                <a:solidFill>
                  <a:srgbClr val="3333FF"/>
                </a:solidFill>
                <a:latin typeface="微軟正黑體" pitchFamily="34" charset="-120"/>
                <a:ea typeface="微軟正黑體" pitchFamily="34" charset="-120"/>
              </a:rPr>
              <a:t>4 </a:t>
            </a:r>
            <a:r>
              <a:rPr lang="zh-TW" altLang="en-US" sz="1800" b="1" dirty="0">
                <a:solidFill>
                  <a:srgbClr val="3333FF"/>
                </a:solidFill>
                <a:latin typeface="微軟正黑體" pitchFamily="34" charset="-120"/>
                <a:ea typeface="微軟正黑體" pitchFamily="34" charset="-120"/>
              </a:rPr>
              <a:t>項檢測達</a:t>
            </a:r>
            <a:r>
              <a:rPr lang="en-US" altLang="zh-TW" sz="1800" b="1" dirty="0">
                <a:solidFill>
                  <a:srgbClr val="3333FF"/>
                </a:solidFill>
                <a:latin typeface="微軟正黑體" pitchFamily="34" charset="-120"/>
                <a:ea typeface="微軟正黑體" pitchFamily="34" charset="-120"/>
              </a:rPr>
              <a:t>B2</a:t>
            </a:r>
            <a:r>
              <a:rPr lang="zh-TW" altLang="en-US" sz="1800" b="1" dirty="0">
                <a:solidFill>
                  <a:srgbClr val="3333FF"/>
                </a:solidFill>
                <a:latin typeface="微軟正黑體" pitchFamily="34" charset="-120"/>
                <a:ea typeface="微軟正黑體" pitchFamily="34" charset="-120"/>
              </a:rPr>
              <a:t>級以上</a:t>
            </a:r>
            <a:r>
              <a:rPr lang="zh-TW" altLang="en-US" sz="1800" dirty="0">
                <a:solidFill>
                  <a:srgbClr val="3333FF"/>
                </a:solidFill>
                <a:latin typeface="微軟正黑體" pitchFamily="34" charset="-120"/>
                <a:ea typeface="微軟正黑體" pitchFamily="34" charset="-120"/>
              </a:rPr>
              <a:t>。</a:t>
            </a:r>
            <a:endParaRPr lang="en-US" altLang="zh-TW" sz="1800" dirty="0">
              <a:solidFill>
                <a:srgbClr val="3333FF"/>
              </a:solidFill>
              <a:latin typeface="微軟正黑體" pitchFamily="34" charset="-120"/>
              <a:ea typeface="微軟正黑體"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本申請表係審核師資生英檢能力是否已達修習門檻，雙語課程仍請自行於網路系統選課。</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b="1" u="sng" dirty="0">
                <a:solidFill>
                  <a:srgbClr val="000099"/>
                </a:solidFill>
                <a:latin typeface="微軟正黑體" panose="020B0604030504040204" pitchFamily="34" charset="-120"/>
                <a:ea typeface="微軟正黑體" panose="020B0604030504040204" pitchFamily="34" charset="-120"/>
              </a:rPr>
              <a:t>符合修習門檻後所修習之雙語課程始得認定為雙語學分；未符合修習門檻之師資生，得選修雙語課程，惟所修習之雙語課程僅得採認為一般中文同名稱之教育專業</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專門</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課程，日後不得申請教師證加註雙語次專長；雙語課程欲採認為中文教育專業課程學分，仍須符合中文教育專業課程之擋修規定，未符合規定者，該學分不予採認。</a:t>
            </a:r>
            <a:endParaRPr lang="en-US" altLang="zh-TW" sz="1700" b="1" u="sng" dirty="0">
              <a:solidFill>
                <a:srgbClr val="000099"/>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95536" y="6309320"/>
            <a:ext cx="7776864" cy="428194"/>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511683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內容版面配置區 2"/>
          <p:cNvSpPr>
            <a:spLocks noGrp="1"/>
          </p:cNvSpPr>
          <p:nvPr>
            <p:ph idx="1"/>
          </p:nvPr>
        </p:nvSpPr>
        <p:spPr>
          <a:xfrm>
            <a:off x="34925" y="908720"/>
            <a:ext cx="8929563" cy="4557712"/>
          </a:xfrm>
        </p:spPr>
        <p:txBody>
          <a:bodyPr>
            <a:noAutofit/>
          </a:bodyPr>
          <a:lstStyle/>
          <a:p>
            <a:pPr algn="just">
              <a:lnSpc>
                <a:spcPct val="120000"/>
              </a:lnSpc>
            </a:pPr>
            <a:r>
              <a:rPr lang="zh-TW" altLang="en-US" sz="2000" dirty="0">
                <a:solidFill>
                  <a:srgbClr val="FF0000"/>
                </a:solidFill>
                <a:latin typeface="微軟正黑體" panose="020B0604030504040204" pitchFamily="34" charset="-120"/>
                <a:ea typeface="微軟正黑體" panose="020B0604030504040204" pitchFamily="34" charset="-120"/>
              </a:rPr>
              <a:t>抵免原則</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經教育部</a:t>
            </a:r>
            <a:r>
              <a:rPr lang="en-US" altLang="zh-TW" sz="1600" dirty="0">
                <a:latin typeface="微軟正黑體" panose="020B0604030504040204" pitchFamily="34" charset="-120"/>
                <a:ea typeface="微軟正黑體" panose="020B0604030504040204" pitchFamily="34" charset="-120"/>
              </a:rPr>
              <a:t>112</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12</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13</a:t>
            </a:r>
            <a:r>
              <a:rPr lang="zh-TW" altLang="en-US" sz="1600" dirty="0">
                <a:latin typeface="微軟正黑體" panose="020B0604030504040204" pitchFamily="34" charset="-120"/>
                <a:ea typeface="微軟正黑體" panose="020B0604030504040204" pitchFamily="34" charset="-120"/>
              </a:rPr>
              <a:t>日臺教師</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字第 </a:t>
            </a:r>
            <a:r>
              <a:rPr lang="en-US" altLang="zh-TW" sz="1600" dirty="0">
                <a:latin typeface="微軟正黑體" panose="020B0604030504040204" pitchFamily="34" charset="-120"/>
                <a:ea typeface="微軟正黑體" panose="020B0604030504040204" pitchFamily="34" charset="-120"/>
              </a:rPr>
              <a:t>1110110462 </a:t>
            </a:r>
            <a:r>
              <a:rPr lang="zh-TW" altLang="en-US" sz="1600" dirty="0">
                <a:latin typeface="微軟正黑體" panose="020B0604030504040204" pitchFamily="34" charset="-120"/>
                <a:ea typeface="微軟正黑體" panose="020B0604030504040204" pitchFamily="34" charset="-120"/>
              </a:rPr>
              <a:t>號函同意備查。</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本校非雙語師資生曾於本校修習相同科目名稱且為雙語課程屬性之一般師資職前教育專業課程學分，經雙語教學次專長修習資格申請通過後，得申請辦理雙語教學次專長課程之抵免；修習科目為中文課程屬性之一般師資職前教育專業課程學分，科目名稱未包含「雙語教學」或「英語及雙語教學」，不得申請辦理抵免。</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中等學校階段雙語教學次專長課程之抵免僅限為共通性課程；共通性課程為教育心理學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、課程發展與設計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、適性教學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各領域專長雙語教學之教材教法、教學實習、進階教材教法及進階教學實習不得辦理抵免。</a:t>
            </a:r>
            <a:endParaRPr lang="en-US" altLang="zh-TW" sz="1600" dirty="0">
              <a:latin typeface="微軟正黑體" panose="020B0604030504040204" pitchFamily="34" charset="-120"/>
              <a:ea typeface="微軟正黑體" panose="020B0604030504040204" pitchFamily="34" charset="-120"/>
            </a:endParaRPr>
          </a:p>
          <a:p>
            <a:pPr algn="just">
              <a:lnSpc>
                <a:spcPct val="120000"/>
              </a:lnSpc>
            </a:pPr>
            <a:endParaRPr lang="en-US" altLang="zh-TW" sz="2000" dirty="0">
              <a:solidFill>
                <a:srgbClr val="0000FF"/>
              </a:solidFill>
              <a:latin typeface="微軟正黑體" panose="020B0604030504040204" pitchFamily="34" charset="-120"/>
              <a:ea typeface="微軟正黑體" panose="020B0604030504040204" pitchFamily="34" charset="-120"/>
            </a:endParaRPr>
          </a:p>
          <a:p>
            <a:pPr algn="just">
              <a:lnSpc>
                <a:spcPct val="120000"/>
              </a:lnSpc>
            </a:pPr>
            <a:r>
              <a:rPr lang="zh-TW" altLang="en-US" sz="2000" dirty="0">
                <a:solidFill>
                  <a:srgbClr val="0000FF"/>
                </a:solidFill>
                <a:latin typeface="微軟正黑體" panose="020B0604030504040204" pitchFamily="34" charset="-120"/>
                <a:ea typeface="微軟正黑體" panose="020B0604030504040204" pitchFamily="34" charset="-120"/>
              </a:rPr>
              <a:t>簡單來說：</a:t>
            </a:r>
            <a:endParaRPr lang="en-US" altLang="zh-TW" sz="2000"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尚未通過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級英檢能力考試前，可先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預修</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教育心理學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、課程發展與設計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、適性教學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0000FF"/>
                </a:solidFill>
                <a:latin typeface="微軟正黑體" panose="020B0604030504040204" pitchFamily="34" charset="-120"/>
                <a:ea typeface="微軟正黑體" panose="020B0604030504040204" pitchFamily="34" charset="-120"/>
              </a:rPr>
              <a:t>。</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在修習雙語教材教法前，務必通過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級英語能力檢定，並提出修習資格申請。</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755576" y="44326"/>
            <a:ext cx="7958138" cy="1080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a:latin typeface="微軟正黑體" panose="020B0604030504040204" pitchFamily="34" charset="-120"/>
                <a:ea typeface="微軟正黑體" panose="020B0604030504040204" pitchFamily="34" charset="-120"/>
              </a:rPr>
              <a:t>中教領域加註雙語教學次專長課程</a:t>
            </a:r>
            <a:endParaRPr lang="zh-TW"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9692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p:cNvPr>
          <p:cNvSpPr>
            <a:spLocks noGrp="1"/>
          </p:cNvSpPr>
          <p:nvPr>
            <p:ph type="title"/>
          </p:nvPr>
        </p:nvSpPr>
        <p:spPr>
          <a:xfrm>
            <a:off x="323850" y="444500"/>
            <a:ext cx="8534400" cy="1320800"/>
          </a:xfrm>
        </p:spPr>
        <p:txBody>
          <a:bodyPr>
            <a:normAutofit fontScale="90000"/>
          </a:bodyPr>
          <a:lstStyle/>
          <a:p>
            <a:pPr>
              <a:defRPr/>
            </a:pP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雙語教學</a:t>
            </a: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國民小學師資類科次</a:t>
            </a:r>
            <a:r>
              <a:rPr lang="zh-TW" altLang="en-US" sz="3100" b="1" dirty="0">
                <a:solidFill>
                  <a:srgbClr val="FF0000"/>
                </a:solidFill>
                <a:latin typeface="微軟正黑體" pitchFamily="34" charset="-120"/>
                <a:ea typeface="微軟正黑體" pitchFamily="34" charset="-120"/>
              </a:rPr>
              <a:t>專長</a:t>
            </a:r>
            <a:r>
              <a:rPr lang="en-US" altLang="zh-TW" sz="3100" b="1" dirty="0">
                <a:solidFill>
                  <a:srgbClr val="FF0000"/>
                </a:solidFill>
                <a:latin typeface="微軟正黑體" pitchFamily="34" charset="-120"/>
                <a:ea typeface="微軟正黑體" pitchFamily="34" charset="-120"/>
              </a:rPr>
              <a:t>-</a:t>
            </a:r>
            <a:r>
              <a:rPr lang="zh-TW" altLang="en-US" sz="3100" b="1" dirty="0">
                <a:solidFill>
                  <a:srgbClr val="FF0000"/>
                </a:solidFill>
                <a:latin typeface="微軟正黑體" pitchFamily="34" charset="-120"/>
                <a:ea typeface="微軟正黑體" pitchFamily="34" charset="-120"/>
              </a:rPr>
              <a:t>雙語</a:t>
            </a:r>
            <a:r>
              <a:rPr lang="en-US" altLang="zh-TW" sz="4000" b="1" dirty="0">
                <a:latin typeface="微軟正黑體" panose="020B0604030504040204" pitchFamily="34" charset="-120"/>
                <a:ea typeface="微軟正黑體" pitchFamily="34" charset="-120"/>
              </a:rPr>
              <a:t/>
            </a:r>
            <a:br>
              <a:rPr lang="en-US" altLang="zh-TW" sz="4000" b="1" dirty="0">
                <a:latin typeface="微軟正黑體" panose="020B0604030504040204" pitchFamily="34" charset="-120"/>
                <a:ea typeface="微軟正黑體" pitchFamily="34" charset="-120"/>
              </a:rPr>
            </a:br>
            <a:r>
              <a:rPr lang="en-US" altLang="zh-TW" sz="1800" b="1" dirty="0">
                <a:solidFill>
                  <a:srgbClr val="0000FF"/>
                </a:solidFill>
                <a:latin typeface="微軟正黑體" panose="020B0604030504040204" pitchFamily="34" charset="-120"/>
                <a:ea typeface="微軟正黑體" pitchFamily="34" charset="-120"/>
              </a:rPr>
              <a:t>https://tecs.nknu.edu.tw/Page.aspx?PN=134&amp;SN=152&amp;Kind=s1</a:t>
            </a:r>
            <a:endParaRPr lang="zh-TW" altLang="en-US" b="1" dirty="0">
              <a:latin typeface="微軟正黑體" panose="020B0604030504040204" pitchFamily="34" charset="-120"/>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484313"/>
            <a:ext cx="8593137"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星形: 五角 1">
            <a:extLst>
              <a:ext uri="{FF2B5EF4-FFF2-40B4-BE49-F238E27FC236}">
                <a16:creationId xmlns:a16="http://schemas.microsoft.com/office/drawing/2014/main" id="{3C4868CB-75E0-4C9A-97F6-A56E2307E970}"/>
              </a:ext>
            </a:extLst>
          </p:cNvPr>
          <p:cNvSpPr/>
          <p:nvPr/>
        </p:nvSpPr>
        <p:spPr>
          <a:xfrm>
            <a:off x="5657056" y="3284984"/>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星形: 五角 4">
            <a:extLst>
              <a:ext uri="{FF2B5EF4-FFF2-40B4-BE49-F238E27FC236}">
                <a16:creationId xmlns:a16="http://schemas.microsoft.com/office/drawing/2014/main" id="{1CF21276-645B-46F6-A35C-F933A872DB4D}"/>
              </a:ext>
            </a:extLst>
          </p:cNvPr>
          <p:cNvSpPr/>
          <p:nvPr/>
        </p:nvSpPr>
        <p:spPr>
          <a:xfrm>
            <a:off x="5657056" y="3695353"/>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星形: 五角 5">
            <a:extLst>
              <a:ext uri="{FF2B5EF4-FFF2-40B4-BE49-F238E27FC236}">
                <a16:creationId xmlns:a16="http://schemas.microsoft.com/office/drawing/2014/main" id="{9E6FF362-1EE0-4A95-8A31-FEC25713B050}"/>
              </a:ext>
            </a:extLst>
          </p:cNvPr>
          <p:cNvSpPr/>
          <p:nvPr/>
        </p:nvSpPr>
        <p:spPr>
          <a:xfrm>
            <a:off x="5657056" y="5110708"/>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2272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p:cNvPr>
          <p:cNvSpPr>
            <a:spLocks noGrp="1"/>
          </p:cNvSpPr>
          <p:nvPr>
            <p:ph idx="1"/>
          </p:nvPr>
        </p:nvSpPr>
        <p:spPr>
          <a:xfrm>
            <a:off x="323528" y="1268760"/>
            <a:ext cx="8640960" cy="4464050"/>
          </a:xfrm>
        </p:spPr>
        <p:txBody>
          <a:bodyPr>
            <a:normAutofit/>
          </a:bodyPr>
          <a:lstStyle/>
          <a:p>
            <a:pPr algn="just">
              <a:defRPr/>
            </a:pPr>
            <a:r>
              <a:rPr lang="zh-TW" altLang="en-US" sz="2400" dirty="0">
                <a:latin typeface="微軟正黑體" pitchFamily="34" charset="-120"/>
                <a:ea typeface="微軟正黑體" pitchFamily="34" charset="-120"/>
              </a:rPr>
              <a:t>修習門檻：</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符合本校修習小教雙語課程之修讀資格。</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具</a:t>
            </a:r>
            <a:r>
              <a:rPr lang="zh-TW" altLang="en-US" sz="2000" b="1" u="sng" dirty="0">
                <a:solidFill>
                  <a:srgbClr val="FF0000"/>
                </a:solidFill>
                <a:latin typeface="微軟正黑體" pitchFamily="34" charset="-120"/>
                <a:ea typeface="微軟正黑體" pitchFamily="34" charset="-120"/>
              </a:rPr>
              <a:t>全民英檢中級初試</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通過</a:t>
            </a:r>
            <a:r>
              <a:rPr lang="zh-TW" altLang="en-US" sz="2000" dirty="0">
                <a:latin typeface="微軟正黑體" pitchFamily="34" charset="-120"/>
                <a:ea typeface="微軟正黑體" pitchFamily="34" charset="-120"/>
              </a:rPr>
              <a:t>之英語能力或</a:t>
            </a:r>
            <a:r>
              <a:rPr lang="en-US" altLang="zh-TW" sz="2000" b="1" u="sng" dirty="0">
                <a:solidFill>
                  <a:srgbClr val="FF0000"/>
                </a:solidFill>
                <a:latin typeface="微軟正黑體" pitchFamily="34" charset="-120"/>
                <a:ea typeface="微軟正黑體" pitchFamily="34" charset="-120"/>
              </a:rPr>
              <a:t>CEFR</a:t>
            </a:r>
            <a:r>
              <a:rPr lang="zh-TW" altLang="en-US" sz="2000" b="1" u="sng" dirty="0">
                <a:solidFill>
                  <a:srgbClr val="FF0000"/>
                </a:solidFill>
                <a:latin typeface="微軟正黑體" pitchFamily="34" charset="-120"/>
                <a:ea typeface="微軟正黑體" pitchFamily="34" charset="-120"/>
              </a:rPr>
              <a:t> </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級以上</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dirty="0">
                <a:solidFill>
                  <a:schemeClr val="tx1"/>
                </a:solidFill>
                <a:latin typeface="微軟正黑體" pitchFamily="34" charset="-120"/>
                <a:ea typeface="微軟正黑體" pitchFamily="34" charset="-120"/>
              </a:rPr>
              <a:t>英語考試檢定及格證書</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申請時間：</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請於</a:t>
            </a:r>
            <a:r>
              <a:rPr lang="zh-TW" altLang="en-US" sz="2000" b="1" u="sng" dirty="0">
                <a:solidFill>
                  <a:srgbClr val="FF0000"/>
                </a:solidFill>
                <a:latin typeface="微軟正黑體" pitchFamily="34" charset="-120"/>
                <a:ea typeface="微軟正黑體" pitchFamily="34" charset="-120"/>
              </a:rPr>
              <a:t>本校網路加退選結束前</a:t>
            </a:r>
            <a:r>
              <a:rPr lang="zh-TW" altLang="en-US" sz="2000" dirty="0">
                <a:latin typeface="微軟正黑體" pitchFamily="34" charset="-120"/>
                <a:ea typeface="微軟正黑體" pitchFamily="34" charset="-120"/>
              </a:rPr>
              <a:t>至課程組辦理「修習資格</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英檢門檻</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審核」申請。</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申請表請至網站自行下載填寫，並佐證英檢通過文件。</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說明：</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申請教師證加註雙語教學次專長前，須完成全民英檢中高級複試</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或</a:t>
            </a:r>
            <a:r>
              <a:rPr lang="en-US" altLang="zh-TW" sz="2000" dirty="0">
                <a:latin typeface="微軟正黑體" pitchFamily="34" charset="-120"/>
                <a:ea typeface="微軟正黑體" pitchFamily="34" charset="-120"/>
              </a:rPr>
              <a:t>CEFR B2</a:t>
            </a:r>
            <a:r>
              <a:rPr lang="zh-TW" altLang="en-US" sz="2000" dirty="0">
                <a:latin typeface="微軟正黑體" pitchFamily="34" charset="-120"/>
                <a:ea typeface="微軟正黑體" pitchFamily="34" charset="-120"/>
              </a:rPr>
              <a:t>級以上</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通過；</a:t>
            </a:r>
            <a:r>
              <a:rPr lang="zh-TW" altLang="en-US" sz="2000" b="1" dirty="0">
                <a:solidFill>
                  <a:srgbClr val="3333FF"/>
                </a:solidFill>
                <a:latin typeface="微軟正黑體" pitchFamily="34" charset="-120"/>
                <a:ea typeface="微軟正黑體" pitchFamily="34" charset="-120"/>
              </a:rPr>
              <a:t>須包含聽、說、讀、寫</a:t>
            </a:r>
            <a:r>
              <a:rPr lang="en-US" altLang="zh-TW" sz="2000" b="1" dirty="0">
                <a:solidFill>
                  <a:srgbClr val="3333FF"/>
                </a:solidFill>
                <a:latin typeface="微軟正黑體" pitchFamily="34" charset="-120"/>
                <a:ea typeface="微軟正黑體" pitchFamily="34" charset="-120"/>
              </a:rPr>
              <a:t>4 </a:t>
            </a:r>
            <a:r>
              <a:rPr lang="zh-TW" altLang="en-US" sz="2000" b="1" dirty="0">
                <a:solidFill>
                  <a:srgbClr val="3333FF"/>
                </a:solidFill>
                <a:latin typeface="微軟正黑體" pitchFamily="34" charset="-120"/>
                <a:ea typeface="微軟正黑體" pitchFamily="34" charset="-120"/>
              </a:rPr>
              <a:t>項檢測達</a:t>
            </a:r>
            <a:r>
              <a:rPr lang="en-US" altLang="zh-TW" sz="2000" b="1" dirty="0">
                <a:solidFill>
                  <a:srgbClr val="3333FF"/>
                </a:solidFill>
                <a:latin typeface="微軟正黑體" pitchFamily="34" charset="-120"/>
                <a:ea typeface="微軟正黑體" pitchFamily="34" charset="-120"/>
              </a:rPr>
              <a:t>B2</a:t>
            </a:r>
            <a:r>
              <a:rPr lang="zh-TW" altLang="en-US" sz="2000" b="1" dirty="0">
                <a:solidFill>
                  <a:srgbClr val="3333FF"/>
                </a:solidFill>
                <a:latin typeface="微軟正黑體" pitchFamily="34" charset="-120"/>
                <a:ea typeface="微軟正黑體" pitchFamily="34" charset="-120"/>
              </a:rPr>
              <a:t>級以上</a:t>
            </a:r>
            <a:r>
              <a:rPr lang="zh-TW" altLang="en-US" sz="2000" dirty="0">
                <a:solidFill>
                  <a:srgbClr val="3333FF"/>
                </a:solidFill>
                <a:latin typeface="微軟正黑體" pitchFamily="34" charset="-120"/>
                <a:ea typeface="微軟正黑體" pitchFamily="34" charset="-120"/>
              </a:rPr>
              <a:t>。</a:t>
            </a:r>
            <a:endParaRPr lang="en-US" altLang="zh-TW" sz="2000" b="1" dirty="0">
              <a:solidFill>
                <a:srgbClr val="3333FF"/>
              </a:solidFill>
              <a:latin typeface="微軟正黑體" pitchFamily="34" charset="-120"/>
              <a:ea typeface="微軟正黑體" pitchFamily="34" charset="-120"/>
            </a:endParaRPr>
          </a:p>
          <a:p>
            <a:pPr>
              <a:defRPr/>
            </a:pPr>
            <a:endParaRPr lang="zh-TW" altLang="en-US" dirty="0"/>
          </a:p>
        </p:txBody>
      </p:sp>
      <p:sp>
        <p:nvSpPr>
          <p:cNvPr id="17411" name="標題 1"/>
          <p:cNvSpPr>
            <a:spLocks noGrp="1"/>
          </p:cNvSpPr>
          <p:nvPr>
            <p:ph type="title"/>
          </p:nvPr>
        </p:nvSpPr>
        <p:spPr>
          <a:xfrm>
            <a:off x="611188" y="333375"/>
            <a:ext cx="81359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r>
              <a:rPr lang="en-US" altLang="zh-TW" sz="3200" b="1" dirty="0">
                <a:solidFill>
                  <a:srgbClr val="FF0000"/>
                </a:solidFill>
                <a:latin typeface="微軟正黑體" pitchFamily="34" charset="-120"/>
                <a:ea typeface="微軟正黑體" pitchFamily="34" charset="-120"/>
              </a:rPr>
              <a:t/>
            </a:r>
            <a:br>
              <a:rPr lang="en-US" altLang="zh-TW" sz="3200" b="1" dirty="0">
                <a:solidFill>
                  <a:srgbClr val="FF0000"/>
                </a:solidFill>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4" name="矩形 3"/>
          <p:cNvSpPr/>
          <p:nvPr/>
        </p:nvSpPr>
        <p:spPr>
          <a:xfrm>
            <a:off x="539551" y="5589240"/>
            <a:ext cx="4854707" cy="830997"/>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002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a:extLst>
              <a:ext uri="{FF2B5EF4-FFF2-40B4-BE49-F238E27FC236}">
                <a16:creationId xmlns:a16="http://schemas.microsoft.com/office/drawing/2014/main" id="{A0738EB8-25F1-4880-9D8C-BCDE3510E7CB}"/>
              </a:ext>
            </a:extLst>
          </p:cNvPr>
          <p:cNvSpPr>
            <a:spLocks noChangeArrowheads="1"/>
          </p:cNvSpPr>
          <p:nvPr/>
        </p:nvSpPr>
        <p:spPr bwMode="auto">
          <a:xfrm>
            <a:off x="2654796" y="740197"/>
            <a:ext cx="56054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buFont typeface="Wingdings" panose="05000000000000000000" pitchFamily="2" charset="2"/>
              <a:buNone/>
            </a:pP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方金雅</a:t>
            </a: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教授</a:t>
            </a:r>
          </a:p>
          <a:p>
            <a:pPr fontAlgn="base">
              <a:spcBef>
                <a:spcPct val="0"/>
              </a:spcBef>
              <a:spcAft>
                <a:spcPct val="0"/>
              </a:spcAft>
            </a:pPr>
            <a:r>
              <a:rPr lang="zh-TW" altLang="zh-TW" dirty="0">
                <a:solidFill>
                  <a:srgbClr val="000000"/>
                </a:solidFill>
                <a:latin typeface="微軟正黑體" panose="020B0604030504040204" pitchFamily="34" charset="-120"/>
                <a:ea typeface="微軟正黑體" panose="020B0604030504040204" pitchFamily="34" charset="-120"/>
              </a:rPr>
              <a:t>學術專長：課程與教學、教育心理學、閱讀心理學</a:t>
            </a:r>
            <a:endParaRPr lang="en-US" altLang="zh-TW"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聯絡分機</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000000"/>
                </a:solidFill>
                <a:latin typeface="微軟正黑體" panose="020B0604030504040204" pitchFamily="34" charset="-120"/>
                <a:ea typeface="微軟正黑體" panose="020B0604030504040204" pitchFamily="34" charset="-120"/>
              </a:rPr>
              <a:t>1812</a:t>
            </a:r>
            <a:endParaRPr lang="zh-TW" altLang="zh-TW" b="1"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信        箱</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333333"/>
                </a:solidFill>
                <a:latin typeface="微軟正黑體" panose="020B0604030504040204" pitchFamily="34" charset="-120"/>
                <a:ea typeface="微軟正黑體" panose="020B0604030504040204" pitchFamily="34" charset="-120"/>
              </a:rPr>
              <a:t>fangchinya@gmail.com</a:t>
            </a:r>
            <a:r>
              <a:rPr lang="zh-TW" altLang="en-US" dirty="0">
                <a:solidFill>
                  <a:srgbClr val="000000"/>
                </a:solidFill>
                <a:latin typeface="微軟正黑體" panose="020B0604030504040204" pitchFamily="34" charset="-120"/>
                <a:ea typeface="微軟正黑體" panose="020B0604030504040204" pitchFamily="34" charset="-120"/>
              </a:rPr>
              <a:t> </a:t>
            </a:r>
          </a:p>
        </p:txBody>
      </p:sp>
      <p:pic>
        <p:nvPicPr>
          <p:cNvPr id="11" name="Picture 2" descr="D:\師培中心網站\photo\DSC_0001.jpg">
            <a:extLst>
              <a:ext uri="{FF2B5EF4-FFF2-40B4-BE49-F238E27FC236}">
                <a16:creationId xmlns:a16="http://schemas.microsoft.com/office/drawing/2014/main" id="{CA4C598F-1277-4CDB-B98D-A5BC6D574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14843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
            <a:extLst>
              <a:ext uri="{FF2B5EF4-FFF2-40B4-BE49-F238E27FC236}">
                <a16:creationId xmlns:a16="http://schemas.microsoft.com/office/drawing/2014/main" id="{E68B158E-FF1A-49F8-A2A9-D2B03674E270}"/>
              </a:ext>
            </a:extLst>
          </p:cNvPr>
          <p:cNvPicPr>
            <a:picLocks noChangeAspect="1"/>
          </p:cNvPicPr>
          <p:nvPr/>
        </p:nvPicPr>
        <p:blipFill>
          <a:blip r:embed="rId3">
            <a:extLst>
              <a:ext uri="{28A0092B-C50C-407E-A947-70E740481C1C}">
                <a14:useLocalDpi xmlns:a14="http://schemas.microsoft.com/office/drawing/2010/main" val="0"/>
              </a:ext>
            </a:extLst>
          </a:blip>
          <a:srcRect l="19321" t="41046" r="32281" b="21176"/>
          <a:stretch>
            <a:fillRect/>
          </a:stretch>
        </p:blipFill>
        <p:spPr bwMode="auto">
          <a:xfrm>
            <a:off x="833934" y="2311822"/>
            <a:ext cx="14843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EB3D651B-3063-4D71-8EEC-881BC115DA4F}"/>
              </a:ext>
            </a:extLst>
          </p:cNvPr>
          <p:cNvSpPr/>
          <p:nvPr/>
        </p:nvSpPr>
        <p:spPr>
          <a:xfrm>
            <a:off x="2615109" y="2316585"/>
            <a:ext cx="5256212" cy="1508125"/>
          </a:xfrm>
          <a:prstGeom prst="rect">
            <a:avLst/>
          </a:prstGeom>
        </p:spPr>
        <p:txBody>
          <a:bodyPr>
            <a:spAutoFit/>
          </a:bodyPr>
          <a:lstStyle/>
          <a:p>
            <a:pPr fontAlgn="base">
              <a:spcBef>
                <a:spcPct val="0"/>
              </a:spcBef>
              <a:defRPr/>
            </a:pP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黃絢質 </a:t>
            </a: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 副</a:t>
            </a: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教授兼課程組組長</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學術專長：教育心理學、發展心理學、青少年心理學、教育研究法</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1805</a:t>
            </a:r>
            <a:r>
              <a:rPr kumimoji="1" lang="zh-TW" altLang="en-US" kern="100" dirty="0">
                <a:solidFill>
                  <a:prstClr val="black"/>
                </a:solidFill>
                <a:latin typeface="微軟正黑體" pitchFamily="34" charset="-120"/>
                <a:ea typeface="微軟正黑體" pitchFamily="34" charset="-120"/>
                <a:cs typeface="Times New Roman"/>
              </a:rPr>
              <a:t>、</a:t>
            </a:r>
            <a:r>
              <a:rPr kumimoji="1" lang="en-US" altLang="zh-TW" kern="100" dirty="0">
                <a:solidFill>
                  <a:prstClr val="black"/>
                </a:solidFill>
                <a:latin typeface="微軟正黑體" pitchFamily="34" charset="-120"/>
                <a:ea typeface="微軟正黑體" pitchFamily="34" charset="-120"/>
                <a:cs typeface="Times New Roman"/>
              </a:rPr>
              <a:t>8705</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t4365@mail.nknu.edu.tw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pic>
        <p:nvPicPr>
          <p:cNvPr id="14" name="圖片 2">
            <a:extLst>
              <a:ext uri="{FF2B5EF4-FFF2-40B4-BE49-F238E27FC236}">
                <a16:creationId xmlns:a16="http://schemas.microsoft.com/office/drawing/2014/main" id="{B52E0608-9118-4459-8485-34DB61E3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71" y="4077122"/>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2894A65E-6F3E-4F7B-8002-135FA5D02E14}"/>
              </a:ext>
            </a:extLst>
          </p:cNvPr>
          <p:cNvSpPr/>
          <p:nvPr/>
        </p:nvSpPr>
        <p:spPr>
          <a:xfrm>
            <a:off x="2829421" y="4077122"/>
            <a:ext cx="6064250" cy="1508125"/>
          </a:xfrm>
          <a:prstGeom prst="rect">
            <a:avLst/>
          </a:prstGeom>
        </p:spPr>
        <p:txBody>
          <a:bodyPr>
            <a:spAutoFit/>
          </a:bodyPr>
          <a:lstStyle/>
          <a:p>
            <a:pPr fontAlgn="base">
              <a:spcBef>
                <a:spcPct val="0"/>
              </a:spcBef>
              <a:defRPr/>
            </a:pP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蔡孟芳 助理教授兼檢定與實習組組長</a:t>
            </a: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學術專長：教育心理、課程發展與教學設計、</a:t>
            </a:r>
            <a:r>
              <a:rPr kumimoji="1" lang="zh-TW" altLang="zh-TW" kern="100" dirty="0">
                <a:solidFill>
                  <a:prstClr val="black"/>
                </a:solidFill>
                <a:latin typeface="微軟正黑體" pitchFamily="34" charset="-120"/>
                <a:ea typeface="微軟正黑體" pitchFamily="34" charset="-120"/>
                <a:cs typeface="Times New Roman"/>
              </a:rPr>
              <a:t>教育研究法</a:t>
            </a:r>
            <a:r>
              <a:rPr kumimoji="1" lang="zh-TW" altLang="en-US" kern="100" dirty="0">
                <a:solidFill>
                  <a:prstClr val="black"/>
                </a:solidFill>
                <a:latin typeface="微軟正黑體" pitchFamily="34" charset="-120"/>
                <a:ea typeface="微軟正黑體" pitchFamily="34" charset="-120"/>
                <a:cs typeface="Times New Roman"/>
              </a:rPr>
              <a:t>、</a:t>
            </a:r>
            <a:endParaRPr kumimoji="1" lang="en-US"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                    創新教學學習經驗與歷程、認知投入</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8709</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mftsai@mail.nknu.edu.tw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spTree>
    <p:extLst>
      <p:ext uri="{BB962C8B-B14F-4D97-AF65-F5344CB8AC3E}">
        <p14:creationId xmlns:p14="http://schemas.microsoft.com/office/powerpoint/2010/main" val="996286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endParaRPr lang="zh-TW" altLang="en-US"/>
          </a:p>
        </p:txBody>
      </p:sp>
      <p:sp>
        <p:nvSpPr>
          <p:cNvPr id="19459" name="內容版面配置區 2"/>
          <p:cNvSpPr>
            <a:spLocks noGrp="1"/>
          </p:cNvSpPr>
          <p:nvPr>
            <p:ph idx="1"/>
          </p:nvPr>
        </p:nvSpPr>
        <p:spPr/>
        <p:txBody>
          <a:bodyPr/>
          <a:lstStyle/>
          <a:p>
            <a:endParaRPr lang="zh-TW" altLang="en-US" dirty="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624736" cy="637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410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1188" y="260350"/>
            <a:ext cx="79581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r>
              <a:rPr lang="en-US" altLang="zh-TW" sz="3200" b="1" dirty="0">
                <a:latin typeface="微軟正黑體" pitchFamily="34" charset="-120"/>
                <a:ea typeface="微軟正黑體" pitchFamily="34" charset="-120"/>
              </a:rPr>
              <a:t/>
            </a:r>
            <a:br>
              <a:rPr lang="en-US" altLang="zh-TW" sz="3200" b="1" dirty="0">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14339" name="內容版面配置區 2">
            <a:extLst/>
          </p:cNvPr>
          <p:cNvSpPr>
            <a:spLocks noGrp="1"/>
          </p:cNvSpPr>
          <p:nvPr>
            <p:ph idx="1"/>
          </p:nvPr>
        </p:nvSpPr>
        <p:spPr>
          <a:xfrm>
            <a:off x="179512" y="1340768"/>
            <a:ext cx="8712968" cy="4557712"/>
          </a:xfrm>
        </p:spPr>
        <p:txBody>
          <a:bodyPr>
            <a:normAutofit/>
          </a:bodyPr>
          <a:lstStyle/>
          <a:p>
            <a:pPr algn="just">
              <a:defRPr/>
            </a:pPr>
            <a:r>
              <a:rPr lang="zh-TW" altLang="en-US" sz="1600" dirty="0">
                <a:latin typeface="微軟正黑體" pitchFamily="34" charset="-120"/>
                <a:ea typeface="微軟正黑體" pitchFamily="34" charset="-120"/>
              </a:rPr>
              <a:t>抵免原則：</a:t>
            </a:r>
            <a:r>
              <a:rPr lang="zh-TW" altLang="zh-TW" sz="1600" dirty="0">
                <a:latin typeface="微軟正黑體" pitchFamily="34" charset="-120"/>
                <a:ea typeface="微軟正黑體" pitchFamily="34" charset="-120"/>
              </a:rPr>
              <a:t>經教育部</a:t>
            </a:r>
            <a:r>
              <a:rPr lang="en-US" altLang="zh-TW" sz="1600" dirty="0">
                <a:latin typeface="微軟正黑體" pitchFamily="34" charset="-120"/>
                <a:ea typeface="微軟正黑體" pitchFamily="34" charset="-120"/>
              </a:rPr>
              <a:t>112</a:t>
            </a:r>
            <a:r>
              <a:rPr lang="zh-TW" altLang="zh-TW" sz="1600" dirty="0">
                <a:latin typeface="微軟正黑體" pitchFamily="34" charset="-120"/>
                <a:ea typeface="微軟正黑體" pitchFamily="34" charset="-120"/>
              </a:rPr>
              <a:t>年</a:t>
            </a:r>
            <a:r>
              <a:rPr lang="en-US" altLang="zh-TW" sz="1600" dirty="0">
                <a:latin typeface="微軟正黑體" pitchFamily="34" charset="-120"/>
                <a:ea typeface="微軟正黑體" pitchFamily="34" charset="-120"/>
              </a:rPr>
              <a:t>7</a:t>
            </a:r>
            <a:r>
              <a:rPr lang="zh-TW" altLang="zh-TW" sz="1600" dirty="0">
                <a:latin typeface="微軟正黑體" pitchFamily="34" charset="-120"/>
                <a:ea typeface="微軟正黑體" pitchFamily="34" charset="-120"/>
              </a:rPr>
              <a:t>月</a:t>
            </a:r>
            <a:r>
              <a:rPr lang="en-US" altLang="zh-TW" sz="1600" dirty="0">
                <a:latin typeface="微軟正黑體" pitchFamily="34" charset="-120"/>
                <a:ea typeface="微軟正黑體" pitchFamily="34" charset="-120"/>
              </a:rPr>
              <a:t>14</a:t>
            </a:r>
            <a:r>
              <a:rPr lang="zh-TW" altLang="zh-TW" sz="1600" dirty="0">
                <a:latin typeface="微軟正黑體" pitchFamily="34" charset="-120"/>
                <a:ea typeface="微軟正黑體" pitchFamily="34" charset="-120"/>
              </a:rPr>
              <a:t>日臺教師</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二</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字第</a:t>
            </a:r>
            <a:r>
              <a:rPr lang="en-US" altLang="zh-TW" sz="1600" dirty="0">
                <a:latin typeface="微軟正黑體" pitchFamily="34" charset="-120"/>
                <a:ea typeface="微軟正黑體" pitchFamily="34" charset="-120"/>
              </a:rPr>
              <a:t>1120059832</a:t>
            </a:r>
            <a:r>
              <a:rPr lang="zh-TW" altLang="zh-TW" sz="1600" dirty="0">
                <a:latin typeface="微軟正黑體" pitchFamily="34" charset="-120"/>
                <a:ea typeface="微軟正黑體" pitchFamily="34" charset="-120"/>
              </a:rPr>
              <a:t>號函備查</a:t>
            </a:r>
            <a:endParaRPr lang="en-US" altLang="zh-TW" sz="1600" dirty="0">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1.</a:t>
            </a:r>
            <a:r>
              <a:rPr lang="zh-TW" altLang="zh-TW" sz="1400" kern="100" dirty="0">
                <a:solidFill>
                  <a:schemeClr val="tx1"/>
                </a:solidFill>
                <a:latin typeface="微軟正黑體" pitchFamily="34" charset="-120"/>
                <a:ea typeface="微軟正黑體" pitchFamily="34" charset="-120"/>
              </a:rPr>
              <a:t>本校非雙語師資生曾於本校修習相同科目名稱且為雙語課程屬性之一般師資職前教育專業課程學分，</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經雙語教學次專長修習資格申請通過後，得申請辦理雙語教學次專長課程之抵免；修習科目為中文</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課程屬性之一般師資職前教育專業課程學分，科目名稱未包含「雙語教學」，不得申請辦理抵免。</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2.</a:t>
            </a:r>
            <a:r>
              <a:rPr lang="zh-TW" altLang="zh-TW" sz="1400" kern="100" dirty="0">
                <a:solidFill>
                  <a:schemeClr val="tx1"/>
                </a:solidFill>
                <a:latin typeface="微軟正黑體" pitchFamily="34" charset="-120"/>
                <a:ea typeface="微軟正黑體" pitchFamily="34" charset="-120"/>
              </a:rPr>
              <a:t>國民小學師資類科次專長課程之抵免僅限為共通性課程；共通性課程為教育心理學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課程發展與設計</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、閱讀理解策略教學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3.</a:t>
            </a:r>
            <a:r>
              <a:rPr lang="zh-TW" altLang="zh-TW" sz="1400" kern="100" dirty="0">
                <a:solidFill>
                  <a:schemeClr val="tx1"/>
                </a:solidFill>
                <a:latin typeface="微軟正黑體" pitchFamily="34" charset="-120"/>
                <a:ea typeface="微軟正黑體" pitchFamily="34" charset="-120"/>
              </a:rPr>
              <a:t>教材教法</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及教學實習</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不得辦理抵免。</a:t>
            </a:r>
            <a:endParaRPr lang="zh-TW" altLang="zh-TW" sz="1400" dirty="0">
              <a:solidFill>
                <a:schemeClr val="tx1"/>
              </a:solidFill>
              <a:latin typeface="微軟正黑體" pitchFamily="34" charset="-120"/>
              <a:ea typeface="微軟正黑體" pitchFamily="34" charset="-120"/>
            </a:endParaRPr>
          </a:p>
          <a:p>
            <a:pPr algn="just">
              <a:defRPr/>
            </a:pPr>
            <a:r>
              <a:rPr lang="zh-TW" altLang="en-US" sz="2400" dirty="0">
                <a:solidFill>
                  <a:srgbClr val="0000FF"/>
                </a:solidFill>
                <a:latin typeface="微軟正黑體" pitchFamily="34" charset="-120"/>
                <a:ea typeface="微軟正黑體" pitchFamily="34" charset="-120"/>
              </a:rPr>
              <a:t>簡單來說：</a:t>
            </a:r>
            <a:endParaRPr lang="en-US" altLang="zh-TW" sz="2400"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尚未通過</a:t>
            </a:r>
            <a:r>
              <a:rPr lang="en-US" altLang="zh-TW" sz="2000" b="1" u="sng" dirty="0">
                <a:solidFill>
                  <a:srgbClr val="0000FF"/>
                </a:solidFill>
                <a:latin typeface="微軟正黑體" pitchFamily="34" charset="-120"/>
                <a:ea typeface="微軟正黑體" pitchFamily="34" charset="-120"/>
              </a:rPr>
              <a:t>B1</a:t>
            </a:r>
            <a:r>
              <a:rPr lang="zh-TW" altLang="en-US" sz="2000" b="1" u="sng" dirty="0">
                <a:solidFill>
                  <a:srgbClr val="0000FF"/>
                </a:solidFill>
                <a:latin typeface="微軟正黑體" pitchFamily="34" charset="-120"/>
                <a:ea typeface="微軟正黑體" pitchFamily="34" charset="-120"/>
              </a:rPr>
              <a:t>級英檢能力考試前，可先</a:t>
            </a:r>
            <a:r>
              <a:rPr lang="zh-TW" altLang="en-US" sz="2000" b="1" u="sng" dirty="0">
                <a:solidFill>
                  <a:srgbClr val="FF0000"/>
                </a:solidFill>
                <a:latin typeface="微軟正黑體" pitchFamily="34" charset="-120"/>
                <a:ea typeface="微軟正黑體" pitchFamily="34" charset="-120"/>
              </a:rPr>
              <a:t>預修</a:t>
            </a:r>
            <a:r>
              <a:rPr lang="zh-TW" altLang="en-US" sz="2000" b="1" u="sng"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教育心理學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、課程發展與設計</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閱讀理解策略教學</a:t>
            </a:r>
            <a:r>
              <a:rPr lang="en-US" altLang="zh-TW" sz="2000" b="1" u="sng" kern="100"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雙語教學</a:t>
            </a:r>
            <a:r>
              <a:rPr lang="en-US" altLang="zh-TW" sz="2000" b="1" u="sng" kern="100" dirty="0">
                <a:solidFill>
                  <a:srgbClr val="0000FF"/>
                </a:solidFill>
                <a:latin typeface="微軟正黑體" pitchFamily="34" charset="-120"/>
                <a:ea typeface="微軟正黑體" pitchFamily="34" charset="-120"/>
              </a:rPr>
              <a:t>) </a:t>
            </a:r>
            <a:r>
              <a:rPr lang="zh-TW" altLang="zh-TW" sz="2000" b="1" u="sng" kern="100"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FF0000"/>
                </a:solidFill>
                <a:latin typeface="微軟正黑體" pitchFamily="34" charset="-120"/>
                <a:ea typeface="微軟正黑體" pitchFamily="34" charset="-120"/>
              </a:rPr>
              <a:t>在修習雙語教材教法前，務必通過</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級英語能力檢定，並提出修習資格申請。</a:t>
            </a:r>
            <a:endParaRPr lang="en-US" altLang="zh-TW" sz="2000" b="1" u="sng"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42550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11188" y="333375"/>
            <a:ext cx="7418387" cy="801688"/>
          </a:xfrm>
        </p:spPr>
        <p:txBody>
          <a:bodyPr/>
          <a:lstStyle/>
          <a:p>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雙語教學</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國民小學師資類科次專長</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a:t>
            </a:r>
            <a:endParaRPr lang="zh-TW" altLang="en-US" sz="2800" dirty="0">
              <a:latin typeface="微軟正黑體" pitchFamily="34" charset="-120"/>
              <a:ea typeface="微軟正黑體" pitchFamily="34" charset="-120"/>
            </a:endParaRPr>
          </a:p>
        </p:txBody>
      </p:sp>
      <p:sp>
        <p:nvSpPr>
          <p:cNvPr id="20483" name="內容版面配置區 2"/>
          <p:cNvSpPr>
            <a:spLocks noGrp="1"/>
          </p:cNvSpPr>
          <p:nvPr>
            <p:ph idx="1"/>
          </p:nvPr>
        </p:nvSpPr>
        <p:spPr/>
        <p:txBody>
          <a:bodyPr/>
          <a:lstStyle/>
          <a:p>
            <a:endParaRPr lang="zh-TW"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25" y="980728"/>
            <a:ext cx="7607948" cy="4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702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3528" y="332656"/>
            <a:ext cx="8424936" cy="769441"/>
          </a:xfrm>
          <a:prstGeom prst="rect">
            <a:avLst/>
          </a:prstGeom>
          <a:noFill/>
        </p:spPr>
        <p:txBody>
          <a:bodyPr wrap="square" rtlCol="0">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中教「加科」、小教「加註專長」</a:t>
            </a:r>
          </a:p>
        </p:txBody>
      </p:sp>
      <p:graphicFrame>
        <p:nvGraphicFramePr>
          <p:cNvPr id="2" name="資料庫圖表 1"/>
          <p:cNvGraphicFramePr/>
          <p:nvPr>
            <p:extLst/>
          </p:nvPr>
        </p:nvGraphicFramePr>
        <p:xfrm>
          <a:off x="539552" y="1397000"/>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957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0" y="703949"/>
            <a:ext cx="93599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中教「加科」、小教「加註專長」申請注意事項</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a:t>
            </a:r>
            <a:r>
              <a:rPr lang="zh-TW" altLang="en-US" sz="3200" b="1" u="sng" dirty="0">
                <a:solidFill>
                  <a:schemeClr val="tx1"/>
                </a:solidFill>
                <a:latin typeface="微軟正黑體" panose="020B0604030504040204" pitchFamily="34" charset="-120"/>
                <a:ea typeface="微軟正黑體" panose="020B0604030504040204" pitchFamily="34" charset="-120"/>
              </a:rPr>
              <a:t>請事先向課程組提出加科修課申請</a:t>
            </a:r>
            <a:endParaRPr lang="en-US" altLang="zh-TW" sz="3200" b="1" u="sng"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79388" y="1590675"/>
            <a:ext cx="8713787" cy="646113"/>
          </a:xfrm>
          <a:prstGeom prst="rect">
            <a:avLst/>
          </a:prstGeom>
        </p:spPr>
        <p:txBody>
          <a:bodyPr>
            <a:spAutoFit/>
          </a:bodyPr>
          <a:lstStyle/>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p:txBody>
      </p:sp>
      <p:sp>
        <p:nvSpPr>
          <p:cNvPr id="6" name="矩形 5"/>
          <p:cNvSpPr/>
          <p:nvPr/>
        </p:nvSpPr>
        <p:spPr>
          <a:xfrm>
            <a:off x="68611" y="1903264"/>
            <a:ext cx="8857108" cy="4062651"/>
          </a:xfrm>
          <a:prstGeom prst="rect">
            <a:avLst/>
          </a:prstGeom>
        </p:spPr>
        <p:txBody>
          <a:bodyPr wrap="square">
            <a:spAutoFit/>
          </a:bodyPr>
          <a:lstStyle/>
          <a:p>
            <a:pPr marL="285750" indent="-285750" algn="just">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選讀第二專長應依循行政流程</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學生就讀系所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專門課程培育系所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師就處</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校長</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同意學生加修第二專長後，始得修習相關課程。</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未來欲申請第二張教師證</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加科</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者，請先提交申請表。</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表單下載路徑：課程組網站</a:t>
            </a:r>
            <a:r>
              <a:rPr lang="en-US"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a:t>
            </a:r>
            <a:endParaRPr lang="en-US"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742950" lvl="1" indent="-285750" algn="just">
              <a:buFont typeface="Wingdings" panose="05000000000000000000" pitchFamily="2" charset="2"/>
              <a:buChar char="ü"/>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第</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9</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項</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中等學校專門課程加科認證版本申請書</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未具教師證</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p>
          <a:p>
            <a:pPr marL="742950" lvl="1" indent="-285750" algn="just">
              <a:buFont typeface="Wingdings" panose="05000000000000000000" pitchFamily="2" charset="2"/>
              <a:buChar char="ü"/>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第</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項</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中等學校專門課程加科認證版本申請書</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已具教師證</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endParaRPr lang="zh-TW" altLang="en-US" sz="2400" dirty="0">
              <a:latin typeface="微軟正黑體" panose="020B0604030504040204" pitchFamily="34" charset="-120"/>
              <a:ea typeface="微軟正黑體" panose="020B0604030504040204" pitchFamily="34" charset="-120"/>
            </a:endParaRPr>
          </a:p>
          <a:p>
            <a:pPr algn="just">
              <a:defRPr/>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4126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899592" y="2780928"/>
            <a:ext cx="8568951"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     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5400" b="1" dirty="0">
                <a:latin typeface="Microsoft JhengHei" charset="-120"/>
                <a:ea typeface="Microsoft JhengHei" charset="-120"/>
                <a:cs typeface="Microsoft JhengHei" charset="-120"/>
              </a:rPr>
              <a:t>必須要做，但不在學分內</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65</a:t>
            </a:fld>
            <a:endParaRPr lang="zh-TW" altLang="en-US" sz="675">
              <a:solidFill>
                <a:srgbClr val="898989"/>
              </a:solidFill>
            </a:endParaRPr>
          </a:p>
        </p:txBody>
      </p:sp>
    </p:spTree>
    <p:extLst>
      <p:ext uri="{BB962C8B-B14F-4D97-AF65-F5344CB8AC3E}">
        <p14:creationId xmlns:p14="http://schemas.microsoft.com/office/powerpoint/2010/main" val="8980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323850" y="476250"/>
            <a:ext cx="71278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小時服務學習</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志工</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時數之規定</a:t>
            </a:r>
          </a:p>
        </p:txBody>
      </p:sp>
      <p:sp>
        <p:nvSpPr>
          <p:cNvPr id="9" name="矩形 8"/>
          <p:cNvSpPr/>
          <p:nvPr/>
        </p:nvSpPr>
        <p:spPr>
          <a:xfrm>
            <a:off x="323850" y="1268413"/>
            <a:ext cx="8496300" cy="4770537"/>
          </a:xfrm>
          <a:prstGeom prst="rect">
            <a:avLst/>
          </a:prstGeom>
        </p:spPr>
        <p:txBody>
          <a:bodyPr>
            <a:spAutoFit/>
          </a:bodyPr>
          <a:lstStyle/>
          <a:p>
            <a:pPr marL="285750" indent="-285750">
              <a:spcAft>
                <a:spcPts val="0"/>
              </a:spcAft>
              <a:buFont typeface="Wingdings" panose="05000000000000000000" pitchFamily="2" charset="2"/>
              <a:buChar char="u"/>
              <a:defRPr/>
            </a:pPr>
            <a:r>
              <a:rPr lang="zh-TW" altLang="en-US" sz="1600" kern="100" dirty="0">
                <a:latin typeface="微軟正黑體" panose="020B0604030504040204" pitchFamily="34" charset="-120"/>
                <a:ea typeface="微軟正黑體" panose="020B0604030504040204" pitchFamily="34" charset="-120"/>
              </a:rPr>
              <a:t>請參閱網路說明：</a:t>
            </a:r>
            <a:r>
              <a:rPr lang="en-US" altLang="zh-TW" sz="1600" kern="100" dirty="0">
                <a:latin typeface="微軟正黑體" panose="020B0604030504040204" pitchFamily="34" charset="-120"/>
                <a:ea typeface="微軟正黑體" panose="020B0604030504040204" pitchFamily="34" charset="-120"/>
              </a:rPr>
              <a:t> </a:t>
            </a:r>
            <a:r>
              <a:rPr lang="en-US" altLang="zh-TW" sz="1600" kern="100" dirty="0">
                <a:latin typeface="微軟正黑體" panose="020B0604030504040204" pitchFamily="34" charset="-120"/>
                <a:ea typeface="微軟正黑體" panose="020B0604030504040204" pitchFamily="34" charset="-120"/>
                <a:hlinkClick r:id="rId2"/>
              </a:rPr>
              <a:t>https://tecs.nknu.edu.tw/Page.aspx?PN=134&amp;SN=140&amp;Kind=s1</a:t>
            </a:r>
            <a:endParaRPr lang="en-US" altLang="zh-TW" sz="1600" kern="1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zh-TW" sz="1600" dirty="0">
                <a:solidFill>
                  <a:srgbClr val="000000"/>
                </a:solidFill>
                <a:latin typeface="微軟正黑體" panose="020B0604030504040204" pitchFamily="34" charset="-120"/>
                <a:ea typeface="微軟正黑體" panose="020B0604030504040204" pitchFamily="34" charset="-120"/>
              </a:rPr>
              <a:t>時數要求：取得教育學程資格</a:t>
            </a:r>
            <a:r>
              <a:rPr lang="zh-TW" altLang="zh-TW" sz="1600" b="1" dirty="0">
                <a:solidFill>
                  <a:srgbClr val="FF0000"/>
                </a:solidFill>
                <a:latin typeface="微軟正黑體" panose="020B0604030504040204" pitchFamily="34" charset="-120"/>
                <a:ea typeface="微軟正黑體" panose="020B0604030504040204" pitchFamily="34" charset="-120"/>
              </a:rPr>
              <a:t>後</a:t>
            </a:r>
            <a:r>
              <a:rPr lang="zh-TW" altLang="zh-TW" sz="1600" dirty="0">
                <a:solidFill>
                  <a:srgbClr val="000000"/>
                </a:solidFill>
                <a:latin typeface="微軟正黑體" panose="020B0604030504040204" pitchFamily="34" charset="-120"/>
                <a:ea typeface="微軟正黑體" panose="020B0604030504040204" pitchFamily="34" charset="-120"/>
              </a:rPr>
              <a:t>，辦理修畢師資職前教育課程學分審查</a:t>
            </a:r>
            <a:r>
              <a:rPr lang="zh-TW" altLang="zh-TW" sz="1600" b="1" dirty="0">
                <a:solidFill>
                  <a:srgbClr val="FF0000"/>
                </a:solidFill>
                <a:latin typeface="微軟正黑體" panose="020B0604030504040204" pitchFamily="34" charset="-120"/>
                <a:ea typeface="微軟正黑體" panose="020B0604030504040204" pitchFamily="34" charset="-120"/>
              </a:rPr>
              <a:t>前</a:t>
            </a:r>
            <a:r>
              <a:rPr lang="zh-TW" altLang="zh-TW" sz="1600" dirty="0">
                <a:solidFill>
                  <a:srgbClr val="000000"/>
                </a:solidFill>
                <a:latin typeface="微軟正黑體" panose="020B0604030504040204" pitchFamily="34" charset="-120"/>
                <a:ea typeface="微軟正黑體" panose="020B0604030504040204" pitchFamily="34" charset="-120"/>
              </a:rPr>
              <a:t>，須完成</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小時志工服務時數。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對象：</a:t>
            </a:r>
            <a:r>
              <a:rPr lang="zh-TW" altLang="en-US" sz="1600" b="1" dirty="0">
                <a:solidFill>
                  <a:srgbClr val="FF0000"/>
                </a:solidFill>
                <a:latin typeface="微軟正黑體" panose="020B0604030504040204" pitchFamily="34" charset="-120"/>
                <a:ea typeface="微軟正黑體" panose="020B0604030504040204" pitchFamily="34" charset="-120"/>
              </a:rPr>
              <a:t>中教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小教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特教資優</a:t>
            </a:r>
            <a:r>
              <a:rPr lang="zh-TW" altLang="en-US" sz="1600" dirty="0">
                <a:solidFill>
                  <a:srgbClr val="000000"/>
                </a:solidFill>
                <a:latin typeface="微軟正黑體" panose="020B0604030504040204" pitchFamily="34" charset="-120"/>
                <a:ea typeface="微軟正黑體" panose="020B0604030504040204" pitchFamily="34" charset="-120"/>
              </a:rPr>
              <a:t>教育學程學生，皆須完成，始得核發修畢師資職前教育證明書。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性質要求：不得支領薪資，並以教育相關之志工服務為優先。</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認證方式：</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一</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請服務機關將時數登錄於課程組提供之「服務學習卡」上，並核該機關承辦人或單位章以茲證明；或請服務機關開立服務證明</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須註明服務日期及時數</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，並於辦理審核時檢附服務證明影本以茲證明。</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二</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同時於本校修讀二類教育學程者，志工服務時數須分別計算，</a:t>
            </a:r>
            <a:r>
              <a:rPr lang="zh-TW" altLang="en-US" sz="1600" b="1" u="sng" dirty="0">
                <a:solidFill>
                  <a:srgbClr val="FF0000"/>
                </a:solidFill>
                <a:latin typeface="微軟正黑體" panose="020B0604030504040204" pitchFamily="34" charset="-120"/>
                <a:ea typeface="微軟正黑體" panose="020B0604030504040204" pitchFamily="34" charset="-120"/>
              </a:rPr>
              <a:t>不得重複</a:t>
            </a:r>
            <a:r>
              <a:rPr lang="zh-TW" altLang="en-US" sz="1600" dirty="0">
                <a:solidFill>
                  <a:srgbClr val="000000"/>
                </a:solidFill>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p>
            <a:pPr algn="just">
              <a:defRPr/>
            </a:pPr>
            <a:r>
              <a:rPr lang="zh-TW" altLang="en-US" sz="1600" dirty="0">
                <a:solidFill>
                  <a:srgbClr val="000000"/>
                </a:solidFill>
                <a:latin typeface="微軟正黑體" panose="020B0604030504040204" pitchFamily="34" charset="-120"/>
                <a:ea typeface="微軟正黑體" panose="020B0604030504040204" pitchFamily="34" charset="-120"/>
              </a:rPr>
              <a:t>例：師資生同時具備中等教育學程及小學教育學程資格，則中教志工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小時、小教志工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小時，共計須完成</a:t>
            </a:r>
            <a:r>
              <a:rPr lang="en-US" altLang="zh-TW" sz="1600" dirty="0">
                <a:solidFill>
                  <a:srgbClr val="000000"/>
                </a:solidFill>
                <a:latin typeface="微軟正黑體" panose="020B0604030504040204" pitchFamily="34" charset="-120"/>
                <a:ea typeface="微軟正黑體" panose="020B0604030504040204" pitchFamily="34" charset="-120"/>
              </a:rPr>
              <a:t>60</a:t>
            </a:r>
            <a:r>
              <a:rPr lang="zh-TW" altLang="en-US" sz="1600" dirty="0">
                <a:solidFill>
                  <a:srgbClr val="000000"/>
                </a:solidFill>
                <a:latin typeface="微軟正黑體" panose="020B0604030504040204" pitchFamily="34" charset="-120"/>
                <a:ea typeface="微軟正黑體" panose="020B0604030504040204" pitchFamily="34" charset="-120"/>
              </a:rPr>
              <a:t>小時，不得重複。</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繳交時間：辦理修畢師資職前教育課程學分審查時，請將服務學習證明與師資職前教育審查認定表一併繳交由課程組查驗。</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4005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912" y="1340768"/>
            <a:ext cx="8229600" cy="3897560"/>
          </a:xfrm>
        </p:spPr>
        <p:txBody>
          <a:bodyPr>
            <a:normAutofit/>
          </a:bodyPr>
          <a:lstStyle/>
          <a:p>
            <a:pPr algn="l"/>
            <a:r>
              <a:rPr lang="zh-TW" altLang="en-US" sz="3200" b="1" dirty="0">
                <a:latin typeface="微軟正黑體" panose="020B0604030504040204" pitchFamily="34" charset="-120"/>
                <a:ea typeface="微軟正黑體" panose="020B0604030504040204" pitchFamily="34" charset="-120"/>
              </a:rPr>
              <a:t>★關乎學生修課權益及重要資訊提醒，每學期應至少參加</a:t>
            </a:r>
            <a:r>
              <a:rPr lang="zh-TW" altLang="en-US" sz="3200" b="1" dirty="0">
                <a:solidFill>
                  <a:srgbClr val="FF0000"/>
                </a:solidFill>
                <a:latin typeface="微軟正黑體" panose="020B0604030504040204" pitchFamily="34" charset="-120"/>
                <a:ea typeface="微軟正黑體" panose="020B0604030504040204" pitchFamily="34" charset="-120"/>
              </a:rPr>
              <a:t>一次</a:t>
            </a:r>
            <a:r>
              <a:rPr lang="zh-TW" altLang="en-US" sz="3200" b="1" dirty="0">
                <a:latin typeface="微軟正黑體" panose="020B0604030504040204" pitchFamily="34" charset="-120"/>
                <a:ea typeface="微軟正黑體" panose="020B0604030504040204" pitchFamily="34" charset="-120"/>
              </a:rPr>
              <a:t>導生座談會。</a:t>
            </a:r>
            <a:br>
              <a:rPr lang="zh-TW" altLang="en-US" sz="3200" b="1" dirty="0">
                <a:latin typeface="微軟正黑體" panose="020B0604030504040204" pitchFamily="34" charset="-120"/>
                <a:ea typeface="微軟正黑體" panose="020B0604030504040204" pitchFamily="34" charset="-120"/>
              </a:rPr>
            </a:br>
            <a:r>
              <a:rPr lang="zh-TW" altLang="en-US" sz="3200" b="1" dirty="0">
                <a:latin typeface="微軟正黑體" panose="020B0604030504040204" pitchFamily="34" charset="-120"/>
                <a:ea typeface="微軟正黑體" panose="020B0604030504040204" pitchFamily="34" charset="-120"/>
              </a:rPr>
              <a:t/>
            </a:r>
            <a:br>
              <a:rPr lang="zh-TW" altLang="en-US" sz="3200" b="1" dirty="0">
                <a:latin typeface="微軟正黑體" panose="020B0604030504040204" pitchFamily="34" charset="-120"/>
                <a:ea typeface="微軟正黑體" panose="020B0604030504040204" pitchFamily="34" charset="-120"/>
              </a:rPr>
            </a:br>
            <a:r>
              <a:rPr lang="zh-TW" altLang="en-US" sz="3200" b="1" dirty="0">
                <a:latin typeface="微軟正黑體" panose="020B0604030504040204" pitchFamily="34" charset="-120"/>
                <a:ea typeface="微軟正黑體" panose="020B0604030504040204" pitchFamily="34" charset="-120"/>
              </a:rPr>
              <a:t>★如有事未能參加導生座談會，須事先與導師請假，並至課程組辦公室補看影片。</a:t>
            </a:r>
            <a:r>
              <a:rPr lang="en-US" altLang="zh-TW" sz="3200" b="1" dirty="0">
                <a:latin typeface="微軟正黑體" panose="020B0604030504040204" pitchFamily="34" charset="-120"/>
                <a:ea typeface="微軟正黑體" panose="020B0604030504040204" pitchFamily="34" charset="-120"/>
              </a:rPr>
              <a:t/>
            </a:r>
            <a:br>
              <a:rPr lang="en-US" altLang="zh-TW" sz="3200" b="1" dirty="0">
                <a:latin typeface="微軟正黑體" panose="020B0604030504040204" pitchFamily="34" charset="-120"/>
                <a:ea typeface="微軟正黑體" panose="020B0604030504040204" pitchFamily="34" charset="-120"/>
              </a:rPr>
            </a:br>
            <a:r>
              <a:rPr lang="en-US" altLang="zh-TW" sz="3200" b="1" dirty="0">
                <a:latin typeface="微軟正黑體" panose="020B0604030504040204" pitchFamily="34" charset="-120"/>
                <a:ea typeface="微軟正黑體" panose="020B0604030504040204" pitchFamily="34" charset="-120"/>
              </a:rPr>
              <a:t/>
            </a:r>
            <a:br>
              <a:rPr lang="en-US" altLang="zh-TW" sz="3200" b="1" dirty="0">
                <a:latin typeface="微軟正黑體" panose="020B0604030504040204" pitchFamily="34" charset="-120"/>
                <a:ea typeface="微軟正黑體" panose="020B0604030504040204" pitchFamily="34" charset="-120"/>
              </a:rPr>
            </a:br>
            <a:r>
              <a:rPr lang="zh-TW" altLang="en-US" sz="3200" b="1" dirty="0">
                <a:latin typeface="微軟正黑體" panose="020B0604030504040204" pitchFamily="34" charset="-120"/>
                <a:ea typeface="微軟正黑體" panose="020B0604030504040204" pitchFamily="34" charset="-120"/>
              </a:rPr>
              <a:t>★務必關注</a:t>
            </a:r>
            <a:r>
              <a:rPr lang="en-US" altLang="zh-TW" sz="3200" b="1" dirty="0">
                <a:solidFill>
                  <a:srgbClr val="FF0000"/>
                </a:solidFill>
                <a:latin typeface="微軟正黑體" panose="020B0604030504040204" pitchFamily="34" charset="-120"/>
                <a:ea typeface="微軟正黑體" panose="020B0604030504040204" pitchFamily="34" charset="-120"/>
              </a:rPr>
              <a:t>LINE</a:t>
            </a:r>
            <a:r>
              <a:rPr lang="zh-TW" altLang="en-US" sz="3200" b="1" dirty="0">
                <a:solidFill>
                  <a:srgbClr val="FF0000"/>
                </a:solidFill>
                <a:latin typeface="微軟正黑體" panose="020B0604030504040204" pitchFamily="34" charset="-120"/>
                <a:ea typeface="微軟正黑體" panose="020B0604030504040204" pitchFamily="34" charset="-120"/>
              </a:rPr>
              <a:t>社群</a:t>
            </a:r>
            <a:r>
              <a:rPr lang="zh-TW" altLang="en-US" sz="3200" b="1" dirty="0">
                <a:latin typeface="微軟正黑體" panose="020B0604030504040204" pitchFamily="34" charset="-120"/>
                <a:ea typeface="微軟正黑體" panose="020B0604030504040204" pitchFamily="34" charset="-120"/>
              </a:rPr>
              <a:t>，隨時更新重要資訊。</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標題 1"/>
          <p:cNvSpPr txBox="1">
            <a:spLocks/>
          </p:cNvSpPr>
          <p:nvPr/>
        </p:nvSpPr>
        <p:spPr>
          <a:xfrm>
            <a:off x="323528"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導生座談會、</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LINE</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社群</a:t>
            </a:r>
          </a:p>
        </p:txBody>
      </p:sp>
      <p:sp>
        <p:nvSpPr>
          <p:cNvPr id="4" name="圓角矩形 3"/>
          <p:cNvSpPr/>
          <p:nvPr/>
        </p:nvSpPr>
        <p:spPr>
          <a:xfrm>
            <a:off x="364208" y="5229200"/>
            <a:ext cx="4086035" cy="936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b="1" dirty="0">
                <a:latin typeface="微軟正黑體" pitchFamily="34" charset="-120"/>
                <a:ea typeface="微軟正黑體" pitchFamily="34" charset="-120"/>
              </a:rPr>
              <a:t>於</a:t>
            </a:r>
            <a:r>
              <a:rPr lang="zh-TW" altLang="en-US" b="1" dirty="0">
                <a:solidFill>
                  <a:srgbClr val="3333FF"/>
                </a:solidFill>
                <a:latin typeface="微軟正黑體" pitchFamily="34" charset="-120"/>
                <a:ea typeface="微軟正黑體" pitchFamily="34" charset="-120"/>
              </a:rPr>
              <a:t>簽到處掃描</a:t>
            </a:r>
            <a:r>
              <a:rPr lang="en-US" altLang="zh-TW" b="1" dirty="0">
                <a:solidFill>
                  <a:srgbClr val="3333FF"/>
                </a:solidFill>
                <a:latin typeface="微軟正黑體" pitchFamily="34" charset="-120"/>
                <a:ea typeface="微軟正黑體" pitchFamily="34" charset="-120"/>
              </a:rPr>
              <a:t>QR CODE</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加入教育學程生</a:t>
            </a:r>
            <a:r>
              <a:rPr lang="en-US" altLang="zh-TW" b="1" dirty="0">
                <a:latin typeface="微軟正黑體" pitchFamily="34" charset="-120"/>
                <a:ea typeface="微軟正黑體" pitchFamily="34" charset="-120"/>
              </a:rPr>
              <a:t>LINE</a:t>
            </a:r>
            <a:r>
              <a:rPr lang="zh-TW" altLang="en-US" b="1" dirty="0">
                <a:latin typeface="微軟正黑體" pitchFamily="34" charset="-120"/>
                <a:ea typeface="微軟正黑體" pitchFamily="34" charset="-120"/>
              </a:rPr>
              <a:t>社群</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謝謝同學</a:t>
            </a:r>
          </a:p>
        </p:txBody>
      </p:sp>
    </p:spTree>
    <p:extLst>
      <p:ext uri="{BB962C8B-B14F-4D97-AF65-F5344CB8AC3E}">
        <p14:creationId xmlns:p14="http://schemas.microsoft.com/office/powerpoint/2010/main" val="3015129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2166" y="260648"/>
            <a:ext cx="8399668" cy="5832648"/>
          </a:xfrm>
        </p:spPr>
        <p:txBody>
          <a:bodyPr>
            <a:noAutofit/>
          </a:bodyPr>
          <a:lstStyle/>
          <a:p>
            <a:pPr algn="l"/>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請同學掃</a:t>
            </a:r>
            <a:r>
              <a:rPr lang="en-US" altLang="zh-TW"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QRCODE</a:t>
            </a:r>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加入教育學程 </a:t>
            </a:r>
            <a:r>
              <a:rPr lang="en-US" altLang="zh-TW"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LINE</a:t>
            </a:r>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社群</a:t>
            </a:r>
            <a:r>
              <a:rPr lang="en-US" altLang="zh-TW"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2800" b="1" dirty="0">
                <a:latin typeface="微軟正黑體" panose="020B0604030504040204" pitchFamily="34" charset="-120"/>
                <a:ea typeface="微軟正黑體" panose="020B0604030504040204" pitchFamily="34" charset="-120"/>
              </a:rPr>
              <a:t/>
            </a:r>
            <a:br>
              <a:rPr lang="en-US" altLang="zh-TW" sz="28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一、日後相關重要訊息皆以課程組首頁、</a:t>
            </a:r>
            <a:r>
              <a:rPr lang="en-US" altLang="zh-TW" sz="2400" b="1" dirty="0">
                <a:latin typeface="微軟正黑體" panose="020B0604030504040204" pitchFamily="34" charset="-120"/>
                <a:ea typeface="微軟正黑體" panose="020B0604030504040204" pitchFamily="34" charset="-120"/>
              </a:rPr>
              <a:t>LINE</a:t>
            </a:r>
            <a:r>
              <a:rPr lang="zh-TW" altLang="en-US" sz="2400" b="1" dirty="0">
                <a:latin typeface="微軟正黑體" panose="020B0604030504040204" pitchFamily="34" charset="-120"/>
                <a:ea typeface="微軟正黑體" panose="020B0604030504040204" pitchFamily="34" charset="-120"/>
              </a:rPr>
              <a:t>社群、每學期</a:t>
            </a:r>
            <a:r>
              <a:rPr lang="en-US" altLang="zh-TW" sz="2400" b="1" dirty="0">
                <a:latin typeface="微軟正黑體" panose="020B0604030504040204" pitchFamily="34" charset="-120"/>
                <a:ea typeface="微軟正黑體" panose="020B0604030504040204" pitchFamily="34" charset="-120"/>
              </a:rPr>
              <a:t>2</a:t>
            </a:r>
            <a:r>
              <a:rPr lang="zh-TW" altLang="en-US" sz="2400" b="1" dirty="0">
                <a:latin typeface="微軟正黑體" panose="020B0604030504040204" pitchFamily="34" charset="-120"/>
                <a:ea typeface="微軟正黑體" panose="020B0604030504040204" pitchFamily="34" charset="-120"/>
              </a:rPr>
              <a:t>次的導生座談會宣導為主，不再各別</a:t>
            </a:r>
            <a:r>
              <a:rPr lang="en-US" altLang="zh-TW" sz="2400" b="1" dirty="0">
                <a:latin typeface="微軟正黑體" panose="020B0604030504040204" pitchFamily="34" charset="-120"/>
                <a:ea typeface="微軟正黑體" panose="020B0604030504040204" pitchFamily="34" charset="-120"/>
              </a:rPr>
              <a:t>EMAIL</a:t>
            </a:r>
            <a:r>
              <a:rPr lang="zh-TW" altLang="en-US" sz="2400" b="1" dirty="0">
                <a:latin typeface="微軟正黑體" panose="020B0604030504040204" pitchFamily="34" charset="-120"/>
                <a:ea typeface="微軟正黑體" panose="020B0604030504040204" pitchFamily="34" charset="-120"/>
              </a:rPr>
              <a:t>通知，</a:t>
            </a:r>
            <a:r>
              <a:rPr lang="zh-TW" altLang="en-US" sz="2400" b="1" u="sng" dirty="0">
                <a:solidFill>
                  <a:srgbClr val="FF0000"/>
                </a:solidFill>
                <a:latin typeface="微軟正黑體" panose="020B0604030504040204" pitchFamily="34" charset="-120"/>
                <a:ea typeface="微軟正黑體" panose="020B0604030504040204" pitchFamily="34" charset="-120"/>
              </a:rPr>
              <a:t>請自行務必注意相關重要訊息</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LINE</a:t>
            </a:r>
            <a:r>
              <a:rPr lang="zh-TW" altLang="en-US" sz="2400" b="1" dirty="0">
                <a:latin typeface="微軟正黑體" panose="020B0604030504040204" pitchFamily="34" charset="-120"/>
                <a:ea typeface="微軟正黑體" panose="020B0604030504040204" pitchFamily="34" charset="-120"/>
              </a:rPr>
              <a:t>社群主要係課程組公告重要訊息為主，請同學勿於</a:t>
            </a:r>
            <a:r>
              <a:rPr lang="en-US" altLang="zh-TW" sz="2400" b="1" dirty="0">
                <a:latin typeface="微軟正黑體" panose="020B0604030504040204" pitchFamily="34" charset="-120"/>
                <a:ea typeface="微軟正黑體" panose="020B0604030504040204" pitchFamily="34" charset="-120"/>
              </a:rPr>
              <a:t>LINE</a:t>
            </a:r>
            <a:r>
              <a:rPr lang="zh-TW" altLang="en-US" sz="2400" b="1" dirty="0">
                <a:latin typeface="微軟正黑體" panose="020B0604030504040204" pitchFamily="34" charset="-120"/>
                <a:ea typeface="微軟正黑體" panose="020B0604030504040204" pitchFamily="34" charset="-120"/>
              </a:rPr>
              <a:t>社群內張貼不適當言論及占用版面，管理者有權逕予刪除。</a:t>
            </a: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三、若同學有教育學程相關疑問，可來電至課程組洽詢，或寄信至</a:t>
            </a:r>
            <a:r>
              <a:rPr lang="en-US" altLang="zh-TW" sz="2400" b="1" dirty="0">
                <a:latin typeface="微軟正黑體" panose="020B0604030504040204" pitchFamily="34" charset="-120"/>
                <a:ea typeface="微軟正黑體" panose="020B0604030504040204" pitchFamily="34" charset="-120"/>
                <a:hlinkClick r:id="rId2"/>
              </a:rPr>
              <a:t>teacher.nknu@gmail.com</a:t>
            </a:r>
            <a:r>
              <a:rPr lang="zh-TW" altLang="en-US" sz="2400" b="1" dirty="0">
                <a:latin typeface="微軟正黑體" panose="020B0604030504040204" pitchFamily="34" charset="-120"/>
                <a:ea typeface="微軟正黑體" panose="020B0604030504040204" pitchFamily="34" charset="-120"/>
              </a:rPr>
              <a:t>或</a:t>
            </a:r>
            <a:r>
              <a:rPr lang="en-US" altLang="zh-TW" sz="2400" b="1" dirty="0">
                <a:latin typeface="微軟正黑體" panose="020B0604030504040204" pitchFamily="34" charset="-120"/>
                <a:ea typeface="微軟正黑體" panose="020B0604030504040204" pitchFamily="34" charset="-120"/>
                <a:hlinkClick r:id="rId3"/>
              </a:rPr>
              <a:t>s1@mail.nknu.edu.tw</a:t>
            </a:r>
            <a:r>
              <a:rPr lang="zh-TW" altLang="en-US" sz="2400" b="1" dirty="0">
                <a:latin typeface="微軟正黑體" panose="020B0604030504040204" pitchFamily="34" charset="-120"/>
                <a:ea typeface="微軟正黑體" panose="020B0604030504040204" pitchFamily="34" charset="-120"/>
              </a:rPr>
              <a:t>諮詢。</a:t>
            </a:r>
          </a:p>
        </p:txBody>
      </p:sp>
      <p:sp>
        <p:nvSpPr>
          <p:cNvPr id="3" name="矩形 2"/>
          <p:cNvSpPr/>
          <p:nvPr/>
        </p:nvSpPr>
        <p:spPr>
          <a:xfrm>
            <a:off x="2286000" y="3105835"/>
            <a:ext cx="4572000" cy="646331"/>
          </a:xfrm>
          <a:prstGeom prst="rect">
            <a:avLst/>
          </a:prstGeom>
        </p:spPr>
        <p:txBody>
          <a:bodyPr>
            <a:spAutoFit/>
          </a:bodyPr>
          <a:lstStyle/>
          <a:p>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dirty="0"/>
          </a:p>
        </p:txBody>
      </p:sp>
    </p:spTree>
    <p:extLst>
      <p:ext uri="{BB962C8B-B14F-4D97-AF65-F5344CB8AC3E}">
        <p14:creationId xmlns:p14="http://schemas.microsoft.com/office/powerpoint/2010/main" val="3881622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a:t>
            </a:r>
          </a:p>
        </p:txBody>
      </p:sp>
      <p:sp>
        <p:nvSpPr>
          <p:cNvPr id="3" name="矩形 2"/>
          <p:cNvSpPr/>
          <p:nvPr/>
        </p:nvSpPr>
        <p:spPr>
          <a:xfrm>
            <a:off x="395536" y="1340768"/>
            <a:ext cx="8229600" cy="5262979"/>
          </a:xfrm>
          <a:prstGeom prst="rect">
            <a:avLst/>
          </a:prstGeom>
        </p:spPr>
        <p:txBody>
          <a:bodyPr wrap="square">
            <a:spAutoFit/>
          </a:bodyPr>
          <a:lstStyle/>
          <a:p>
            <a:pPr marL="457200" indent="-457200">
              <a:buFont typeface="Wingdings" panose="05000000000000000000" pitchFamily="2" charset="2"/>
              <a:buChar char="Ø"/>
              <a:defRPr/>
            </a:pPr>
            <a:r>
              <a:rPr lang="zh-TW" altLang="en-US" sz="2400" dirty="0">
                <a:latin typeface="微軟正黑體" panose="020B0604030504040204" pitchFamily="34" charset="-120"/>
                <a:ea typeface="微軟正黑體" panose="020B0604030504040204" pitchFamily="34" charset="-120"/>
              </a:rPr>
              <a:t>可參閱網站說明：課程組</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師資職前課程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技職法相關科目修課說明</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3"/>
              </a:rPr>
              <a:t>https://tecs.nknu.edu.tw/Page.aspx?PN=134&amp;SN=126&amp;Kind=s1</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依據技術及職業教育法第</a:t>
            </a:r>
            <a:r>
              <a:rPr lang="en-US" altLang="zh-TW" sz="2400" dirty="0">
                <a:latin typeface="微軟正黑體" panose="020B0604030504040204" pitchFamily="34" charset="-120"/>
                <a:ea typeface="微軟正黑體" panose="020B0604030504040204" pitchFamily="34" charset="-120"/>
              </a:rPr>
              <a:t>24</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項規定：「高級中等以下學校師資職前教育課程應將職業教育與訓練、生涯規劃相關科目列為必修學分。」</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取得修習</a:t>
            </a:r>
            <a:r>
              <a:rPr lang="zh-TW" altLang="en-US" sz="2400" b="1" u="sng" dirty="0">
                <a:latin typeface="微軟正黑體" panose="020B0604030504040204" pitchFamily="34" charset="-120"/>
                <a:ea typeface="微軟正黑體" panose="020B0604030504040204" pitchFamily="34" charset="-120"/>
              </a:rPr>
              <a:t>小教、中教及特教資優</a:t>
            </a:r>
            <a:r>
              <a:rPr lang="zh-TW" altLang="en-US" sz="2400" dirty="0">
                <a:latin typeface="微軟正黑體" panose="020B0604030504040204" pitchFamily="34" charset="-120"/>
                <a:ea typeface="微軟正黑體" panose="020B0604030504040204" pitchFamily="34" charset="-120"/>
              </a:rPr>
              <a:t>師資類科師資生資格者，均需依規定將</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職業教育與訓練</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及</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生涯規劃</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列入</a:t>
            </a:r>
            <a:r>
              <a:rPr lang="zh-TW" altLang="en-US" sz="2400" u="sng" dirty="0">
                <a:solidFill>
                  <a:srgbClr val="FF0000"/>
                </a:solidFill>
                <a:latin typeface="微軟正黑體" panose="020B0604030504040204" pitchFamily="34" charset="-120"/>
                <a:ea typeface="微軟正黑體" panose="020B0604030504040204" pitchFamily="34" charset="-120"/>
              </a:rPr>
              <a:t>必選修</a:t>
            </a:r>
            <a:r>
              <a:rPr lang="zh-TW" altLang="en-US" sz="2400" dirty="0">
                <a:latin typeface="微軟正黑體" panose="020B0604030504040204" pitchFamily="34" charset="-120"/>
                <a:ea typeface="微軟正黑體" panose="020B0604030504040204" pitchFamily="34" charset="-120"/>
              </a:rPr>
              <a:t>，但不計入教育專業課程學分內。</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96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B31C11-26E0-4FEF-BC80-D6713C82A6AA}"/>
              </a:ext>
            </a:extLst>
          </p:cNvPr>
          <p:cNvSpPr>
            <a:spLocks noGrp="1"/>
          </p:cNvSpPr>
          <p:nvPr>
            <p:ph type="title"/>
          </p:nvPr>
        </p:nvSpPr>
        <p:spPr>
          <a:xfrm>
            <a:off x="457200" y="218144"/>
            <a:ext cx="8229600" cy="690576"/>
          </a:xfrm>
          <a:solidFill>
            <a:schemeClr val="accent2"/>
          </a:solidFill>
        </p:spPr>
        <p:txBody>
          <a:bodyPr>
            <a:normAutofit fontScale="90000"/>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學生分班原則</a:t>
            </a:r>
          </a:p>
        </p:txBody>
      </p:sp>
      <p:sp>
        <p:nvSpPr>
          <p:cNvPr id="7" name="矩形 6">
            <a:extLst>
              <a:ext uri="{FF2B5EF4-FFF2-40B4-BE49-F238E27FC236}">
                <a16:creationId xmlns:a16="http://schemas.microsoft.com/office/drawing/2014/main" id="{351C5E21-7F72-4A00-9F99-D06760A52EFA}"/>
              </a:ext>
            </a:extLst>
          </p:cNvPr>
          <p:cNvSpPr/>
          <p:nvPr/>
        </p:nvSpPr>
        <p:spPr>
          <a:xfrm>
            <a:off x="180752" y="1052736"/>
            <a:ext cx="8963248" cy="4524315"/>
          </a:xfrm>
          <a:prstGeom prst="rect">
            <a:avLst/>
          </a:prstGeom>
        </p:spPr>
        <p:txBody>
          <a:bodyPr wrap="square">
            <a:spAutoFit/>
          </a:bodyPr>
          <a:lstStyle/>
          <a:p>
            <a:r>
              <a:rPr lang="zh-TW" altLang="en-US" sz="3200" b="1" dirty="0">
                <a:solidFill>
                  <a:srgbClr val="2C4675"/>
                </a:solidFill>
                <a:latin typeface="微軟正黑體" panose="020B0604030504040204" pitchFamily="34" charset="-120"/>
                <a:ea typeface="微軟正黑體" panose="020B0604030504040204" pitchFamily="34" charset="-120"/>
              </a:rPr>
              <a:t>甲班</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代碼</a:t>
            </a:r>
            <a:r>
              <a:rPr lang="en-US" altLang="zh-TW" sz="3200" b="1" dirty="0">
                <a:solidFill>
                  <a:srgbClr val="FF0000"/>
                </a:solidFill>
                <a:latin typeface="微軟正黑體" panose="020B0604030504040204" pitchFamily="34" charset="-120"/>
                <a:ea typeface="微軟正黑體" panose="020B0604030504040204" pitchFamily="34" charset="-120"/>
              </a:rPr>
              <a:t>1</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－理學院、科技學院</a:t>
            </a:r>
            <a:r>
              <a:rPr lang="zh-TW" altLang="en-US" sz="3200" dirty="0">
                <a:latin typeface="微軟正黑體" panose="020B0604030504040204" pitchFamily="34" charset="-120"/>
                <a:ea typeface="微軟正黑體" panose="020B0604030504040204" pitchFamily="34" charset="-120"/>
              </a:rPr>
              <a:t/>
            </a:r>
            <a:br>
              <a:rPr lang="zh-TW" altLang="en-US" sz="3200" dirty="0">
                <a:latin typeface="微軟正黑體" panose="020B0604030504040204" pitchFamily="34" charset="-120"/>
                <a:ea typeface="微軟正黑體" panose="020B0604030504040204" pitchFamily="34" charset="-120"/>
              </a:rPr>
            </a:br>
            <a:r>
              <a:rPr lang="zh-TW" altLang="en-US" sz="3200" b="1" dirty="0">
                <a:solidFill>
                  <a:srgbClr val="2C4675"/>
                </a:solidFill>
                <a:latin typeface="微軟正黑體" panose="020B0604030504040204" pitchFamily="34" charset="-120"/>
                <a:ea typeface="微軟正黑體" panose="020B0604030504040204" pitchFamily="34" charset="-120"/>
              </a:rPr>
              <a:t>乙班</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代碼</a:t>
            </a:r>
            <a:r>
              <a:rPr lang="en-US" altLang="zh-TW" sz="3200" b="1" dirty="0">
                <a:solidFill>
                  <a:srgbClr val="FF0000"/>
                </a:solidFill>
                <a:latin typeface="微軟正黑體" panose="020B0604030504040204" pitchFamily="34" charset="-120"/>
                <a:ea typeface="微軟正黑體" panose="020B0604030504040204" pitchFamily="34" charset="-120"/>
              </a:rPr>
              <a:t>2</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 文學院</a:t>
            </a:r>
            <a:r>
              <a:rPr lang="zh-TW" altLang="en-US" sz="3200" dirty="0">
                <a:latin typeface="微軟正黑體" panose="020B0604030504040204" pitchFamily="34" charset="-120"/>
                <a:ea typeface="微軟正黑體" panose="020B0604030504040204" pitchFamily="34" charset="-120"/>
              </a:rPr>
              <a:t/>
            </a:r>
            <a:br>
              <a:rPr lang="zh-TW" altLang="en-US" sz="3200" dirty="0">
                <a:latin typeface="微軟正黑體" panose="020B0604030504040204" pitchFamily="34" charset="-120"/>
                <a:ea typeface="微軟正黑體" panose="020B0604030504040204" pitchFamily="34" charset="-120"/>
              </a:rPr>
            </a:br>
            <a:r>
              <a:rPr lang="zh-TW" altLang="en-US" sz="3200" b="1" dirty="0">
                <a:solidFill>
                  <a:srgbClr val="2C4675"/>
                </a:solidFill>
                <a:latin typeface="微軟正黑體" panose="020B0604030504040204" pitchFamily="34" charset="-120"/>
                <a:ea typeface="微軟正黑體" panose="020B0604030504040204" pitchFamily="34" charset="-120"/>
              </a:rPr>
              <a:t>丙班</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代碼</a:t>
            </a:r>
            <a:r>
              <a:rPr lang="en-US" altLang="zh-TW" sz="3200" b="1" dirty="0">
                <a:solidFill>
                  <a:srgbClr val="FF0000"/>
                </a:solidFill>
                <a:latin typeface="微軟正黑體" panose="020B0604030504040204" pitchFamily="34" charset="-120"/>
                <a:ea typeface="微軟正黑體" panose="020B0604030504040204" pitchFamily="34" charset="-120"/>
              </a:rPr>
              <a:t>3</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 文學院　國文科教師為主</a:t>
            </a:r>
            <a:r>
              <a:rPr lang="zh-TW" altLang="en-US" sz="3200" dirty="0">
                <a:latin typeface="微軟正黑體" panose="020B0604030504040204" pitchFamily="34" charset="-120"/>
                <a:ea typeface="微軟正黑體" panose="020B0604030504040204" pitchFamily="34" charset="-120"/>
              </a:rPr>
              <a:t/>
            </a:r>
            <a:br>
              <a:rPr lang="zh-TW" altLang="en-US" sz="3200" dirty="0">
                <a:latin typeface="微軟正黑體" panose="020B0604030504040204" pitchFamily="34" charset="-120"/>
                <a:ea typeface="微軟正黑體" panose="020B0604030504040204" pitchFamily="34" charset="-120"/>
              </a:rPr>
            </a:br>
            <a:r>
              <a:rPr lang="zh-TW" altLang="en-US" sz="3200" b="1" dirty="0">
                <a:solidFill>
                  <a:srgbClr val="2C4675"/>
                </a:solidFill>
                <a:latin typeface="微軟正黑體" panose="020B0604030504040204" pitchFamily="34" charset="-120"/>
                <a:ea typeface="微軟正黑體" panose="020B0604030504040204" pitchFamily="34" charset="-120"/>
              </a:rPr>
              <a:t>丁班</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代碼</a:t>
            </a:r>
            <a:r>
              <a:rPr lang="en-US" altLang="zh-TW" sz="3200" b="1" dirty="0">
                <a:solidFill>
                  <a:srgbClr val="FF0000"/>
                </a:solidFill>
                <a:latin typeface="微軟正黑體" panose="020B0604030504040204" pitchFamily="34" charset="-120"/>
                <a:ea typeface="微軟正黑體" panose="020B0604030504040204" pitchFamily="34" charset="-120"/>
              </a:rPr>
              <a:t>4</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 教育學院、藝術學院</a:t>
            </a:r>
            <a:r>
              <a:rPr lang="zh-TW" altLang="en-US" sz="3200" dirty="0">
                <a:latin typeface="微軟正黑體" panose="020B0604030504040204" pitchFamily="34" charset="-120"/>
                <a:ea typeface="微軟正黑體" panose="020B0604030504040204" pitchFamily="34" charset="-120"/>
              </a:rPr>
              <a:t/>
            </a:r>
            <a:br>
              <a:rPr lang="zh-TW" altLang="en-US" sz="3200" dirty="0">
                <a:latin typeface="微軟正黑體" panose="020B0604030504040204" pitchFamily="34" charset="-120"/>
                <a:ea typeface="微軟正黑體" panose="020B0604030504040204" pitchFamily="34" charset="-120"/>
              </a:rPr>
            </a:br>
            <a:r>
              <a:rPr lang="zh-TW" altLang="en-US" sz="3200" b="1" dirty="0">
                <a:solidFill>
                  <a:srgbClr val="2C4675"/>
                </a:solidFill>
                <a:latin typeface="微軟正黑體" panose="020B0604030504040204" pitchFamily="34" charset="-120"/>
                <a:ea typeface="微軟正黑體" panose="020B0604030504040204" pitchFamily="34" charset="-120"/>
              </a:rPr>
              <a:t>小教</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代碼</a:t>
            </a:r>
            <a:r>
              <a:rPr lang="en-US" altLang="zh-TW" sz="3200" b="1" dirty="0">
                <a:solidFill>
                  <a:srgbClr val="FF0000"/>
                </a:solidFill>
                <a:latin typeface="微軟正黑體" panose="020B0604030504040204" pitchFamily="34" charset="-120"/>
                <a:ea typeface="微軟正黑體" panose="020B0604030504040204" pitchFamily="34" charset="-120"/>
              </a:rPr>
              <a:t>9</a:t>
            </a:r>
            <a:r>
              <a:rPr lang="en-US" altLang="zh-TW" sz="3200" b="1" dirty="0">
                <a:solidFill>
                  <a:srgbClr val="2C4675"/>
                </a:solidFill>
                <a:latin typeface="微軟正黑體" panose="020B0604030504040204" pitchFamily="34" charset="-120"/>
                <a:ea typeface="微軟正黑體" panose="020B0604030504040204" pitchFamily="34" charset="-120"/>
              </a:rPr>
              <a:t>)</a:t>
            </a:r>
            <a:r>
              <a:rPr lang="zh-TW" altLang="en-US" sz="3200" b="1" dirty="0">
                <a:solidFill>
                  <a:srgbClr val="2C4675"/>
                </a:solidFill>
                <a:latin typeface="微軟正黑體" panose="020B0604030504040204" pitchFamily="34" charset="-120"/>
                <a:ea typeface="微軟正黑體" panose="020B0604030504040204" pitchFamily="34" charset="-120"/>
              </a:rPr>
              <a:t>－ 自成一班，不分學院</a:t>
            </a:r>
            <a:endParaRPr lang="en-US" altLang="zh-TW" sz="3200" b="1" dirty="0">
              <a:solidFill>
                <a:srgbClr val="2C4675"/>
              </a:solidFill>
              <a:latin typeface="微軟正黑體" panose="020B0604030504040204" pitchFamily="34" charset="-120"/>
              <a:ea typeface="微軟正黑體" panose="020B0604030504040204" pitchFamily="34" charset="-120"/>
            </a:endParaRPr>
          </a:p>
          <a:p>
            <a:endParaRPr lang="en-US" altLang="zh-TW" sz="3200" b="1" dirty="0">
              <a:solidFill>
                <a:srgbClr val="2C4675"/>
              </a:solidFill>
              <a:latin typeface="微軟正黑體" panose="020B0604030504040204" pitchFamily="34" charset="-120"/>
              <a:ea typeface="微軟正黑體" panose="020B0604030504040204" pitchFamily="34" charset="-120"/>
            </a:endParaRPr>
          </a:p>
          <a:p>
            <a:r>
              <a:rPr lang="zh-TW" altLang="en-US" sz="3200" b="1" dirty="0">
                <a:solidFill>
                  <a:srgbClr val="2C4675"/>
                </a:solidFill>
                <a:latin typeface="微軟正黑體" panose="020B0604030504040204" pitchFamily="34" charset="-120"/>
                <a:ea typeface="微軟正黑體" panose="020B0604030504040204" pitchFamily="34" charset="-120"/>
              </a:rPr>
              <a:t>前三碼</a:t>
            </a:r>
            <a:r>
              <a:rPr lang="en-US" altLang="zh-TW" sz="3200" b="1" dirty="0">
                <a:solidFill>
                  <a:srgbClr val="2C4675"/>
                </a:solidFill>
                <a:latin typeface="微軟正黑體" panose="020B0604030504040204" pitchFamily="34" charset="-120"/>
                <a:ea typeface="微軟正黑體" panose="020B0604030504040204" pitchFamily="34" charset="-120"/>
              </a:rPr>
              <a:t>: </a:t>
            </a:r>
            <a:r>
              <a:rPr lang="zh-TW" altLang="en-US" sz="3200" b="1" dirty="0">
                <a:solidFill>
                  <a:srgbClr val="2C4675"/>
                </a:solidFill>
                <a:latin typeface="微軟正黑體" panose="020B0604030504040204" pitchFamily="34" charset="-120"/>
                <a:ea typeface="微軟正黑體" panose="020B0604030504040204" pitchFamily="34" charset="-120"/>
              </a:rPr>
              <a:t>今年入學學年度  </a:t>
            </a:r>
            <a:r>
              <a:rPr lang="en-US" altLang="zh-TW" sz="3200" b="1" dirty="0">
                <a:solidFill>
                  <a:srgbClr val="2C4675"/>
                </a:solidFill>
                <a:latin typeface="微軟正黑體" panose="020B0604030504040204" pitchFamily="34" charset="-120"/>
                <a:ea typeface="微軟正黑體" panose="020B0604030504040204" pitchFamily="34" charset="-120"/>
              </a:rPr>
              <a:t>114</a:t>
            </a:r>
          </a:p>
          <a:p>
            <a:r>
              <a:rPr lang="zh-TW" altLang="en-US" sz="3200" b="1" dirty="0">
                <a:solidFill>
                  <a:srgbClr val="2C4675"/>
                </a:solidFill>
                <a:latin typeface="微軟正黑體" panose="020B0604030504040204" pitchFamily="34" charset="-120"/>
                <a:ea typeface="微軟正黑體" panose="020B0604030504040204" pitchFamily="34" charset="-120"/>
              </a:rPr>
              <a:t>第四碼</a:t>
            </a:r>
            <a:r>
              <a:rPr lang="en-US" altLang="zh-TW" sz="3200" b="1" dirty="0">
                <a:solidFill>
                  <a:srgbClr val="2C4675"/>
                </a:solidFill>
                <a:latin typeface="微軟正黑體" panose="020B0604030504040204" pitchFamily="34" charset="-120"/>
                <a:ea typeface="微軟正黑體" panose="020B0604030504040204" pitchFamily="34" charset="-120"/>
              </a:rPr>
              <a:t>: </a:t>
            </a:r>
            <a:r>
              <a:rPr lang="zh-TW" altLang="en-US" sz="3200" b="1" dirty="0">
                <a:solidFill>
                  <a:srgbClr val="2C4675"/>
                </a:solidFill>
                <a:latin typeface="微軟正黑體" panose="020B0604030504040204" pitchFamily="34" charset="-120"/>
                <a:ea typeface="微軟正黑體" panose="020B0604030504040204" pitchFamily="34" charset="-120"/>
              </a:rPr>
              <a:t>班別碼</a:t>
            </a:r>
            <a:endParaRPr lang="en-US" altLang="zh-TW" sz="3200" b="1" dirty="0">
              <a:solidFill>
                <a:srgbClr val="2C4675"/>
              </a:solidFill>
              <a:latin typeface="微軟正黑體" panose="020B0604030504040204" pitchFamily="34" charset="-120"/>
              <a:ea typeface="微軟正黑體" panose="020B0604030504040204" pitchFamily="34" charset="-120"/>
            </a:endParaRPr>
          </a:p>
          <a:p>
            <a:r>
              <a:rPr lang="zh-TW" altLang="en-US" sz="3200" b="1" dirty="0">
                <a:solidFill>
                  <a:srgbClr val="2C4675"/>
                </a:solidFill>
                <a:latin typeface="微軟正黑體" panose="020B0604030504040204" pitchFamily="34" charset="-120"/>
                <a:ea typeface="微軟正黑體" panose="020B0604030504040204" pitchFamily="34" charset="-120"/>
              </a:rPr>
              <a:t>後二碼</a:t>
            </a:r>
            <a:r>
              <a:rPr lang="en-US" altLang="zh-TW" sz="3200" b="1" dirty="0">
                <a:solidFill>
                  <a:srgbClr val="2C4675"/>
                </a:solidFill>
                <a:latin typeface="微軟正黑體" panose="020B0604030504040204" pitchFamily="34" charset="-120"/>
                <a:ea typeface="微軟正黑體" panose="020B0604030504040204" pitchFamily="34" charset="-120"/>
              </a:rPr>
              <a:t>: </a:t>
            </a:r>
            <a:r>
              <a:rPr lang="zh-TW" altLang="en-US" sz="3200" b="1" dirty="0">
                <a:solidFill>
                  <a:srgbClr val="2C4675"/>
                </a:solidFill>
                <a:latin typeface="微軟正黑體" panose="020B0604030504040204" pitchFamily="34" charset="-120"/>
                <a:ea typeface="微軟正黑體" panose="020B0604030504040204" pitchFamily="34" charset="-120"/>
              </a:rPr>
              <a:t>班級流水號</a:t>
            </a:r>
          </a:p>
        </p:txBody>
      </p:sp>
    </p:spTree>
    <p:extLst>
      <p:ext uri="{BB962C8B-B14F-4D97-AF65-F5344CB8AC3E}">
        <p14:creationId xmlns:p14="http://schemas.microsoft.com/office/powerpoint/2010/main" val="2382936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lvl="0" indent="-342900">
              <a:buFont typeface="Wingdings" panose="05000000000000000000" pitchFamily="2" charset="2"/>
              <a:buChar char="Ø"/>
            </a:pPr>
            <a:r>
              <a:rPr kumimoji="1" lang="zh-TW" altLang="en-US" sz="2200" dirty="0">
                <a:solidFill>
                  <a:srgbClr val="000000"/>
                </a:solidFill>
                <a:latin typeface="標楷體"/>
                <a:ea typeface="標楷體"/>
                <a:cs typeface="新細明體" pitchFamily="18" charset="-120"/>
              </a:rPr>
              <a:t> </a:t>
            </a:r>
            <a:r>
              <a:rPr kumimoji="1" lang="zh-TW" altLang="en-US" sz="2200" dirty="0">
                <a:solidFill>
                  <a:srgbClr val="000000"/>
                </a:solidFill>
                <a:latin typeface="微軟正黑體" panose="020B0604030504040204" pitchFamily="34" charset="-120"/>
                <a:ea typeface="微軟正黑體" panose="020B0604030504040204" pitchFamily="34" charset="-120"/>
                <a:cs typeface="新細明體" pitchFamily="18" charset="-120"/>
              </a:rPr>
              <a:t>本校「職業教育與訓練」及「生涯規劃」相關科目一覽表如下：</a:t>
            </a:r>
            <a:r>
              <a:rPr kumimoji="1" lang="en-US" altLang="zh-TW" dirty="0">
                <a:latin typeface="微軟正黑體" panose="020B0604030504040204" pitchFamily="34" charset="-120"/>
                <a:ea typeface="微軟正黑體" panose="020B0604030504040204" pitchFamily="34" charset="-120"/>
                <a:cs typeface="新細明體" pitchFamily="18" charset="-120"/>
              </a:rPr>
              <a:t/>
            </a:r>
            <a:br>
              <a:rPr kumimoji="1" lang="en-US" altLang="zh-TW" dirty="0">
                <a:latin typeface="微軟正黑體" panose="020B0604030504040204" pitchFamily="34" charset="-120"/>
                <a:ea typeface="微軟正黑體" panose="020B0604030504040204" pitchFamily="34" charset="-120"/>
                <a:cs typeface="新細明體" pitchFamily="18" charset="-120"/>
              </a:rPr>
            </a:br>
            <a:endParaRPr lang="zh-TW" altLang="en-US" dirty="0"/>
          </a:p>
        </p:txBody>
      </p:sp>
      <p:graphicFrame>
        <p:nvGraphicFramePr>
          <p:cNvPr id="4" name="表格 3"/>
          <p:cNvGraphicFramePr>
            <a:graphicFrameLocks noGrp="1"/>
          </p:cNvGraphicFramePr>
          <p:nvPr>
            <p:extLst/>
          </p:nvPr>
        </p:nvGraphicFramePr>
        <p:xfrm>
          <a:off x="611560" y="836712"/>
          <a:ext cx="8004175" cy="4782449"/>
        </p:xfrm>
        <a:graphic>
          <a:graphicData uri="http://schemas.openxmlformats.org/drawingml/2006/table">
            <a:tbl>
              <a:tblPr/>
              <a:tblGrid>
                <a:gridCol w="2233191">
                  <a:extLst>
                    <a:ext uri="{9D8B030D-6E8A-4147-A177-3AD203B41FA5}">
                      <a16:colId xmlns:a16="http://schemas.microsoft.com/office/drawing/2014/main" val="20000"/>
                    </a:ext>
                  </a:extLst>
                </a:gridCol>
                <a:gridCol w="2668027">
                  <a:extLst>
                    <a:ext uri="{9D8B030D-6E8A-4147-A177-3AD203B41FA5}">
                      <a16:colId xmlns:a16="http://schemas.microsoft.com/office/drawing/2014/main" val="20001"/>
                    </a:ext>
                  </a:extLst>
                </a:gridCol>
                <a:gridCol w="3102957">
                  <a:extLst>
                    <a:ext uri="{9D8B030D-6E8A-4147-A177-3AD203B41FA5}">
                      <a16:colId xmlns:a16="http://schemas.microsoft.com/office/drawing/2014/main" val="20002"/>
                    </a:ext>
                  </a:extLst>
                </a:gridCol>
              </a:tblGrid>
              <a:tr h="323040">
                <a:tc>
                  <a:txBody>
                    <a:bodyPr/>
                    <a:lstStyle/>
                    <a:p>
                      <a:pPr algn="just"/>
                      <a:r>
                        <a:rPr lang="zh-TW" altLang="en-US" sz="1400" dirty="0">
                          <a:effectLst/>
                          <a:latin typeface="微軟正黑體" panose="020B0604030504040204" pitchFamily="34" charset="-120"/>
                          <a:ea typeface="微軟正黑體" panose="020B0604030504040204" pitchFamily="34" charset="-120"/>
                        </a:rPr>
                        <a:t>開課單位</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57535">
                <a:tc>
                  <a:txBody>
                    <a:bodyPr/>
                    <a:lstStyle/>
                    <a:p>
                      <a:pPr algn="just"/>
                      <a:r>
                        <a:rPr lang="zh-TW" altLang="en-US" sz="1400" dirty="0">
                          <a:effectLst/>
                          <a:latin typeface="微軟正黑體" panose="020B0604030504040204" pitchFamily="34" charset="-120"/>
                          <a:ea typeface="微軟正黑體" panose="020B0604030504040204" pitchFamily="34" charset="-120"/>
                        </a:rPr>
                        <a:t>師資培育與就業輔導處</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生涯規劃教育</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3.</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8357">
                <a:tc>
                  <a:txBody>
                    <a:bodyPr/>
                    <a:lstStyle/>
                    <a:p>
                      <a:pPr algn="just"/>
                      <a:r>
                        <a:rPr lang="zh-TW" altLang="en-US" sz="1400" dirty="0">
                          <a:effectLst/>
                          <a:latin typeface="微軟正黑體" panose="020B0604030504040204" pitchFamily="34" charset="-120"/>
                          <a:ea typeface="微軟正黑體" panose="020B0604030504040204" pitchFamily="34" charset="-120"/>
                        </a:rPr>
                        <a:t>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生涯規劃課程設計與實施</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生涯輔導</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生涯與職業資訊分析與應用</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9178">
                <a:tc>
                  <a:txBody>
                    <a:bodyPr/>
                    <a:lstStyle/>
                    <a:p>
                      <a:pPr algn="just"/>
                      <a:r>
                        <a:rPr lang="zh-TW" altLang="en-US" sz="1400" dirty="0">
                          <a:effectLst/>
                          <a:latin typeface="微軟正黑體" panose="020B0604030504040204" pitchFamily="34" charset="-120"/>
                          <a:ea typeface="微軟正黑體" panose="020B0604030504040204" pitchFamily="34" charset="-120"/>
                        </a:rPr>
                        <a:t>特殊教育系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身心障礙學生生涯與轉銜</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a:effectLst/>
                          <a:latin typeface="微軟正黑體" panose="020B0604030504040204" pitchFamily="34" charset="-120"/>
                          <a:ea typeface="微軟正黑體" panose="020B0604030504040204" pitchFamily="34" charset="-120"/>
                        </a:rPr>
                        <a:t>身心障礙學生職業教育</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69827">
                <a:tc>
                  <a:txBody>
                    <a:bodyPr/>
                    <a:lstStyle/>
                    <a:p>
                      <a:pPr algn="just"/>
                      <a:endParaRPr lang="en-US" altLang="zh-TW" sz="1400" dirty="0">
                        <a:effectLst/>
                        <a:latin typeface="微軟正黑體" panose="020B0604030504040204" pitchFamily="34" charset="-120"/>
                        <a:ea typeface="微軟正黑體" panose="020B0604030504040204" pitchFamily="34" charset="-120"/>
                      </a:endParaRPr>
                    </a:p>
                    <a:p>
                      <a:pPr algn="just"/>
                      <a:r>
                        <a:rPr lang="zh-TW" altLang="en-US" sz="1400" dirty="0">
                          <a:effectLst/>
                          <a:latin typeface="微軟正黑體" panose="020B0604030504040204" pitchFamily="34" charset="-120"/>
                          <a:ea typeface="微軟正黑體" panose="020B0604030504040204" pitchFamily="34" charset="-120"/>
                        </a:rPr>
                        <a:t>通識教育中心</a:t>
                      </a:r>
                      <a:endParaRPr lang="en-US" altLang="zh-TW" sz="1400" dirty="0">
                        <a:effectLst/>
                        <a:latin typeface="微軟正黑體" panose="020B0604030504040204" pitchFamily="34" charset="-120"/>
                        <a:ea typeface="微軟正黑體" panose="020B0604030504040204" pitchFamily="34" charset="-120"/>
                      </a:endParaRPr>
                    </a:p>
                    <a:p>
                      <a:pPr algn="just"/>
                      <a:endParaRPr lang="en-US" altLang="zh-TW" sz="1050" dirty="0">
                        <a:solidFill>
                          <a:srgbClr val="3333FF"/>
                        </a:solidFill>
                        <a:effectLst/>
                        <a:latin typeface="微軟正黑體" panose="020B0604030504040204" pitchFamily="34" charset="-120"/>
                        <a:ea typeface="微軟正黑體" panose="020B0604030504040204" pitchFamily="34" charset="-120"/>
                      </a:endParaRPr>
                    </a:p>
                    <a:p>
                      <a:pPr algn="just"/>
                      <a:r>
                        <a:rPr lang="zh-TW" altLang="en-US"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提醒：通識學分不得採計為專門學分。</a:t>
                      </a:r>
                      <a:endParaRPr lang="en-US" altLang="zh-TW"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終身學習與生涯發展</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職場安全衛生</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3665">
                <a:tc>
                  <a:txBody>
                    <a:bodyPr/>
                    <a:lstStyle/>
                    <a:p>
                      <a:pPr algn="just"/>
                      <a:r>
                        <a:rPr lang="zh-TW" altLang="en-US" sz="1400" dirty="0">
                          <a:effectLst/>
                          <a:latin typeface="微軟正黑體" panose="020B0604030504040204" pitchFamily="34" charset="-120"/>
                          <a:ea typeface="微軟正黑體" panose="020B0604030504040204" pitchFamily="34" charset="-120"/>
                        </a:rPr>
                        <a:t>各學系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3665">
                <a:tc>
                  <a:txBody>
                    <a:bodyPr/>
                    <a:lstStyle/>
                    <a:p>
                      <a:pPr algn="just"/>
                      <a:r>
                        <a:rPr lang="zh-TW" altLang="en-US" sz="1400">
                          <a:effectLst/>
                          <a:latin typeface="微軟正黑體" panose="020B0604030504040204" pitchFamily="34" charset="-120"/>
                          <a:ea typeface="微軟正黑體" panose="020B0604030504040204" pitchFamily="34" charset="-120"/>
                        </a:rPr>
                        <a:t>諮商心理與復健諮商研究所</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生涯輔導與諮商研究</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dirty="0">
                          <a:effectLst/>
                          <a:latin typeface="微軟正黑體" panose="020B0604030504040204" pitchFamily="34" charset="-120"/>
                          <a:ea typeface="微軟正黑體" panose="020B0604030504040204" pitchFamily="34" charset="-120"/>
                        </a:rPr>
                        <a:t>-</a:t>
                      </a:r>
                      <a:endParaRPr 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9229">
                <a:tc>
                  <a:txBody>
                    <a:bodyPr/>
                    <a:lstStyle/>
                    <a:p>
                      <a:pPr algn="just"/>
                      <a:r>
                        <a:rPr lang="zh-TW" altLang="en-US" sz="1400">
                          <a:effectLst/>
                          <a:latin typeface="微軟正黑體" panose="020B0604030504040204" pitchFamily="34" charset="-120"/>
                          <a:ea typeface="微軟正黑體" panose="020B0604030504040204" pitchFamily="34" charset="-120"/>
                        </a:rPr>
                        <a:t>理學院</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 name="矩形 4"/>
          <p:cNvSpPr/>
          <p:nvPr/>
        </p:nvSpPr>
        <p:spPr>
          <a:xfrm>
            <a:off x="525571" y="5661248"/>
            <a:ext cx="5256584" cy="923330"/>
          </a:xfrm>
          <a:prstGeom prst="rect">
            <a:avLst/>
          </a:prstGeom>
        </p:spPr>
        <p:txBody>
          <a:bodyPr wrap="square">
            <a:spAutoFit/>
          </a:bodyPr>
          <a:lstStyle/>
          <a:p>
            <a:pPr>
              <a:defRPr/>
            </a:pP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同一課程名稱同時列為「生涯規劃」及「職業教育與訓練」相關課程時，表示修習該課程一次可同時認定。</a:t>
            </a:r>
            <a:endParaRPr lang="en-US" altLang="zh-TW" dirty="0">
              <a:solidFill>
                <a:srgbClr val="0000FF"/>
              </a:solidFill>
              <a:latin typeface="微軟正黑體" panose="020B0604030504040204" pitchFamily="34" charset="-120"/>
              <a:ea typeface="微軟正黑體" panose="020B0604030504040204" pitchFamily="34" charset="-120"/>
              <a:cs typeface="新細明體" pitchFamily="18" charset="-120"/>
            </a:endParaRPr>
          </a:p>
        </p:txBody>
      </p:sp>
    </p:spTree>
    <p:extLst>
      <p:ext uri="{BB962C8B-B14F-4D97-AF65-F5344CB8AC3E}">
        <p14:creationId xmlns:p14="http://schemas.microsoft.com/office/powerpoint/2010/main" val="3574910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404813"/>
            <a:ext cx="8497068" cy="1320800"/>
          </a:xfrm>
        </p:spPr>
        <p:txBody>
          <a:bodyPr>
            <a:normAutofit fontScale="90000"/>
          </a:bodyP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  </a:t>
            </a: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Q&amp;A</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其餘</a:t>
            </a:r>
            <a:r>
              <a:rPr lang="en-US" altLang="zh-TW" sz="1600" dirty="0">
                <a:solidFill>
                  <a:schemeClr val="tx1"/>
                </a:solidFill>
                <a:latin typeface="微軟正黑體" panose="020B0604030504040204" pitchFamily="34" charset="-120"/>
                <a:ea typeface="微軟正黑體" panose="020B0604030504040204" pitchFamily="34" charset="-120"/>
              </a:rPr>
              <a:t>QA</a:t>
            </a:r>
            <a:r>
              <a:rPr lang="zh-TW" altLang="en-US" sz="1600" dirty="0">
                <a:solidFill>
                  <a:schemeClr val="tx1"/>
                </a:solidFill>
                <a:latin typeface="微軟正黑體" panose="020B0604030504040204" pitchFamily="34" charset="-120"/>
                <a:ea typeface="微軟正黑體" panose="020B0604030504040204" pitchFamily="34" charset="-120"/>
              </a:rPr>
              <a:t>可參閱課程組網站說明</a:t>
            </a:r>
            <a:r>
              <a:rPr lang="en-US" altLang="zh-TW" sz="1600" dirty="0">
                <a:solidFill>
                  <a:schemeClr val="tx1"/>
                </a:solidFill>
                <a:latin typeface="微軟正黑體" panose="020B0604030504040204" pitchFamily="34" charset="-120"/>
                <a:ea typeface="微軟正黑體" panose="020B0604030504040204" pitchFamily="34" charset="-120"/>
              </a:rPr>
              <a:t>)</a:t>
            </a:r>
            <a:br>
              <a:rPr lang="en-US" altLang="zh-TW" sz="1600" dirty="0">
                <a:solidFill>
                  <a:schemeClr val="tx1"/>
                </a:solidFill>
                <a:latin typeface="微軟正黑體" panose="020B0604030504040204" pitchFamily="34" charset="-120"/>
                <a:ea typeface="微軟正黑體" panose="020B0604030504040204" pitchFamily="34" charset="-120"/>
              </a:rPr>
            </a:br>
            <a:endParaRPr lang="zh-TW" altLang="en-US"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90156336"/>
              </p:ext>
            </p:extLst>
          </p:nvPr>
        </p:nvGraphicFramePr>
        <p:xfrm>
          <a:off x="251520" y="1412776"/>
          <a:ext cx="8569647" cy="5015755"/>
        </p:xfrm>
        <a:graphic>
          <a:graphicData uri="http://schemas.openxmlformats.org/drawingml/2006/table">
            <a:tbl>
              <a:tblPr/>
              <a:tblGrid>
                <a:gridCol w="4174956">
                  <a:extLst>
                    <a:ext uri="{9D8B030D-6E8A-4147-A177-3AD203B41FA5}">
                      <a16:colId xmlns:a16="http://schemas.microsoft.com/office/drawing/2014/main" val="20000"/>
                    </a:ext>
                  </a:extLst>
                </a:gridCol>
                <a:gridCol w="4394691">
                  <a:extLst>
                    <a:ext uri="{9D8B030D-6E8A-4147-A177-3AD203B41FA5}">
                      <a16:colId xmlns:a16="http://schemas.microsoft.com/office/drawing/2014/main" val="20001"/>
                    </a:ext>
                  </a:extLst>
                </a:gridCol>
              </a:tblGrid>
              <a:tr h="415591">
                <a:tc>
                  <a:txBody>
                    <a:bodyPr/>
                    <a:lstStyle/>
                    <a:p>
                      <a:pPr algn="ctr"/>
                      <a:r>
                        <a:rPr lang="zh-TW" altLang="en-US" sz="1200" dirty="0">
                          <a:effectLst/>
                          <a:latin typeface="微軟正黑體" panose="020B0604030504040204" pitchFamily="34" charset="-120"/>
                          <a:ea typeface="微軟正黑體" panose="020B0604030504040204" pitchFamily="34" charset="-120"/>
                        </a:rPr>
                        <a:t>問題</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zh-TW" altLang="en-US" sz="1200" dirty="0">
                          <a:effectLst/>
                          <a:latin typeface="微軟正黑體" panose="020B0604030504040204" pitchFamily="34" charset="-120"/>
                          <a:ea typeface="微軟正黑體" panose="020B0604030504040204" pitchFamily="34" charset="-120"/>
                        </a:rPr>
                        <a:t>說明</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7289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之後又取得修習另一師資類科資格者，是否可只修習一次「職業教育與訓練」及「生涯規劃」相關課程並成績及格，則可同時符合二師資類科認證</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具備兩種師資類科師資生資格，則僅須修習一次「職業教育與訓練」及「生涯規劃」相關課程並成績及格即可。</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2726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師資生資格，並已完成修習「職業教育與訓練」及「生涯規劃」相關課程並成績及格，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之後又取得修習另一師資類科資格者，並應屆考取碩班，申請教育學程資格移轉至碩班繼續修讀通過，得否可免再次修習「職業教育與訓練」及「生涯規劃」相關課程</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具備兩種師資類科師資生資格，並已完成修習「職業教育與訓練」及「生涯規劃」相關課程並成績及格，之後</a:t>
                      </a:r>
                      <a:r>
                        <a:rPr lang="zh-TW" altLang="en-US" sz="1600" b="1" u="sng" dirty="0">
                          <a:effectLst/>
                          <a:latin typeface="微軟正黑體" panose="020B0604030504040204" pitchFamily="34" charset="-120"/>
                          <a:ea typeface="微軟正黑體" panose="020B0604030504040204" pitchFamily="34" charset="-120"/>
                        </a:rPr>
                        <a:t>應屆考取本校更高學歷，並依規定移轉教育學程資格至本校碩、博班繼續修讀</a:t>
                      </a:r>
                      <a:r>
                        <a:rPr lang="zh-TW" altLang="en-US" sz="1600" dirty="0">
                          <a:effectLst/>
                          <a:latin typeface="微軟正黑體" panose="020B0604030504040204" pitchFamily="34" charset="-120"/>
                          <a:ea typeface="微軟正黑體" panose="020B0604030504040204" pitchFamily="34" charset="-120"/>
                        </a:rPr>
                        <a:t>者，可免再次修習「職業教育與訓練」、「生涯規劃」相</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7110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業界實習</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高級中等學校職業群科</a:t>
            </a:r>
            <a:endPar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251520" y="1484784"/>
            <a:ext cx="8056931" cy="5016758"/>
          </a:xfrm>
          <a:prstGeom prst="rect">
            <a:avLst/>
          </a:prstGeom>
        </p:spPr>
        <p:txBody>
          <a:bodyPr wrap="square">
            <a:spAutoFit/>
          </a:bodyPr>
          <a:lstStyle/>
          <a:p>
            <a:pPr marL="342900" indent="-342900">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105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月正式成為師資生起適用</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因應教育部</a:t>
            </a:r>
            <a:r>
              <a:rPr lang="zh-TW" altLang="en-US" sz="2000" dirty="0">
                <a:latin typeface="微軟正黑體" panose="020B0604030504040204" pitchFamily="34" charset="-120"/>
                <a:ea typeface="微軟正黑體" panose="020B0604030504040204" pitchFamily="34" charset="-120"/>
                <a:hlinkClick r:id="rId2"/>
              </a:rPr>
              <a:t>技職教育法</a:t>
            </a:r>
            <a:r>
              <a:rPr lang="zh-TW" altLang="en-US" sz="2000" dirty="0">
                <a:latin typeface="微軟正黑體" panose="020B0604030504040204" pitchFamily="34" charset="-120"/>
                <a:ea typeface="微軟正黑體" panose="020B0604030504040204" pitchFamily="34" charset="-120"/>
              </a:rPr>
              <a:t>通過及</a:t>
            </a:r>
            <a:r>
              <a:rPr lang="zh-TW" altLang="en-US" sz="2000" dirty="0">
                <a:latin typeface="微軟正黑體" panose="020B0604030504040204" pitchFamily="34" charset="-120"/>
                <a:ea typeface="微軟正黑體" panose="020B0604030504040204" pitchFamily="34" charset="-120"/>
                <a:hlinkClick r:id="rId3"/>
              </a:rPr>
              <a:t>教育部函</a:t>
            </a:r>
            <a:r>
              <a:rPr lang="zh-TW" altLang="en-US" sz="2000" dirty="0">
                <a:latin typeface="微軟正黑體" panose="020B0604030504040204" pitchFamily="34" charset="-120"/>
                <a:ea typeface="微軟正黑體" panose="020B0604030504040204" pitchFamily="34" charset="-120"/>
              </a:rPr>
              <a:t>文，本校高職類科需符合業界實習</a:t>
            </a:r>
            <a:r>
              <a:rPr lang="en-US" altLang="zh-TW" sz="2000" dirty="0">
                <a:latin typeface="微軟正黑體" panose="020B0604030504040204" pitchFamily="34" charset="-120"/>
                <a:ea typeface="微軟正黑體" panose="020B0604030504040204" pitchFamily="34" charset="-120"/>
              </a:rPr>
              <a:t>18</a:t>
            </a:r>
            <a:r>
              <a:rPr lang="zh-TW" altLang="en-US" sz="2000" dirty="0">
                <a:latin typeface="微軟正黑體" panose="020B0604030504040204" pitchFamily="34" charset="-120"/>
                <a:ea typeface="微軟正黑體" panose="020B0604030504040204" pitchFamily="34" charset="-120"/>
              </a:rPr>
              <a:t>小時，始能取得該高職類科專門課目之課程認定；於各項學分審查表內亦有註明此項規定。</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高職類科 ：</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資電專長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化工群</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立體造形專長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室內設計專長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商業與管理群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資管專長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視覺藝術專長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音像藝術專長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表演藝術專長</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417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物</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盡量要做的事</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73</a:t>
            </a:fld>
            <a:endParaRPr lang="zh-TW" altLang="en-US" sz="675">
              <a:solidFill>
                <a:srgbClr val="898989"/>
              </a:solidFill>
            </a:endParaRPr>
          </a:p>
        </p:txBody>
      </p:sp>
    </p:spTree>
    <p:extLst>
      <p:ext uri="{BB962C8B-B14F-4D97-AF65-F5344CB8AC3E}">
        <p14:creationId xmlns:p14="http://schemas.microsoft.com/office/powerpoint/2010/main" val="3680508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8979629-C71B-4E89-8761-CA324E42CAD4}"/>
              </a:ext>
            </a:extLst>
          </p:cNvPr>
          <p:cNvSpPr txBox="1"/>
          <p:nvPr/>
        </p:nvSpPr>
        <p:spPr>
          <a:xfrm>
            <a:off x="467544" y="548680"/>
            <a:ext cx="8676456" cy="769441"/>
          </a:xfrm>
          <a:prstGeom prst="rect">
            <a:avLst/>
          </a:prstGeom>
          <a:noFill/>
        </p:spPr>
        <p:txBody>
          <a:bodyPr wrap="square">
            <a:spAutoFit/>
          </a:bodyPr>
          <a:lstStyle/>
          <a:p>
            <a:pPr>
              <a:defRPr/>
            </a:pPr>
            <a:r>
              <a:rPr lang="zh-TW" altLang="en-US" sz="4400" b="1" dirty="0">
                <a:latin typeface="微軟正黑體" pitchFamily="34" charset="-120"/>
                <a:ea typeface="微軟正黑體" pitchFamily="34" charset="-120"/>
              </a:rPr>
              <a:t>數位教學能力檢測</a:t>
            </a:r>
            <a:r>
              <a:rPr lang="zh-TW" altLang="en-US" sz="4400" b="1" dirty="0" smtClean="0">
                <a:latin typeface="微軟正黑體" pitchFamily="34" charset="-120"/>
                <a:ea typeface="微軟正黑體" pitchFamily="34" charset="-120"/>
              </a:rPr>
              <a:t>簡章 </a:t>
            </a:r>
            <a:r>
              <a:rPr lang="en-US" altLang="zh-TW" sz="4400" b="1" dirty="0" smtClean="0">
                <a:latin typeface="微軟正黑體" pitchFamily="34" charset="-120"/>
                <a:ea typeface="微軟正黑體" pitchFamily="34" charset="-120"/>
              </a:rPr>
              <a:t>(</a:t>
            </a:r>
            <a:r>
              <a:rPr lang="zh-TW" altLang="en-US" sz="4400" b="1" dirty="0" smtClean="0">
                <a:effectLst>
                  <a:outerShdw blurRad="38100" dist="38100" dir="2700000" algn="tl">
                    <a:srgbClr val="000000">
                      <a:alpha val="43137"/>
                    </a:srgbClr>
                  </a:outerShdw>
                </a:effectLst>
                <a:latin typeface="微軟正黑體" pitchFamily="34" charset="-120"/>
                <a:ea typeface="微軟正黑體" pitchFamily="34" charset="-120"/>
                <a:cs typeface="+mj-cs"/>
              </a:rPr>
              <a:t>中、小教</a:t>
            </a:r>
            <a:r>
              <a:rPr lang="en-US" altLang="zh-TW" sz="4400" b="1" dirty="0" smtClean="0">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4" name="文字方塊 3">
            <a:extLst>
              <a:ext uri="{FF2B5EF4-FFF2-40B4-BE49-F238E27FC236}">
                <a16:creationId xmlns:a16="http://schemas.microsoft.com/office/drawing/2014/main" id="{665139DF-7D32-439B-9942-9EE82B1826DD}"/>
              </a:ext>
            </a:extLst>
          </p:cNvPr>
          <p:cNvSpPr txBox="1"/>
          <p:nvPr/>
        </p:nvSpPr>
        <p:spPr>
          <a:xfrm>
            <a:off x="611560" y="1884288"/>
            <a:ext cx="8064896" cy="3323987"/>
          </a:xfrm>
          <a:prstGeom prst="rect">
            <a:avLst/>
          </a:prstGeom>
          <a:solidFill>
            <a:schemeClr val="accent6">
              <a:lumMod val="40000"/>
              <a:lumOff val="60000"/>
            </a:schemeClr>
          </a:solidFill>
        </p:spPr>
        <p:txBody>
          <a:bodyPr wrap="square">
            <a:spAutoFit/>
          </a:bodyPr>
          <a:lstStyle/>
          <a:p>
            <a:pPr>
              <a:defRPr/>
            </a:pPr>
            <a:endParaRPr lang="en-US" altLang="zh-TW" sz="2400" b="1" dirty="0">
              <a:solidFill>
                <a:prstClr val="black"/>
              </a:solidFill>
              <a:latin typeface="微軟正黑體" pitchFamily="34" charset="-120"/>
              <a:ea typeface="微軟正黑體" pitchFamily="34" charset="-120"/>
            </a:endParaRPr>
          </a:p>
          <a:p>
            <a:pPr>
              <a:defRPr/>
            </a:pPr>
            <a:r>
              <a:rPr lang="zh-TW" altLang="en-US" sz="2400" b="1" dirty="0" smtClean="0">
                <a:solidFill>
                  <a:prstClr val="black"/>
                </a:solidFill>
                <a:latin typeface="微軟正黑體" pitchFamily="34" charset="-120"/>
                <a:ea typeface="微軟正黑體" pitchFamily="34" charset="-120"/>
              </a:rPr>
              <a:t>一</a:t>
            </a:r>
            <a:r>
              <a:rPr lang="zh-TW" altLang="en-US" sz="2400" b="1" dirty="0">
                <a:solidFill>
                  <a:prstClr val="black"/>
                </a:solidFill>
                <a:latin typeface="微軟正黑體" pitchFamily="34" charset="-120"/>
                <a:ea typeface="微軟正黑體" pitchFamily="34" charset="-120"/>
              </a:rPr>
              <a:t>、本檢測以電腦化測驗方式進行，囿於試場座位限制，如報名人數超出名額，</a:t>
            </a:r>
          </a:p>
          <a:p>
            <a:pPr>
              <a:defRPr/>
            </a:pPr>
            <a:r>
              <a:rPr lang="zh-TW" altLang="en-US" sz="2400" b="1" dirty="0">
                <a:solidFill>
                  <a:prstClr val="black"/>
                </a:solidFill>
                <a:latin typeface="微軟正黑體" pitchFamily="34" charset="-120"/>
                <a:ea typeface="微軟正黑體" pitchFamily="34" charset="-120"/>
              </a:rPr>
              <a:t>依完成網路報名時間先後順序錄取參加檢測，各考場錄取參加測驗人數依該場次施測場地可容納之人數而定。</a:t>
            </a:r>
          </a:p>
          <a:p>
            <a:pPr>
              <a:defRPr/>
            </a:pPr>
            <a:r>
              <a:rPr lang="zh-TW" altLang="en-US" sz="2400" b="1" dirty="0">
                <a:solidFill>
                  <a:prstClr val="black"/>
                </a:solidFill>
                <a:latin typeface="微軟正黑體" pitchFamily="34" charset="-120"/>
                <a:ea typeface="微軟正黑體" pitchFamily="34" charset="-120"/>
              </a:rPr>
              <a:t>二、本檢測不收取報名費用。</a:t>
            </a:r>
          </a:p>
          <a:p>
            <a:pPr>
              <a:defRPr/>
            </a:pPr>
            <a:r>
              <a:rPr lang="zh-TW" altLang="en-US" sz="2400" b="1" dirty="0">
                <a:solidFill>
                  <a:prstClr val="black"/>
                </a:solidFill>
                <a:latin typeface="微軟正黑體" pitchFamily="34" charset="-120"/>
                <a:ea typeface="微軟正黑體" pitchFamily="34" charset="-120"/>
              </a:rPr>
              <a:t>三、自</a:t>
            </a:r>
            <a:r>
              <a:rPr lang="en-US" altLang="zh-TW" sz="2400" b="1" dirty="0">
                <a:solidFill>
                  <a:prstClr val="black"/>
                </a:solidFill>
                <a:latin typeface="微軟正黑體" pitchFamily="34" charset="-120"/>
                <a:ea typeface="微軟正黑體" pitchFamily="34" charset="-120"/>
              </a:rPr>
              <a:t>113</a:t>
            </a:r>
            <a:r>
              <a:rPr lang="zh-TW" altLang="en-US" sz="2400" b="1" dirty="0">
                <a:solidFill>
                  <a:prstClr val="black"/>
                </a:solidFill>
                <a:latin typeface="微軟正黑體" pitchFamily="34" charset="-120"/>
                <a:ea typeface="微軟正黑體" pitchFamily="34" charset="-120"/>
              </a:rPr>
              <a:t>年起本檢測調整為每年辦理二梯次。</a:t>
            </a:r>
          </a:p>
          <a:p>
            <a:pPr>
              <a:defRPr/>
            </a:pPr>
            <a:r>
              <a:rPr lang="zh-TW" altLang="en-US" sz="2400" b="1" dirty="0">
                <a:solidFill>
                  <a:prstClr val="black"/>
                </a:solidFill>
                <a:latin typeface="微軟正黑體" pitchFamily="34" charset="-120"/>
                <a:ea typeface="微軟正黑體" pitchFamily="34" charset="-120"/>
              </a:rPr>
              <a:t>四、檢測相關內容請參考評量說明</a:t>
            </a:r>
            <a:endParaRPr lang="en-US" altLang="zh-TW" sz="2400" b="1" dirty="0">
              <a:solidFill>
                <a:prstClr val="black"/>
              </a:solidFill>
              <a:latin typeface="微軟正黑體" pitchFamily="34" charset="-120"/>
              <a:ea typeface="微軟正黑體" pitchFamily="34" charset="-120"/>
            </a:endParaRPr>
          </a:p>
          <a:p>
            <a:pPr>
              <a:defRPr/>
            </a:pPr>
            <a:endParaRPr lang="en-US" altLang="zh-TW" dirty="0">
              <a:solidFill>
                <a:prstClr val="black"/>
              </a:solidFill>
            </a:endParaRPr>
          </a:p>
        </p:txBody>
      </p:sp>
      <p:sp>
        <p:nvSpPr>
          <p:cNvPr id="5" name="文字方塊 4">
            <a:extLst>
              <a:ext uri="{FF2B5EF4-FFF2-40B4-BE49-F238E27FC236}">
                <a16:creationId xmlns:a16="http://schemas.microsoft.com/office/drawing/2014/main" id="{3E7C5AD1-466C-4137-83A0-0F2B9C1F9389}"/>
              </a:ext>
            </a:extLst>
          </p:cNvPr>
          <p:cNvSpPr txBox="1">
            <a:spLocks noChangeArrowheads="1"/>
          </p:cNvSpPr>
          <p:nvPr/>
        </p:nvSpPr>
        <p:spPr bwMode="auto">
          <a:xfrm>
            <a:off x="0" y="5941992"/>
            <a:ext cx="6906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2400" b="1" dirty="0">
                <a:solidFill>
                  <a:srgbClr val="000000"/>
                </a:solidFill>
                <a:latin typeface="微軟正黑體" panose="020B0604030504040204" pitchFamily="34" charset="-120"/>
                <a:ea typeface="微軟正黑體" panose="020B0604030504040204" pitchFamily="34" charset="-120"/>
              </a:rPr>
              <a:t>鼓勵修</a:t>
            </a:r>
            <a:r>
              <a:rPr lang="zh-TW" altLang="en-US" sz="2400" b="1" dirty="0" smtClean="0">
                <a:solidFill>
                  <a:srgbClr val="000000"/>
                </a:solidFill>
                <a:latin typeface="微軟正黑體" panose="020B0604030504040204" pitchFamily="34" charset="-120"/>
                <a:ea typeface="微軟正黑體" panose="020B0604030504040204" pitchFamily="34" charset="-120"/>
              </a:rPr>
              <a:t>習</a:t>
            </a:r>
            <a:r>
              <a:rPr lang="zh-TW" altLang="en-US" sz="2400" b="1" dirty="0" smtClean="0">
                <a:solidFill>
                  <a:srgbClr val="FF0000"/>
                </a:solidFill>
                <a:latin typeface="微軟正黑體" panose="020B0604030504040204" pitchFamily="34" charset="-120"/>
                <a:ea typeface="微軟正黑體" panose="020B0604030504040204" pitchFamily="34" charset="-120"/>
              </a:rPr>
              <a:t>中、小學</a:t>
            </a:r>
            <a:r>
              <a:rPr lang="zh-TW" altLang="en-US" sz="2400" b="1" dirty="0">
                <a:solidFill>
                  <a:srgbClr val="FF0000"/>
                </a:solidFill>
                <a:latin typeface="微軟正黑體" panose="020B0604030504040204" pitchFamily="34" charset="-120"/>
                <a:ea typeface="微軟正黑體" panose="020B0604030504040204" pitchFamily="34" charset="-120"/>
              </a:rPr>
              <a:t>教育學程</a:t>
            </a:r>
            <a:r>
              <a:rPr lang="zh-TW" altLang="en-US" sz="2400" b="1" dirty="0">
                <a:solidFill>
                  <a:srgbClr val="000000"/>
                </a:solidFill>
                <a:latin typeface="微軟正黑體" panose="020B0604030504040204" pitchFamily="34" charset="-120"/>
                <a:ea typeface="微軟正黑體" panose="020B0604030504040204" pitchFamily="34" charset="-120"/>
              </a:rPr>
              <a:t>的同學可以報考</a:t>
            </a:r>
          </a:p>
        </p:txBody>
      </p:sp>
    </p:spTree>
    <p:extLst>
      <p:ext uri="{BB962C8B-B14F-4D97-AF65-F5344CB8AC3E}">
        <p14:creationId xmlns:p14="http://schemas.microsoft.com/office/powerpoint/2010/main" val="1887130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8979629-C71B-4E89-8761-CA324E42CAD4}"/>
              </a:ext>
            </a:extLst>
          </p:cNvPr>
          <p:cNvSpPr txBox="1"/>
          <p:nvPr/>
        </p:nvSpPr>
        <p:spPr>
          <a:xfrm>
            <a:off x="609855" y="692696"/>
            <a:ext cx="8280920" cy="1446550"/>
          </a:xfrm>
          <a:prstGeom prst="rect">
            <a:avLst/>
          </a:prstGeom>
          <a:noFill/>
        </p:spPr>
        <p:txBody>
          <a:bodyPr wrap="square">
            <a:spAutoFit/>
          </a:bodyPr>
          <a:lstStyle/>
          <a:p>
            <a:pPr>
              <a:defRPr/>
            </a:pPr>
            <a:r>
              <a:rPr lang="zh-TW" altLang="en-US" sz="4400" b="1" dirty="0" smtClean="0">
                <a:latin typeface="微軟正黑體" pitchFamily="34" charset="-120"/>
                <a:ea typeface="微軟正黑體" pitchFamily="34" charset="-120"/>
              </a:rPr>
              <a:t>學科</a:t>
            </a:r>
            <a:r>
              <a:rPr lang="zh-TW" altLang="en-US" sz="4400" b="1" dirty="0">
                <a:latin typeface="微軟正黑體" pitchFamily="34" charset="-120"/>
                <a:ea typeface="微軟正黑體" pitchFamily="34" charset="-120"/>
              </a:rPr>
              <a:t>知能</a:t>
            </a:r>
            <a:r>
              <a:rPr lang="zh-TW" altLang="en-US" sz="4400" b="1" dirty="0" smtClean="0">
                <a:latin typeface="微軟正黑體" pitchFamily="34" charset="-120"/>
                <a:ea typeface="微軟正黑體" pitchFamily="34" charset="-120"/>
              </a:rPr>
              <a:t>評量</a:t>
            </a:r>
            <a:r>
              <a:rPr lang="en-US" altLang="zh-TW" sz="4400" b="1" dirty="0" smtClean="0">
                <a:latin typeface="微軟正黑體" pitchFamily="34" charset="-120"/>
                <a:ea typeface="微軟正黑體" pitchFamily="34" charset="-120"/>
              </a:rPr>
              <a:t>(</a:t>
            </a:r>
            <a:r>
              <a:rPr lang="zh-TW" altLang="en-US" sz="4400" b="1" dirty="0" smtClean="0">
                <a:latin typeface="微軟正黑體" pitchFamily="34" charset="-120"/>
                <a:ea typeface="微軟正黑體" pitchFamily="34" charset="-120"/>
              </a:rPr>
              <a:t>小教</a:t>
            </a:r>
            <a:r>
              <a:rPr lang="en-US" altLang="zh-TW" sz="4400" b="1" dirty="0" smtClean="0">
                <a:latin typeface="微軟正黑體" pitchFamily="34" charset="-120"/>
                <a:ea typeface="微軟正黑體" pitchFamily="34" charset="-120"/>
              </a:rPr>
              <a:t>)</a:t>
            </a:r>
            <a:endParaRPr lang="en-US" altLang="zh-TW" sz="4400" b="1" dirty="0">
              <a:latin typeface="微軟正黑體" pitchFamily="34" charset="-120"/>
              <a:ea typeface="微軟正黑體" pitchFamily="34" charset="-120"/>
            </a:endParaRPr>
          </a:p>
          <a:p>
            <a:pPr>
              <a:defRPr/>
            </a:pP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4" name="文字方塊 3">
            <a:extLst>
              <a:ext uri="{FF2B5EF4-FFF2-40B4-BE49-F238E27FC236}">
                <a16:creationId xmlns:a16="http://schemas.microsoft.com/office/drawing/2014/main" id="{665139DF-7D32-439B-9942-9EE82B1826DD}"/>
              </a:ext>
            </a:extLst>
          </p:cNvPr>
          <p:cNvSpPr txBox="1"/>
          <p:nvPr/>
        </p:nvSpPr>
        <p:spPr>
          <a:xfrm>
            <a:off x="611560" y="1884288"/>
            <a:ext cx="8064896" cy="2215991"/>
          </a:xfrm>
          <a:prstGeom prst="rect">
            <a:avLst/>
          </a:prstGeom>
          <a:solidFill>
            <a:schemeClr val="accent6">
              <a:lumMod val="40000"/>
              <a:lumOff val="60000"/>
            </a:schemeClr>
          </a:solidFill>
        </p:spPr>
        <p:txBody>
          <a:bodyPr wrap="square">
            <a:spAutoFit/>
          </a:bodyPr>
          <a:lstStyle/>
          <a:p>
            <a:pPr>
              <a:defRPr/>
            </a:pPr>
            <a:endParaRPr lang="en-US" altLang="zh-TW" sz="2400" b="1" dirty="0">
              <a:solidFill>
                <a:prstClr val="black"/>
              </a:solidFill>
              <a:latin typeface="微軟正黑體" pitchFamily="34" charset="-120"/>
              <a:ea typeface="微軟正黑體" pitchFamily="34" charset="-120"/>
            </a:endParaRPr>
          </a:p>
          <a:p>
            <a:pPr>
              <a:defRPr/>
            </a:pPr>
            <a:r>
              <a:rPr lang="zh-TW" altLang="en-US" sz="2400" b="1" dirty="0">
                <a:solidFill>
                  <a:prstClr val="black"/>
                </a:solidFill>
                <a:latin typeface="微軟正黑體" pitchFamily="34" charset="-120"/>
                <a:ea typeface="微軟正黑體" pitchFamily="34" charset="-120"/>
              </a:rPr>
              <a:t>為落實十二年國教推動精緻師資培育素養，檢核國小師資生修習職前教育專業課程（含國語、數學、自然、社會領域）之學習成效，俾利師資培育大學調整課程設計及提供增能課程。</a:t>
            </a:r>
            <a:endParaRPr lang="en-US" altLang="zh-TW" sz="2400" b="1" dirty="0">
              <a:solidFill>
                <a:prstClr val="black"/>
              </a:solidFill>
              <a:latin typeface="微軟正黑體" pitchFamily="34" charset="-120"/>
              <a:ea typeface="微軟正黑體" pitchFamily="34" charset="-120"/>
            </a:endParaRPr>
          </a:p>
          <a:p>
            <a:pPr>
              <a:defRPr/>
            </a:pPr>
            <a:endParaRPr lang="en-US" altLang="zh-TW" dirty="0">
              <a:solidFill>
                <a:prstClr val="black"/>
              </a:solidFill>
            </a:endParaRPr>
          </a:p>
        </p:txBody>
      </p:sp>
      <p:sp>
        <p:nvSpPr>
          <p:cNvPr id="5" name="文字方塊 4">
            <a:extLst>
              <a:ext uri="{FF2B5EF4-FFF2-40B4-BE49-F238E27FC236}">
                <a16:creationId xmlns:a16="http://schemas.microsoft.com/office/drawing/2014/main" id="{3E7C5AD1-466C-4137-83A0-0F2B9C1F9389}"/>
              </a:ext>
            </a:extLst>
          </p:cNvPr>
          <p:cNvSpPr txBox="1">
            <a:spLocks noChangeArrowheads="1"/>
          </p:cNvSpPr>
          <p:nvPr/>
        </p:nvSpPr>
        <p:spPr bwMode="auto">
          <a:xfrm>
            <a:off x="623851" y="4469611"/>
            <a:ext cx="6906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2400" b="1" dirty="0">
                <a:solidFill>
                  <a:srgbClr val="000000"/>
                </a:solidFill>
                <a:latin typeface="微軟正黑體" panose="020B0604030504040204" pitchFamily="34" charset="-120"/>
                <a:ea typeface="微軟正黑體" panose="020B0604030504040204" pitchFamily="34" charset="-120"/>
              </a:rPr>
              <a:t>鼓勵修習</a:t>
            </a:r>
            <a:r>
              <a:rPr lang="zh-TW" altLang="en-US" sz="2400" b="1" dirty="0">
                <a:solidFill>
                  <a:srgbClr val="C00000"/>
                </a:solidFill>
                <a:latin typeface="微軟正黑體" panose="020B0604030504040204" pitchFamily="34" charset="-120"/>
                <a:ea typeface="微軟正黑體" panose="020B0604030504040204" pitchFamily="34" charset="-120"/>
              </a:rPr>
              <a:t>小學教育學程</a:t>
            </a:r>
            <a:r>
              <a:rPr lang="zh-TW" altLang="en-US" sz="2400" b="1" dirty="0">
                <a:solidFill>
                  <a:srgbClr val="000000"/>
                </a:solidFill>
                <a:latin typeface="微軟正黑體" panose="020B0604030504040204" pitchFamily="34" charset="-120"/>
                <a:ea typeface="微軟正黑體" panose="020B0604030504040204" pitchFamily="34" charset="-120"/>
              </a:rPr>
              <a:t>的同學可以報考</a:t>
            </a:r>
          </a:p>
        </p:txBody>
      </p:sp>
    </p:spTree>
    <p:extLst>
      <p:ext uri="{BB962C8B-B14F-4D97-AF65-F5344CB8AC3E}">
        <p14:creationId xmlns:p14="http://schemas.microsoft.com/office/powerpoint/2010/main" val="1702157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內容版面配置區 2">
            <a:extLst>
              <a:ext uri="{FF2B5EF4-FFF2-40B4-BE49-F238E27FC236}">
                <a16:creationId xmlns:a16="http://schemas.microsoft.com/office/drawing/2014/main" id="{C2E242E3-9B40-4212-9C62-44BB93FFD00D}"/>
              </a:ext>
            </a:extLst>
          </p:cNvPr>
          <p:cNvSpPr txBox="1">
            <a:spLocks/>
          </p:cNvSpPr>
          <p:nvPr/>
        </p:nvSpPr>
        <p:spPr>
          <a:xfrm>
            <a:off x="343353" y="421510"/>
            <a:ext cx="1268396" cy="1581443"/>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20000"/>
              </a:lnSpc>
              <a:buNone/>
            </a:pPr>
            <a:endParaRPr lang="zh-TW" altLang="zh-TW" sz="4950" b="1" dirty="0">
              <a:solidFill>
                <a:srgbClr val="4DB6C7"/>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BC5A5DCF-A337-44B4-B75A-DED4F86DBFA1}"/>
              </a:ext>
            </a:extLst>
          </p:cNvPr>
          <p:cNvSpPr/>
          <p:nvPr/>
        </p:nvSpPr>
        <p:spPr>
          <a:xfrm>
            <a:off x="977551" y="692696"/>
            <a:ext cx="7160225" cy="854080"/>
          </a:xfrm>
          <a:prstGeom prst="rect">
            <a:avLst/>
          </a:prstGeom>
          <a:solidFill>
            <a:schemeClr val="accent6">
              <a:lumMod val="40000"/>
              <a:lumOff val="60000"/>
            </a:schemeClr>
          </a:solidFill>
        </p:spPr>
        <p:txBody>
          <a:bodyPr wrap="square">
            <a:spAutoFit/>
          </a:bodyPr>
          <a:lstStyle/>
          <a:p>
            <a:pPr algn="dist"/>
            <a:r>
              <a:rPr lang="zh-TW" altLang="en-US" sz="4950" b="1" dirty="0">
                <a:latin typeface="微軟正黑體" panose="020B0604030504040204" pitchFamily="34" charset="-120"/>
                <a:ea typeface="微軟正黑體" panose="020B0604030504040204" pitchFamily="34" charset="-120"/>
              </a:rPr>
              <a:t>閱讀教學微學分學程</a:t>
            </a:r>
            <a:endParaRPr lang="zh-TW" altLang="en-US" sz="495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5B683D5-DD4E-4FFD-87AE-A50DC025130F}"/>
              </a:ext>
            </a:extLst>
          </p:cNvPr>
          <p:cNvSpPr/>
          <p:nvPr/>
        </p:nvSpPr>
        <p:spPr>
          <a:xfrm>
            <a:off x="977551" y="2282453"/>
            <a:ext cx="7805057" cy="2585323"/>
          </a:xfrm>
          <a:prstGeom prst="rect">
            <a:avLst/>
          </a:prstGeom>
        </p:spPr>
        <p:txBody>
          <a:bodyPr wrap="square">
            <a:sp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學分與學程：</a:t>
            </a:r>
            <a:r>
              <a:rPr lang="zh-TW" altLang="en-US" sz="3600" b="1" u="sng" dirty="0">
                <a:latin typeface="微軟正黑體" panose="020B0604030504040204" pitchFamily="34" charset="-120"/>
                <a:ea typeface="微軟正黑體" panose="020B0604030504040204" pitchFamily="34" charset="-120"/>
              </a:rPr>
              <a:t>至少８學分</a:t>
            </a:r>
          </a:p>
          <a:p>
            <a:pPr>
              <a:lnSpc>
                <a:spcPct val="150000"/>
              </a:lnSpc>
            </a:pPr>
            <a:r>
              <a:rPr lang="zh-TW" altLang="en-US" sz="3600" b="1" dirty="0">
                <a:latin typeface="微軟正黑體" panose="020B0604030504040204" pitchFamily="34" charset="-120"/>
                <a:ea typeface="微軟正黑體" panose="020B0604030504040204" pitchFamily="34" charset="-120"/>
              </a:rPr>
              <a:t>必備學分：閱讀理解策略教學 </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學分</a:t>
            </a:r>
          </a:p>
          <a:p>
            <a:pPr>
              <a:lnSpc>
                <a:spcPct val="150000"/>
              </a:lnSpc>
            </a:pPr>
            <a:r>
              <a:rPr lang="zh-TW" altLang="en-US" sz="3600" b="1" dirty="0">
                <a:latin typeface="微軟正黑體" panose="020B0604030504040204" pitchFamily="34" charset="-120"/>
                <a:ea typeface="微軟正黑體" panose="020B0604030504040204" pitchFamily="34" charset="-120"/>
              </a:rPr>
              <a:t>                </a:t>
            </a:r>
            <a:r>
              <a:rPr lang="zh-TW" altLang="en-US" sz="3600" b="1" dirty="0" smtClean="0">
                <a:latin typeface="微軟正黑體" panose="020B0604030504040204" pitchFamily="34" charset="-120"/>
                <a:ea typeface="微軟正黑體" panose="020B0604030504040204" pitchFamily="34" charset="-120"/>
              </a:rPr>
              <a:t>    跨</a:t>
            </a:r>
            <a:r>
              <a:rPr lang="zh-TW" altLang="en-US" sz="3600" b="1" dirty="0">
                <a:latin typeface="微軟正黑體" panose="020B0604030504040204" pitchFamily="34" charset="-120"/>
                <a:ea typeface="微軟正黑體" panose="020B0604030504040204" pitchFamily="34" charset="-120"/>
              </a:rPr>
              <a:t>領域閱讀素養２學分</a:t>
            </a:r>
          </a:p>
        </p:txBody>
      </p:sp>
      <p:sp>
        <p:nvSpPr>
          <p:cNvPr id="2" name="投影片編號版面配置區 1">
            <a:extLst>
              <a:ext uri="{FF2B5EF4-FFF2-40B4-BE49-F238E27FC236}">
                <a16:creationId xmlns:a16="http://schemas.microsoft.com/office/drawing/2014/main" id="{CCAE7B74-ED68-40EB-A99B-426C98E1AEDB}"/>
              </a:ext>
            </a:extLst>
          </p:cNvPr>
          <p:cNvSpPr>
            <a:spLocks noGrp="1"/>
          </p:cNvSpPr>
          <p:nvPr>
            <p:ph type="sldNum" sz="quarter" idx="12"/>
          </p:nvPr>
        </p:nvSpPr>
        <p:spPr/>
        <p:txBody>
          <a:bodyPr/>
          <a:lstStyle/>
          <a:p>
            <a:fld id="{890D8BAA-C51A-4607-9BCE-B9B1DEE8F0CE}" type="slidenum">
              <a:rPr lang="zh-TW" altLang="en-US" smtClean="0"/>
              <a:t>76</a:t>
            </a:fld>
            <a:endParaRPr lang="zh-TW" altLang="en-US"/>
          </a:p>
        </p:txBody>
      </p:sp>
    </p:spTree>
    <p:extLst>
      <p:ext uri="{BB962C8B-B14F-4D97-AF65-F5344CB8AC3E}">
        <p14:creationId xmlns:p14="http://schemas.microsoft.com/office/powerpoint/2010/main" val="13552191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5872578" cy="6741368"/>
          </a:xfrm>
          <a:prstGeom prst="rect">
            <a:avLst/>
          </a:prstGeom>
        </p:spPr>
      </p:pic>
    </p:spTree>
    <p:extLst>
      <p:ext uri="{BB962C8B-B14F-4D97-AF65-F5344CB8AC3E}">
        <p14:creationId xmlns:p14="http://schemas.microsoft.com/office/powerpoint/2010/main" val="4806802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a:extLst>
              <a:ext uri="{FF2B5EF4-FFF2-40B4-BE49-F238E27FC236}">
                <a16:creationId xmlns:a16="http://schemas.microsoft.com/office/drawing/2014/main" id="{10792BB0-5E5F-4BAE-ABEF-A306B50FF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9093"/>
            <a:ext cx="37798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DB314FE0-5DB2-44A8-A405-179A49E06348}"/>
              </a:ext>
            </a:extLst>
          </p:cNvPr>
          <p:cNvSpPr/>
          <p:nvPr/>
        </p:nvSpPr>
        <p:spPr>
          <a:xfrm>
            <a:off x="323528" y="4365104"/>
            <a:ext cx="6517297" cy="1015663"/>
          </a:xfrm>
          <a:prstGeom prst="rect">
            <a:avLst/>
          </a:prstGeom>
          <a:solidFill>
            <a:schemeClr val="accent6">
              <a:lumMod val="40000"/>
              <a:lumOff val="60000"/>
            </a:schemeClr>
          </a:solidFill>
        </p:spPr>
        <p:txBody>
          <a:bodyPr wrap="none">
            <a:spAutoFit/>
          </a:bodyPr>
          <a:lstStyle/>
          <a:p>
            <a:pPr eaLnBrk="0" fontAlgn="base" hangingPunct="0">
              <a:spcBef>
                <a:spcPct val="0"/>
              </a:spcBef>
              <a:spcAft>
                <a:spcPct val="0"/>
              </a:spcAft>
              <a:defRPr/>
            </a:pPr>
            <a:r>
              <a:rPr lang="zh-TW" altLang="en-US" sz="2400" dirty="0">
                <a:solidFill>
                  <a:schemeClr val="tx1">
                    <a:lumMod val="75000"/>
                    <a:lumOff val="25000"/>
                  </a:schemeClr>
                </a:solidFill>
                <a:latin typeface="微軟正黑體" pitchFamily="34" charset="-120"/>
                <a:ea typeface="微軟正黑體" pitchFamily="34" charset="-120"/>
              </a:rPr>
              <a:t>師資培育師資生教育目標</a:t>
            </a:r>
            <a:endParaRPr lang="en-US" altLang="zh-TW" sz="2400" dirty="0">
              <a:solidFill>
                <a:schemeClr val="tx1">
                  <a:lumMod val="75000"/>
                  <a:lumOff val="25000"/>
                </a:schemeClr>
              </a:solidFill>
              <a:latin typeface="微軟正黑體" pitchFamily="34" charset="-120"/>
              <a:ea typeface="微軟正黑體" pitchFamily="34" charset="-120"/>
            </a:endParaRPr>
          </a:p>
          <a:p>
            <a:pPr eaLnBrk="0" fontAlgn="base" hangingPunct="0">
              <a:spcBef>
                <a:spcPct val="0"/>
              </a:spcBef>
              <a:spcAft>
                <a:spcPct val="0"/>
              </a:spcAft>
              <a:defRPr/>
            </a:pPr>
            <a:endParaRPr lang="en-US" altLang="zh-TW" dirty="0">
              <a:solidFill>
                <a:srgbClr val="90C226"/>
              </a:solidFill>
              <a:latin typeface="標楷體" panose="03000509000000000000" pitchFamily="65" charset="-120"/>
              <a:ea typeface="標楷體" panose="03000509000000000000" pitchFamily="65" charset="-120"/>
            </a:endParaRPr>
          </a:p>
          <a:p>
            <a:pPr eaLnBrk="0" fontAlgn="base" hangingPunct="0">
              <a:spcBef>
                <a:spcPct val="0"/>
              </a:spcBef>
              <a:spcAft>
                <a:spcPct val="0"/>
              </a:spcAft>
              <a:defRPr/>
            </a:pPr>
            <a:r>
              <a:rPr kumimoji="1" lang="en-US" altLang="zh-TW" dirty="0">
                <a:solidFill>
                  <a:prstClr val="black"/>
                </a:solidFill>
                <a:latin typeface="Verdana" panose="020B0604030504040204" pitchFamily="34" charset="0"/>
                <a:hlinkClick r:id="rId3"/>
              </a:rPr>
              <a:t>https://tecs.nknu.edu.tw/Page.aspx?PN=96&amp;Kind=s1</a:t>
            </a:r>
            <a:r>
              <a:rPr kumimoji="1" lang="zh-TW" altLang="en-US" dirty="0">
                <a:solidFill>
                  <a:prstClr val="black"/>
                </a:solidFill>
                <a:latin typeface="Verdana" panose="020B0604030504040204" pitchFamily="34" charset="0"/>
              </a:rPr>
              <a:t> </a:t>
            </a:r>
          </a:p>
        </p:txBody>
      </p:sp>
    </p:spTree>
    <p:extLst>
      <p:ext uri="{BB962C8B-B14F-4D97-AF65-F5344CB8AC3E}">
        <p14:creationId xmlns:p14="http://schemas.microsoft.com/office/powerpoint/2010/main" val="4121820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BAA70B27-7F0C-4D0D-B4CE-F042FD2B93C7}"/>
              </a:ext>
            </a:extLst>
          </p:cNvPr>
          <p:cNvSpPr>
            <a:spLocks noChangeArrowheads="1"/>
          </p:cNvSpPr>
          <p:nvPr/>
        </p:nvSpPr>
        <p:spPr bwMode="auto">
          <a:xfrm>
            <a:off x="107504" y="79811"/>
            <a:ext cx="15476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ctr" eaLnBrk="0" fontAlgn="base" hangingPunct="0">
              <a:spcBef>
                <a:spcPct val="0"/>
              </a:spcBef>
              <a:spcAft>
                <a:spcPct val="0"/>
              </a:spcAft>
              <a:buClrTx/>
              <a:buSzTx/>
              <a:buFontTx/>
              <a:buNone/>
            </a:pPr>
            <a:r>
              <a:rPr lang="en-US" altLang="zh-TW" dirty="0">
                <a:solidFill>
                  <a:schemeClr val="tx1">
                    <a:lumMod val="75000"/>
                    <a:lumOff val="25000"/>
                  </a:schemeClr>
                </a:solidFill>
                <a:latin typeface="微軟正黑體" pitchFamily="34" charset="-120"/>
              </a:rPr>
              <a:t>114</a:t>
            </a:r>
          </a:p>
          <a:p>
            <a:pPr algn="ctr" eaLnBrk="0" fontAlgn="base" hangingPunct="0">
              <a:spcBef>
                <a:spcPct val="0"/>
              </a:spcBef>
              <a:spcAft>
                <a:spcPct val="0"/>
              </a:spcAft>
              <a:buClrTx/>
              <a:buSzTx/>
              <a:buFontTx/>
              <a:buNone/>
            </a:pPr>
            <a:r>
              <a:rPr lang="zh-TW" altLang="en-US" dirty="0">
                <a:solidFill>
                  <a:schemeClr val="tx1">
                    <a:lumMod val="75000"/>
                    <a:lumOff val="25000"/>
                  </a:schemeClr>
                </a:solidFill>
                <a:latin typeface="微軟正黑體" pitchFamily="34" charset="-120"/>
              </a:rPr>
              <a:t>小教評鑑的教育目標</a:t>
            </a:r>
            <a:endParaRPr lang="en-US" altLang="zh-TW" dirty="0">
              <a:solidFill>
                <a:schemeClr val="tx1">
                  <a:lumMod val="75000"/>
                  <a:lumOff val="25000"/>
                </a:schemeClr>
              </a:solidFill>
              <a:latin typeface="微軟正黑體" pitchFamily="34" charset="-120"/>
            </a:endParaRPr>
          </a:p>
        </p:txBody>
      </p:sp>
      <p:pic>
        <p:nvPicPr>
          <p:cNvPr id="6" name="圖片 3">
            <a:extLst>
              <a:ext uri="{FF2B5EF4-FFF2-40B4-BE49-F238E27FC236}">
                <a16:creationId xmlns:a16="http://schemas.microsoft.com/office/drawing/2014/main" id="{91983183-63C8-4068-ADDA-E5ABC31CC7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489" r="-967" b="-2"/>
          <a:stretch>
            <a:fillRect/>
          </a:stretch>
        </p:blipFill>
        <p:spPr bwMode="auto">
          <a:xfrm>
            <a:off x="1547664" y="-30832"/>
            <a:ext cx="4508500" cy="6840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9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B31C11-26E0-4FEF-BC80-D6713C82A6AA}"/>
              </a:ext>
            </a:extLst>
          </p:cNvPr>
          <p:cNvSpPr>
            <a:spLocks noGrp="1"/>
          </p:cNvSpPr>
          <p:nvPr>
            <p:ph type="title"/>
          </p:nvPr>
        </p:nvSpPr>
        <p:spPr>
          <a:xfrm>
            <a:off x="457200" y="218144"/>
            <a:ext cx="8229600" cy="762584"/>
          </a:xfrm>
          <a:solidFill>
            <a:schemeClr val="accent2"/>
          </a:solidFill>
        </p:spPr>
        <p:txBody>
          <a:bodyPr/>
          <a:lstStyle/>
          <a:p>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教育學程分班</a:t>
            </a:r>
          </a:p>
        </p:txBody>
      </p:sp>
      <p:sp>
        <p:nvSpPr>
          <p:cNvPr id="6" name="矩形 5">
            <a:extLst>
              <a:ext uri="{FF2B5EF4-FFF2-40B4-BE49-F238E27FC236}">
                <a16:creationId xmlns:a16="http://schemas.microsoft.com/office/drawing/2014/main" id="{B410DD95-4449-44BC-86D2-85182C95AFFB}"/>
              </a:ext>
            </a:extLst>
          </p:cNvPr>
          <p:cNvSpPr/>
          <p:nvPr/>
        </p:nvSpPr>
        <p:spPr>
          <a:xfrm>
            <a:off x="1187624" y="1361144"/>
            <a:ext cx="8352928" cy="3970318"/>
          </a:xfrm>
          <a:prstGeom prst="rect">
            <a:avLst/>
          </a:prstGeom>
        </p:spPr>
        <p:txBody>
          <a:bodyPr wrap="square">
            <a:spAutoFit/>
          </a:bodyPr>
          <a:lstStyle/>
          <a:p>
            <a:pPr fontAlgn="base">
              <a:spcBef>
                <a:spcPct val="20000"/>
              </a:spcBef>
              <a:spcAft>
                <a:spcPct val="0"/>
              </a:spcAft>
              <a:buSzPct val="85000"/>
              <a:defRPr/>
            </a:pPr>
            <a:r>
              <a:rPr kumimoji="1" lang="en-US" altLang="zh-TW" sz="3600" kern="0" dirty="0">
                <a:latin typeface="微軟正黑體" pitchFamily="34" charset="-120"/>
                <a:ea typeface="微軟正黑體" pitchFamily="34" charset="-120"/>
              </a:rPr>
              <a:t>114</a:t>
            </a:r>
            <a:r>
              <a:rPr kumimoji="1" lang="zh-TW" altLang="en-US" sz="3600" kern="0" dirty="0">
                <a:latin typeface="微軟正黑體" pitchFamily="34" charset="-120"/>
                <a:ea typeface="微軟正黑體" pitchFamily="34" charset="-120"/>
              </a:rPr>
              <a:t>甲班 凃金堂老師</a:t>
            </a:r>
            <a:r>
              <a:rPr kumimoji="1" lang="en-US" altLang="zh-TW" sz="3600" kern="0" dirty="0">
                <a:latin typeface="微軟正黑體" pitchFamily="34" charset="-120"/>
                <a:ea typeface="微軟正黑體" pitchFamily="34" charset="-120"/>
              </a:rPr>
              <a:t>---</a:t>
            </a:r>
            <a:r>
              <a:rPr kumimoji="1" lang="en-US" altLang="zh-TW" sz="3600" b="1" kern="0" dirty="0">
                <a:solidFill>
                  <a:srgbClr val="C00000"/>
                </a:solidFill>
                <a:latin typeface="微軟正黑體" pitchFamily="34" charset="-120"/>
                <a:ea typeface="微軟正黑體" pitchFamily="34" charset="-120"/>
              </a:rPr>
              <a:t>1141XX</a:t>
            </a:r>
          </a:p>
          <a:p>
            <a:pPr fontAlgn="base">
              <a:spcBef>
                <a:spcPct val="20000"/>
              </a:spcBef>
              <a:spcAft>
                <a:spcPct val="0"/>
              </a:spcAft>
              <a:buSzPct val="85000"/>
              <a:defRPr/>
            </a:pPr>
            <a:r>
              <a:rPr kumimoji="1" lang="en-US" altLang="zh-TW" sz="3600" kern="0" dirty="0">
                <a:latin typeface="微軟正黑體" pitchFamily="34" charset="-120"/>
                <a:ea typeface="微軟正黑體" pitchFamily="34" charset="-120"/>
              </a:rPr>
              <a:t>114</a:t>
            </a:r>
            <a:r>
              <a:rPr kumimoji="1" lang="zh-TW" altLang="en-US" sz="3600" kern="0" dirty="0">
                <a:latin typeface="微軟正黑體" pitchFamily="34" charset="-120"/>
                <a:ea typeface="微軟正黑體" pitchFamily="34" charset="-120"/>
              </a:rPr>
              <a:t>乙班 黃絢質老師</a:t>
            </a:r>
            <a:r>
              <a:rPr kumimoji="1" lang="en-US" altLang="zh-TW" sz="3600" kern="0" dirty="0">
                <a:latin typeface="微軟正黑體" pitchFamily="34" charset="-120"/>
                <a:ea typeface="微軟正黑體" pitchFamily="34" charset="-120"/>
              </a:rPr>
              <a:t>---</a:t>
            </a:r>
            <a:r>
              <a:rPr kumimoji="1" lang="en-US" altLang="zh-TW" sz="3600" b="1" kern="0" dirty="0">
                <a:solidFill>
                  <a:srgbClr val="C00000"/>
                </a:solidFill>
                <a:latin typeface="微軟正黑體" pitchFamily="34" charset="-120"/>
                <a:ea typeface="微軟正黑體" pitchFamily="34" charset="-120"/>
              </a:rPr>
              <a:t>1142XX</a:t>
            </a:r>
          </a:p>
          <a:p>
            <a:pPr fontAlgn="base">
              <a:spcBef>
                <a:spcPct val="20000"/>
              </a:spcBef>
              <a:spcAft>
                <a:spcPct val="0"/>
              </a:spcAft>
              <a:buSzPct val="85000"/>
              <a:defRPr/>
            </a:pPr>
            <a:r>
              <a:rPr kumimoji="1" lang="en-US" altLang="zh-TW" sz="3600" kern="0" dirty="0">
                <a:latin typeface="微軟正黑體" pitchFamily="34" charset="-120"/>
                <a:ea typeface="微軟正黑體" pitchFamily="34" charset="-120"/>
              </a:rPr>
              <a:t>114</a:t>
            </a:r>
            <a:r>
              <a:rPr kumimoji="1" lang="zh-TW" altLang="en-US" sz="3600" kern="0" dirty="0">
                <a:latin typeface="微軟正黑體" pitchFamily="34" charset="-120"/>
                <a:ea typeface="微軟正黑體" pitchFamily="34" charset="-120"/>
              </a:rPr>
              <a:t>丙班 蘇素美老師</a:t>
            </a:r>
            <a:r>
              <a:rPr kumimoji="1" lang="en-US" altLang="zh-TW" sz="3600" kern="0" dirty="0">
                <a:latin typeface="微軟正黑體" pitchFamily="34" charset="-120"/>
                <a:ea typeface="微軟正黑體" pitchFamily="34" charset="-120"/>
              </a:rPr>
              <a:t>---</a:t>
            </a:r>
            <a:r>
              <a:rPr kumimoji="1" lang="en-US" altLang="zh-TW" sz="3600" b="1" kern="0" dirty="0">
                <a:solidFill>
                  <a:srgbClr val="C00000"/>
                </a:solidFill>
                <a:latin typeface="微軟正黑體" pitchFamily="34" charset="-120"/>
                <a:ea typeface="微軟正黑體" pitchFamily="34" charset="-120"/>
              </a:rPr>
              <a:t>1143XX</a:t>
            </a:r>
          </a:p>
          <a:p>
            <a:pPr fontAlgn="base">
              <a:spcBef>
                <a:spcPct val="20000"/>
              </a:spcBef>
              <a:spcAft>
                <a:spcPct val="0"/>
              </a:spcAft>
              <a:buSzPct val="85000"/>
              <a:defRPr/>
            </a:pPr>
            <a:r>
              <a:rPr kumimoji="1" lang="en-US" altLang="zh-TW" sz="3600" kern="0" dirty="0">
                <a:latin typeface="微軟正黑體" pitchFamily="34" charset="-120"/>
                <a:ea typeface="微軟正黑體" pitchFamily="34" charset="-120"/>
              </a:rPr>
              <a:t>114</a:t>
            </a:r>
            <a:r>
              <a:rPr kumimoji="1" lang="zh-TW" altLang="en-US" sz="3600" kern="0" dirty="0">
                <a:latin typeface="微軟正黑體" pitchFamily="34" charset="-120"/>
                <a:ea typeface="微軟正黑體" pitchFamily="34" charset="-120"/>
              </a:rPr>
              <a:t>丁班 吳明隆老師</a:t>
            </a:r>
            <a:r>
              <a:rPr kumimoji="1" lang="en-US" altLang="zh-TW" sz="3600" kern="0" dirty="0">
                <a:latin typeface="微軟正黑體" pitchFamily="34" charset="-120"/>
                <a:ea typeface="微軟正黑體" pitchFamily="34" charset="-120"/>
              </a:rPr>
              <a:t>---</a:t>
            </a:r>
            <a:r>
              <a:rPr kumimoji="1" lang="en-US" altLang="zh-TW" sz="3600" b="1" kern="0" dirty="0">
                <a:solidFill>
                  <a:srgbClr val="C00000"/>
                </a:solidFill>
                <a:latin typeface="微軟正黑體" pitchFamily="34" charset="-120"/>
                <a:ea typeface="微軟正黑體" pitchFamily="34" charset="-120"/>
              </a:rPr>
              <a:t>1144XX</a:t>
            </a:r>
          </a:p>
          <a:p>
            <a:pPr fontAlgn="base">
              <a:spcBef>
                <a:spcPct val="20000"/>
              </a:spcBef>
              <a:spcAft>
                <a:spcPct val="0"/>
              </a:spcAft>
              <a:buSzPct val="85000"/>
              <a:defRPr/>
            </a:pPr>
            <a:r>
              <a:rPr kumimoji="1" lang="en-US" altLang="zh-TW" sz="3600" kern="0" dirty="0">
                <a:latin typeface="微軟正黑體" pitchFamily="34" charset="-120"/>
                <a:ea typeface="微軟正黑體" pitchFamily="34" charset="-120"/>
              </a:rPr>
              <a:t>114</a:t>
            </a:r>
            <a:r>
              <a:rPr kumimoji="1" lang="zh-TW" altLang="en-US" sz="3600" kern="0" dirty="0">
                <a:latin typeface="微軟正黑體" pitchFamily="34" charset="-120"/>
                <a:ea typeface="微軟正黑體" pitchFamily="34" charset="-120"/>
              </a:rPr>
              <a:t>小教 方金雅老師</a:t>
            </a:r>
            <a:r>
              <a:rPr kumimoji="1" lang="en-US" altLang="zh-TW" sz="3600" kern="0" dirty="0">
                <a:latin typeface="微軟正黑體" pitchFamily="34" charset="-120"/>
                <a:ea typeface="微軟正黑體" pitchFamily="34" charset="-120"/>
              </a:rPr>
              <a:t>---</a:t>
            </a:r>
            <a:r>
              <a:rPr kumimoji="1" lang="en-US" altLang="zh-TW" sz="3600" b="1" kern="0" dirty="0">
                <a:solidFill>
                  <a:srgbClr val="C00000"/>
                </a:solidFill>
                <a:latin typeface="微軟正黑體" pitchFamily="34" charset="-120"/>
                <a:ea typeface="微軟正黑體" pitchFamily="34" charset="-120"/>
              </a:rPr>
              <a:t>1149XX</a:t>
            </a:r>
          </a:p>
          <a:p>
            <a:pPr fontAlgn="base">
              <a:spcBef>
                <a:spcPct val="20000"/>
              </a:spcBef>
              <a:spcAft>
                <a:spcPct val="0"/>
              </a:spcAft>
              <a:buSzPct val="85000"/>
              <a:defRPr/>
            </a:pPr>
            <a:r>
              <a:rPr kumimoji="1" lang="en-US" altLang="zh-TW" sz="3600" kern="0" dirty="0">
                <a:latin typeface="微軟正黑體" pitchFamily="34" charset="-120"/>
                <a:ea typeface="微軟正黑體" pitchFamily="34" charset="-120"/>
              </a:rPr>
              <a:t>114</a:t>
            </a:r>
            <a:r>
              <a:rPr kumimoji="1" lang="zh-TW" altLang="en-US" sz="3600" kern="0" dirty="0">
                <a:latin typeface="微軟正黑體" pitchFamily="34" charset="-120"/>
                <a:ea typeface="微軟正黑體" pitchFamily="34" charset="-120"/>
              </a:rPr>
              <a:t>特教資優 陳振明老師  </a:t>
            </a:r>
            <a:endParaRPr kumimoji="1" lang="en-US" altLang="zh-TW" sz="3600" kern="0" dirty="0">
              <a:latin typeface="微軟正黑體" pitchFamily="34" charset="-120"/>
              <a:ea typeface="微軟正黑體" pitchFamily="34" charset="-120"/>
            </a:endParaRPr>
          </a:p>
        </p:txBody>
      </p:sp>
    </p:spTree>
    <p:extLst>
      <p:ext uri="{BB962C8B-B14F-4D97-AF65-F5344CB8AC3E}">
        <p14:creationId xmlns:p14="http://schemas.microsoft.com/office/powerpoint/2010/main" val="2293800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998A35F5-8660-449A-AA6D-6B6B25358019}"/>
              </a:ext>
            </a:extLst>
          </p:cNvPr>
          <p:cNvSpPr>
            <a:spLocks noChangeArrowheads="1"/>
          </p:cNvSpPr>
          <p:nvPr/>
        </p:nvSpPr>
        <p:spPr bwMode="auto">
          <a:xfrm>
            <a:off x="0" y="404664"/>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r>
              <a:rPr kumimoji="0" lang="zh-TW" altLang="en-US" sz="2000" dirty="0">
                <a:solidFill>
                  <a:schemeClr val="tx1">
                    <a:lumMod val="75000"/>
                    <a:lumOff val="25000"/>
                  </a:schemeClr>
                </a:solidFill>
                <a:latin typeface="微軟正黑體" pitchFamily="34" charset="-120"/>
              </a:rPr>
              <a:t>教育部師資職前教育專業的</a:t>
            </a:r>
            <a:r>
              <a:rPr kumimoji="0" lang="en-US" altLang="zh-TW" sz="2000" dirty="0">
                <a:solidFill>
                  <a:schemeClr val="tx1">
                    <a:lumMod val="75000"/>
                    <a:lumOff val="25000"/>
                  </a:schemeClr>
                </a:solidFill>
                <a:latin typeface="微軟正黑體" pitchFamily="34" charset="-120"/>
              </a:rPr>
              <a:t>5</a:t>
            </a:r>
            <a:r>
              <a:rPr kumimoji="0" lang="zh-TW" altLang="en-US" sz="2000" dirty="0">
                <a:solidFill>
                  <a:schemeClr val="tx1">
                    <a:lumMod val="75000"/>
                    <a:lumOff val="25000"/>
                  </a:schemeClr>
                </a:solidFill>
                <a:latin typeface="微軟正黑體" pitchFamily="34" charset="-120"/>
              </a:rPr>
              <a:t>大素養與</a:t>
            </a:r>
            <a:r>
              <a:rPr kumimoji="0" lang="en-US" altLang="zh-TW" sz="2000" dirty="0">
                <a:solidFill>
                  <a:schemeClr val="tx1">
                    <a:lumMod val="75000"/>
                    <a:lumOff val="25000"/>
                  </a:schemeClr>
                </a:solidFill>
                <a:latin typeface="微軟正黑體" pitchFamily="34" charset="-120"/>
              </a:rPr>
              <a:t>17</a:t>
            </a:r>
            <a:r>
              <a:rPr kumimoji="0" lang="zh-TW" altLang="en-US" sz="2000" dirty="0">
                <a:solidFill>
                  <a:schemeClr val="tx1">
                    <a:lumMod val="75000"/>
                    <a:lumOff val="25000"/>
                  </a:schemeClr>
                </a:solidFill>
                <a:latin typeface="微軟正黑體" pitchFamily="34" charset="-120"/>
              </a:rPr>
              <a:t>項指標</a:t>
            </a:r>
            <a:endParaRPr kumimoji="0" lang="en-US" altLang="zh-TW" sz="2000" dirty="0">
              <a:solidFill>
                <a:schemeClr val="tx1">
                  <a:lumMod val="75000"/>
                  <a:lumOff val="25000"/>
                </a:schemeClr>
              </a:solidFill>
              <a:latin typeface="微軟正黑體" pitchFamily="34" charset="-120"/>
            </a:endParaRPr>
          </a:p>
        </p:txBody>
      </p:sp>
      <p:pic>
        <p:nvPicPr>
          <p:cNvPr id="4" name="圖片 6">
            <a:extLst>
              <a:ext uri="{FF2B5EF4-FFF2-40B4-BE49-F238E27FC236}">
                <a16:creationId xmlns:a16="http://schemas.microsoft.com/office/drawing/2014/main" id="{81A05C99-32EC-41F0-A156-C38608C45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 y="952016"/>
            <a:ext cx="90582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85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1400"/>
            <a:ext cx="8229600" cy="1143000"/>
          </a:xfrm>
        </p:spPr>
        <p:txBody>
          <a:bodyPr/>
          <a:lstStyle/>
          <a:p>
            <a:r>
              <a:rPr lang="zh-TW" altLang="en-US" sz="4000" b="1" dirty="0">
                <a:solidFill>
                  <a:srgbClr val="69646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學生平台網頁</a:t>
            </a:r>
            <a:endParaRPr lang="zh-TW" altLang="en-US" dirty="0"/>
          </a:p>
        </p:txBody>
      </p:sp>
      <p:sp>
        <p:nvSpPr>
          <p:cNvPr id="3" name="矩形 2"/>
          <p:cNvSpPr/>
          <p:nvPr/>
        </p:nvSpPr>
        <p:spPr>
          <a:xfrm>
            <a:off x="1121534" y="797685"/>
            <a:ext cx="7745297" cy="1477328"/>
          </a:xfrm>
          <a:prstGeom prst="rect">
            <a:avLst/>
          </a:prstGeom>
        </p:spPr>
        <p:txBody>
          <a:bodyPr wrap="square">
            <a:spAutoFit/>
          </a:bodyPr>
          <a:lstStyle/>
          <a:p>
            <a:pPr lvl="0"/>
            <a:r>
              <a:rPr lang="zh-TW" altLang="zh-TW" sz="2400" b="1" dirty="0">
                <a:solidFill>
                  <a:prstClr val="black"/>
                </a:solidFill>
                <a:latin typeface="微軟正黑體" panose="020B0604030504040204" pitchFamily="34" charset="-120"/>
                <a:ea typeface="微軟正黑體" panose="020B0604030504040204" pitchFamily="34" charset="-120"/>
              </a:rPr>
              <a:t>相關訊息及公告皆</a:t>
            </a:r>
            <a:r>
              <a:rPr lang="zh-TW" altLang="en-US" sz="2400" b="1" dirty="0">
                <a:solidFill>
                  <a:prstClr val="black"/>
                </a:solidFill>
                <a:latin typeface="微軟正黑體" panose="020B0604030504040204" pitchFamily="34" charset="-120"/>
                <a:ea typeface="微軟正黑體" panose="020B0604030504040204" pitchFamily="34" charset="-120"/>
              </a:rPr>
              <a:t>會</a:t>
            </a:r>
            <a:r>
              <a:rPr lang="zh-TW" altLang="zh-TW" sz="2400" b="1" dirty="0">
                <a:solidFill>
                  <a:prstClr val="black"/>
                </a:solidFill>
                <a:latin typeface="微軟正黑體" panose="020B0604030504040204" pitchFamily="34" charset="-120"/>
                <a:ea typeface="微軟正黑體" panose="020B0604030504040204" pitchFamily="34" charset="-120"/>
              </a:rPr>
              <a:t>放置課程組網站</a:t>
            </a:r>
            <a:r>
              <a:rPr lang="zh-TW" altLang="en-US" sz="2400" b="1" dirty="0">
                <a:solidFill>
                  <a:prstClr val="black"/>
                </a:solidFill>
                <a:latin typeface="微軟正黑體" panose="020B0604030504040204" pitchFamily="34" charset="-120"/>
                <a:ea typeface="微軟正黑體" panose="020B0604030504040204" pitchFamily="34" charset="-120"/>
              </a:rPr>
              <a:t>，請密切注意</a:t>
            </a:r>
            <a:r>
              <a:rPr lang="en-US" altLang="zh-TW" sz="2400" kern="0" dirty="0">
                <a:solidFill>
                  <a:prstClr val="black"/>
                </a:solidFill>
                <a:latin typeface="Arial" panose="020B0604020202020204" pitchFamily="34" charset="0"/>
                <a:cs typeface="Arial" panose="020B0604020202020204" pitchFamily="34" charset="0"/>
                <a:hlinkClick r:id="rId2"/>
              </a:rPr>
              <a:t>https://teachers.nknu.edu.tw/ecp/</a:t>
            </a:r>
            <a:endParaRPr lang="en-US" altLang="zh-TW" sz="2400" kern="0" dirty="0">
              <a:solidFill>
                <a:prstClr val="black"/>
              </a:solidFill>
              <a:latin typeface="Arial" panose="020B0604020202020204" pitchFamily="34" charset="0"/>
              <a:cs typeface="Arial" panose="020B0604020202020204" pitchFamily="34" charset="0"/>
            </a:endParaRPr>
          </a:p>
          <a:p>
            <a:pPr lvl="0"/>
            <a:endParaRPr lang="zh-TW" altLang="en-US" sz="2400" kern="0" dirty="0">
              <a:solidFill>
                <a:sysClr val="windowText" lastClr="000000"/>
              </a:solidFill>
            </a:endParaRPr>
          </a:p>
          <a:p>
            <a:pPr lvl="0"/>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635895" y="3429000"/>
            <a:ext cx="1192323" cy="43204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B86F60BF-2342-4800-B836-DCE7882E0CB7}"/>
              </a:ext>
            </a:extLst>
          </p:cNvPr>
          <p:cNvPicPr>
            <a:picLocks noChangeAspect="1"/>
          </p:cNvPicPr>
          <p:nvPr/>
        </p:nvPicPr>
        <p:blipFill>
          <a:blip r:embed="rId3"/>
          <a:stretch>
            <a:fillRect/>
          </a:stretch>
        </p:blipFill>
        <p:spPr>
          <a:xfrm>
            <a:off x="955569" y="1652141"/>
            <a:ext cx="7576871" cy="5209099"/>
          </a:xfrm>
          <a:prstGeom prst="rect">
            <a:avLst/>
          </a:prstGeom>
        </p:spPr>
      </p:pic>
    </p:spTree>
    <p:extLst>
      <p:ext uri="{BB962C8B-B14F-4D97-AF65-F5344CB8AC3E}">
        <p14:creationId xmlns:p14="http://schemas.microsoft.com/office/powerpoint/2010/main" val="23325813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物</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其他事項提醒</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82</a:t>
            </a:fld>
            <a:endParaRPr lang="zh-TW" altLang="en-US" sz="675">
              <a:solidFill>
                <a:srgbClr val="898989"/>
              </a:solidFill>
            </a:endParaRPr>
          </a:p>
        </p:txBody>
      </p:sp>
    </p:spTree>
    <p:extLst>
      <p:ext uri="{BB962C8B-B14F-4D97-AF65-F5344CB8AC3E}">
        <p14:creationId xmlns:p14="http://schemas.microsoft.com/office/powerpoint/2010/main" val="2572851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7452" y="227043"/>
            <a:ext cx="8229600" cy="897701"/>
          </a:xfrm>
        </p:spPr>
        <p:txBody>
          <a:bodyPr>
            <a:normAutofit/>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學分費</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01659" y="1360736"/>
            <a:ext cx="8424936" cy="4093428"/>
          </a:xfrm>
          <a:prstGeom prst="rect">
            <a:avLst/>
          </a:prstGeom>
        </p:spPr>
        <p:txBody>
          <a:bodyPr wrap="square">
            <a:spAutoFit/>
          </a:bodyPr>
          <a:lstStyle/>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每學分為</a:t>
            </a:r>
            <a:r>
              <a:rPr lang="en-US" altLang="zh-TW" sz="2000" dirty="0">
                <a:latin typeface="微軟正黑體" panose="020B0604030504040204" pitchFamily="34" charset="-120"/>
                <a:ea typeface="微軟正黑體" panose="020B0604030504040204" pitchFamily="34" charset="-120"/>
              </a:rPr>
              <a:t>980</a:t>
            </a:r>
            <a:r>
              <a:rPr lang="zh-TW" altLang="zh-TW" sz="2000" dirty="0">
                <a:latin typeface="微軟正黑體" panose="020B0604030504040204" pitchFamily="34" charset="-120"/>
                <a:ea typeface="微軟正黑體" panose="020B0604030504040204" pitchFamily="34" charset="-120"/>
              </a:rPr>
              <a:t>元。</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繳費方式：請同學依公告繳費日期準時繳費至台銀學雜費入口網站下載繳費單。</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dirty="0">
                <a:latin typeface="微軟正黑體" panose="020B0604030504040204" pitchFamily="34" charset="-120"/>
                <a:ea typeface="微軟正黑體" panose="020B0604030504040204" pitchFamily="34" charset="-120"/>
              </a:rPr>
              <a:t>依據本校學生修習教育學程辦法第九條：「修習教育學程學生，應於公告期間內辦理選課及繳交學分費，逾期未繳費者視同放棄課程並註銷該修習教育學程資格。」</a:t>
            </a: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dirty="0">
              <a:solidFill>
                <a:srgbClr val="FF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3000" dirty="0">
                <a:solidFill>
                  <a:srgbClr val="FF0000"/>
                </a:solidFill>
                <a:latin typeface="微軟正黑體" panose="020B0604030504040204" pitchFamily="34" charset="-120"/>
                <a:ea typeface="微軟正黑體" panose="020B0604030504040204" pitchFamily="34" charset="-120"/>
              </a:rPr>
              <a:t>未依規定繳費，則</a:t>
            </a:r>
            <a:r>
              <a:rPr lang="zh-TW" altLang="zh-TW" sz="3000" dirty="0">
                <a:solidFill>
                  <a:srgbClr val="FF0000"/>
                </a:solidFill>
                <a:latin typeface="微軟正黑體" panose="020B0604030504040204" pitchFamily="34" charset="-120"/>
                <a:ea typeface="微軟正黑體" panose="020B0604030504040204" pitchFamily="34" charset="-120"/>
              </a:rPr>
              <a:t>撤銷</a:t>
            </a:r>
            <a:r>
              <a:rPr lang="zh-TW" altLang="en-US" sz="3000" dirty="0">
                <a:solidFill>
                  <a:srgbClr val="FF0000"/>
                </a:solidFill>
                <a:latin typeface="微軟正黑體" panose="020B0604030504040204" pitchFamily="34" charset="-120"/>
                <a:ea typeface="微軟正黑體" panose="020B0604030504040204" pitchFamily="34" charset="-120"/>
              </a:rPr>
              <a:t>師資生</a:t>
            </a:r>
            <a:r>
              <a:rPr lang="zh-TW" altLang="zh-TW" sz="3000" dirty="0">
                <a:solidFill>
                  <a:srgbClr val="FF0000"/>
                </a:solidFill>
                <a:latin typeface="微軟正黑體" panose="020B0604030504040204" pitchFamily="34" charset="-120"/>
                <a:ea typeface="微軟正黑體" panose="020B0604030504040204" pitchFamily="34" charset="-120"/>
              </a:rPr>
              <a:t>資格</a:t>
            </a:r>
            <a:r>
              <a:rPr lang="zh-TW" altLang="en-US" sz="3000" dirty="0">
                <a:solidFill>
                  <a:srgbClr val="FF0000"/>
                </a:solidFill>
                <a:latin typeface="微軟正黑體" panose="020B0604030504040204" pitchFamily="34" charset="-120"/>
                <a:ea typeface="微軟正黑體" panose="020B0604030504040204" pitchFamily="34" charset="-120"/>
              </a:rPr>
              <a:t>。</a:t>
            </a:r>
            <a:endParaRPr lang="en-US" altLang="zh-TW" sz="3000" dirty="0">
              <a:solidFill>
                <a:srgbClr val="FF0000"/>
              </a:solidFill>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endParaRPr lang="zh-TW" altLang="zh-TW" sz="2000" dirty="0">
              <a:latin typeface="微軟正黑體" panose="020B0604030504040204" pitchFamily="34" charset="-120"/>
              <a:ea typeface="微軟正黑體" panose="020B0604030504040204" pitchFamily="34" charset="-120"/>
            </a:endParaRPr>
          </a:p>
        </p:txBody>
      </p:sp>
      <p:sp>
        <p:nvSpPr>
          <p:cNvPr id="4" name="矩形 3"/>
          <p:cNvSpPr/>
          <p:nvPr/>
        </p:nvSpPr>
        <p:spPr>
          <a:xfrm>
            <a:off x="528001" y="4581128"/>
            <a:ext cx="8136706"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zh-TW" altLang="zh-TW" sz="2000" b="1" dirty="0">
                <a:solidFill>
                  <a:srgbClr val="0070C0"/>
                </a:solidFill>
                <a:latin typeface="微軟正黑體" panose="020B0604030504040204" pitchFamily="34" charset="-120"/>
                <a:ea typeface="微軟正黑體" pitchFamily="34" charset="-120"/>
              </a:rPr>
              <a:t>享有上課的權利，也請盡自己的義務，為使學校行政順利推動，請準時繳費。</a:t>
            </a:r>
            <a:r>
              <a:rPr lang="en-US" altLang="zh-TW" sz="2000" b="1" dirty="0">
                <a:solidFill>
                  <a:srgbClr val="0070C0"/>
                </a:solidFill>
                <a:latin typeface="微軟正黑體" panose="020B0604030504040204" pitchFamily="34" charset="-120"/>
                <a:ea typeface="微軟正黑體" pitchFamily="34" charset="-120"/>
              </a:rPr>
              <a:t>(</a:t>
            </a:r>
            <a:r>
              <a:rPr lang="zh-TW" altLang="en-US" sz="2000" b="1" dirty="0">
                <a:solidFill>
                  <a:srgbClr val="0070C0"/>
                </a:solidFill>
                <a:latin typeface="微軟正黑體" panose="020B0604030504040204" pitchFamily="34" charset="-120"/>
                <a:ea typeface="微軟正黑體" pitchFamily="34" charset="-120"/>
              </a:rPr>
              <a:t>請家人代繳者，也務必確認家人已確實繳完，感謝</a:t>
            </a:r>
            <a:r>
              <a:rPr lang="en-US" altLang="zh-TW" sz="2000" b="1" dirty="0">
                <a:solidFill>
                  <a:srgbClr val="0070C0"/>
                </a:solidFill>
                <a:latin typeface="微軟正黑體" panose="020B0604030504040204" pitchFamily="34" charset="-120"/>
                <a:ea typeface="微軟正黑體" pitchFamily="34" charset="-120"/>
              </a:rPr>
              <a:t>!!)</a:t>
            </a:r>
          </a:p>
        </p:txBody>
      </p:sp>
    </p:spTree>
    <p:extLst>
      <p:ext uri="{BB962C8B-B14F-4D97-AF65-F5344CB8AC3E}">
        <p14:creationId xmlns:p14="http://schemas.microsoft.com/office/powerpoint/2010/main" val="3166170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67544" y="620688"/>
            <a:ext cx="8352928" cy="4862870"/>
          </a:xfrm>
          <a:prstGeom prst="rect">
            <a:avLst/>
          </a:prstGeom>
          <a:noFill/>
        </p:spPr>
        <p:txBody>
          <a:bodyPr wrap="square" rtlCol="0">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學生手冊</a:t>
            </a:r>
            <a:r>
              <a:rPr lang="en-US" altLang="zh-TW"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更新中</a:t>
            </a:r>
            <a:r>
              <a:rPr lang="en-US" altLang="zh-TW"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預計</a:t>
            </a:r>
            <a:r>
              <a:rPr lang="en-US" altLang="zh-TW"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6/30</a:t>
            </a:r>
            <a:r>
              <a:rPr lang="zh-TW" altLang="en-US"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前更新</a:t>
            </a:r>
            <a:r>
              <a:rPr lang="en-US" altLang="zh-TW" sz="32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000"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altLang="zh-TW" sz="30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000" b="1" dirty="0">
                <a:latin typeface="微軟正黑體" panose="020B0604030504040204" pitchFamily="34" charset="-120"/>
                <a:ea typeface="微軟正黑體" panose="020B0604030504040204" pitchFamily="34" charset="-120"/>
              </a:rPr>
              <a:t>請同學自行至網路下載，不另發紙本。</a:t>
            </a:r>
            <a:endParaRPr lang="en-US" altLang="zh-TW" sz="30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000" b="1" dirty="0">
                <a:latin typeface="微軟正黑體" panose="020B0604030504040204" pitchFamily="34" charset="-120"/>
                <a:ea typeface="微軟正黑體" panose="020B0604030504040204" pitchFamily="34" charset="-120"/>
              </a:rPr>
              <a:t>路徑：課程組網站</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教師之路</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學生手冊</a:t>
            </a:r>
            <a:endParaRPr lang="en-US" altLang="zh-TW" sz="3000" b="1"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000" b="1" dirty="0">
                <a:latin typeface="微軟正黑體" panose="020B0604030504040204" pitchFamily="34" charset="-120"/>
                <a:ea typeface="微軟正黑體" panose="020B0604030504040204" pitchFamily="34" charset="-120"/>
              </a:rPr>
              <a:t>學生手冊</a:t>
            </a:r>
            <a:r>
              <a:rPr lang="en-US" altLang="zh-TW" sz="3000" b="1" dirty="0">
                <a:latin typeface="微軟正黑體" panose="020B0604030504040204" pitchFamily="34" charset="-120"/>
                <a:ea typeface="微軟正黑體" panose="020B0604030504040204" pitchFamily="34" charset="-120"/>
              </a:rPr>
              <a:t>QR CODE</a:t>
            </a:r>
            <a:r>
              <a:rPr lang="zh-TW" altLang="en-US" sz="3000" b="1" dirty="0">
                <a:latin typeface="微軟正黑體" panose="020B0604030504040204" pitchFamily="34" charset="-120"/>
                <a:ea typeface="微軟正黑體" panose="020B0604030504040204" pitchFamily="34" charset="-120"/>
              </a:rPr>
              <a:t>：</a:t>
            </a:r>
            <a:endParaRPr lang="en-US" altLang="zh-TW" sz="3000" b="1" dirty="0">
              <a:latin typeface="微軟正黑體" panose="020B0604030504040204" pitchFamily="34" charset="-120"/>
              <a:ea typeface="微軟正黑體" panose="020B0604030504040204" pitchFamily="34" charset="-120"/>
            </a:endParaRPr>
          </a:p>
          <a:p>
            <a:endParaRPr lang="en-US" altLang="zh-TW" sz="3000" b="1" dirty="0">
              <a:latin typeface="微軟正黑體" panose="020B0604030504040204" pitchFamily="34" charset="-120"/>
              <a:ea typeface="微軟正黑體" panose="020B0604030504040204" pitchFamily="34" charset="-120"/>
            </a:endParaRPr>
          </a:p>
          <a:p>
            <a:endParaRPr lang="en-US" altLang="zh-TW" sz="3000" b="1" dirty="0">
              <a:latin typeface="微軟正黑體" panose="020B0604030504040204" pitchFamily="34" charset="-120"/>
              <a:ea typeface="微軟正黑體" panose="020B0604030504040204" pitchFamily="34" charset="-120"/>
            </a:endParaRPr>
          </a:p>
          <a:p>
            <a:endParaRPr lang="en-US" altLang="zh-TW" sz="3000" b="1" dirty="0">
              <a:latin typeface="微軟正黑體" panose="020B0604030504040204" pitchFamily="34" charset="-120"/>
              <a:ea typeface="微軟正黑體" panose="020B0604030504040204" pitchFamily="34" charset="-120"/>
            </a:endParaRPr>
          </a:p>
          <a:p>
            <a:r>
              <a:rPr lang="zh-TW" altLang="en-US" sz="2800" b="1" dirty="0">
                <a:solidFill>
                  <a:srgbClr val="FF0000"/>
                </a:solidFill>
                <a:latin typeface="微軟正黑體" panose="020B0604030504040204" pitchFamily="34" charset="-120"/>
                <a:ea typeface="微軟正黑體" panose="020B0604030504040204" pitchFamily="34" charset="-120"/>
              </a:rPr>
              <a:t>學生手冊內含師資職前課程相關說明及注意事項，請務必下載詳閱，並</a:t>
            </a:r>
            <a:r>
              <a:rPr lang="zh-TW" altLang="en-US" sz="2800" b="1" u="sng" dirty="0">
                <a:solidFill>
                  <a:srgbClr val="FF0000"/>
                </a:solidFill>
                <a:latin typeface="微軟正黑體" panose="020B0604030504040204" pitchFamily="34" charset="-120"/>
                <a:ea typeface="微軟正黑體" panose="020B0604030504040204" pitchFamily="34" charset="-120"/>
              </a:rPr>
              <a:t>隨時檢驗自身修課狀態</a:t>
            </a:r>
            <a:r>
              <a:rPr lang="zh-TW" altLang="en-US" sz="2800" b="1" dirty="0">
                <a:solidFill>
                  <a:srgbClr val="FF0000"/>
                </a:solidFill>
                <a:latin typeface="微軟正黑體" panose="020B0604030504040204" pitchFamily="34" charset="-120"/>
                <a:ea typeface="微軟正黑體" panose="020B0604030504040204" pitchFamily="34" charset="-120"/>
              </a:rPr>
              <a:t>。</a:t>
            </a:r>
          </a:p>
        </p:txBody>
      </p:sp>
      <p:pic>
        <p:nvPicPr>
          <p:cNvPr id="1026" name="Picture 2" descr="C:\Users\user\Downloads\2305161418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00" y="2717386"/>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34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物</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活動訊息</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85</a:t>
            </a:fld>
            <a:endParaRPr lang="zh-TW" altLang="en-US" sz="675">
              <a:solidFill>
                <a:srgbClr val="898989"/>
              </a:solidFill>
            </a:endParaRPr>
          </a:p>
        </p:txBody>
      </p:sp>
    </p:spTree>
    <p:extLst>
      <p:ext uri="{BB962C8B-B14F-4D97-AF65-F5344CB8AC3E}">
        <p14:creationId xmlns:p14="http://schemas.microsoft.com/office/powerpoint/2010/main" val="296263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241" y="-387424"/>
            <a:ext cx="802432" cy="3919907"/>
          </a:xfrm>
        </p:spPr>
        <p:txBody>
          <a:bodyPr/>
          <a:lstStyle/>
          <a:p>
            <a:pPr algn="l"/>
            <a:r>
              <a:rPr lang="zh-TW" altLang="en-US" b="1" u="sng"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預計</a:t>
            </a:r>
            <a:r>
              <a:rPr lang="zh-TW" altLang="en-US" b="1"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48C9BB82-F08C-4DB2-B8E6-94F06768AA89}"/>
              </a:ext>
            </a:extLst>
          </p:cNvPr>
          <p:cNvGraphicFramePr>
            <a:graphicFrameLocks noGrp="1"/>
          </p:cNvGraphicFramePr>
          <p:nvPr>
            <p:extLst>
              <p:ext uri="{D42A27DB-BD31-4B8C-83A1-F6EECF244321}">
                <p14:modId xmlns:p14="http://schemas.microsoft.com/office/powerpoint/2010/main" val="3475685682"/>
              </p:ext>
            </p:extLst>
          </p:nvPr>
        </p:nvGraphicFramePr>
        <p:xfrm>
          <a:off x="827584" y="764702"/>
          <a:ext cx="7416824" cy="6070602"/>
        </p:xfrm>
        <a:graphic>
          <a:graphicData uri="http://schemas.openxmlformats.org/drawingml/2006/table">
            <a:tbl>
              <a:tblPr/>
              <a:tblGrid>
                <a:gridCol w="2923386">
                  <a:extLst>
                    <a:ext uri="{9D8B030D-6E8A-4147-A177-3AD203B41FA5}">
                      <a16:colId xmlns:a16="http://schemas.microsoft.com/office/drawing/2014/main" val="277600651"/>
                    </a:ext>
                  </a:extLst>
                </a:gridCol>
                <a:gridCol w="4493438">
                  <a:extLst>
                    <a:ext uri="{9D8B030D-6E8A-4147-A177-3AD203B41FA5}">
                      <a16:colId xmlns:a16="http://schemas.microsoft.com/office/drawing/2014/main" val="2573555505"/>
                    </a:ext>
                  </a:extLst>
                </a:gridCol>
              </a:tblGrid>
              <a:tr h="61093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日期</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活動</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61706790"/>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/6/2</a:t>
                      </a:r>
                      <a:r>
                        <a:rPr lang="en-US" altLang="zh-TW" sz="2800" kern="1200" dirty="0">
                          <a:effectLst/>
                          <a:latin typeface="微軟正黑體" panose="020B0604030504040204" pitchFamily="34" charset="-120"/>
                          <a:ea typeface="微軟正黑體" panose="020B0604030504040204" pitchFamily="34" charset="-120"/>
                        </a:rPr>
                        <a:t>0</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教育學程新生報到及座談會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493903379"/>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latinLnBrk="1">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/08</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專兼任教師會議</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757131329"/>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latinLnBrk="1">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/09</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u="sng" kern="1200" dirty="0">
                          <a:effectLst/>
                          <a:latin typeface="微軟正黑體" panose="020B0604030504040204" pitchFamily="34" charset="-120"/>
                          <a:ea typeface="微軟正黑體" panose="020B0604030504040204" pitchFamily="34" charset="-120"/>
                        </a:rPr>
                        <a:t>期初</a:t>
                      </a:r>
                      <a:r>
                        <a:rPr lang="zh-TW" sz="2800" kern="1200" dirty="0">
                          <a:effectLst/>
                          <a:latin typeface="微軟正黑體" panose="020B0604030504040204" pitchFamily="34" charset="-120"/>
                          <a:ea typeface="微軟正黑體" panose="020B0604030504040204" pitchFamily="34" charset="-120"/>
                        </a:rPr>
                        <a:t>聯合導生座談會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819670102"/>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latinLnBrk="1">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10</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altLang="en-US" sz="2800" u="sng" kern="1200" dirty="0">
                          <a:effectLst/>
                          <a:latin typeface="微軟正黑體" panose="020B0604030504040204" pitchFamily="34" charset="-120"/>
                          <a:ea typeface="微軟正黑體" panose="020B0604030504040204" pitchFamily="34" charset="-120"/>
                        </a:rPr>
                        <a:t>閱讀評量與教學研討會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837585809"/>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/1</a:t>
                      </a:r>
                      <a:r>
                        <a:rPr lang="en-US" altLang="zh-TW" sz="2800" kern="1200" dirty="0">
                          <a:effectLst/>
                          <a:latin typeface="微軟正黑體" panose="020B0604030504040204" pitchFamily="34" charset="-120"/>
                          <a:ea typeface="微軟正黑體" panose="020B0604030504040204" pitchFamily="34" charset="-120"/>
                        </a:rPr>
                        <a:t>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u="sng" kern="1200" dirty="0">
                          <a:effectLst/>
                          <a:latin typeface="微軟正黑體" panose="020B0604030504040204" pitchFamily="34" charset="-120"/>
                          <a:ea typeface="微軟正黑體" panose="020B0604030504040204" pitchFamily="34" charset="-120"/>
                        </a:rPr>
                        <a:t>期中</a:t>
                      </a:r>
                      <a:r>
                        <a:rPr lang="zh-TW" sz="2800" kern="1200" dirty="0">
                          <a:effectLst/>
                          <a:latin typeface="微軟正黑體" panose="020B0604030504040204" pitchFamily="34" charset="-120"/>
                          <a:ea typeface="微軟正黑體" panose="020B0604030504040204" pitchFamily="34" charset="-120"/>
                        </a:rPr>
                        <a:t>聯合導生座談會</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2908091297"/>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/11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板書工作坊</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183418480"/>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4</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11-</a:t>
                      </a:r>
                      <a:r>
                        <a:rPr lang="en-US" sz="2800" kern="1200" dirty="0">
                          <a:effectLst/>
                          <a:latin typeface="微軟正黑體" panose="020B0604030504040204" pitchFamily="34" charset="-120"/>
                          <a:ea typeface="微軟正黑體" panose="020B0604030504040204" pitchFamily="34" charset="-120"/>
                        </a:rPr>
                        <a:t>12</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板書檢定</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319146751"/>
                  </a:ext>
                </a:extLst>
              </a:tr>
              <a:tr h="68245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en-US" sz="2800" kern="1200" dirty="0">
                          <a:effectLst/>
                          <a:latin typeface="微軟正黑體" panose="020B0604030504040204" pitchFamily="34" charset="-120"/>
                          <a:ea typeface="微軟正黑體" panose="020B0604030504040204" pitchFamily="34" charset="-120"/>
                        </a:rPr>
                        <a:t>11</a:t>
                      </a:r>
                      <a:r>
                        <a:rPr lang="en-US" altLang="zh-TW" sz="2800" kern="1200" dirty="0">
                          <a:effectLst/>
                          <a:latin typeface="微軟正黑體" panose="020B0604030504040204" pitchFamily="34" charset="-120"/>
                          <a:ea typeface="微軟正黑體" panose="020B0604030504040204" pitchFamily="34" charset="-120"/>
                        </a:rPr>
                        <a:t>5</a:t>
                      </a:r>
                      <a:r>
                        <a:rPr lang="en-US" sz="2800" kern="1200" dirty="0">
                          <a:effectLst/>
                          <a:latin typeface="微軟正黑體" panose="020B0604030504040204" pitchFamily="34" charset="-120"/>
                          <a:ea typeface="微軟正黑體" panose="020B0604030504040204" pitchFamily="34" charset="-120"/>
                        </a:rPr>
                        <a:t>/</a:t>
                      </a:r>
                      <a:r>
                        <a:rPr lang="en-US" altLang="zh-TW" sz="2800" kern="1200" dirty="0">
                          <a:effectLst/>
                          <a:latin typeface="微軟正黑體" panose="020B0604030504040204" pitchFamily="34" charset="-120"/>
                          <a:ea typeface="微軟正黑體" panose="020B0604030504040204" pitchFamily="34" charset="-120"/>
                        </a:rPr>
                        <a:t>01</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教師資格考試加強班</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9178" marR="49178"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769890752"/>
                  </a:ext>
                </a:extLst>
              </a:tr>
            </a:tbl>
          </a:graphicData>
        </a:graphic>
      </p:graphicFrame>
    </p:spTree>
    <p:extLst>
      <p:ext uri="{BB962C8B-B14F-4D97-AF65-F5344CB8AC3E}">
        <p14:creationId xmlns:p14="http://schemas.microsoft.com/office/powerpoint/2010/main" val="32633365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5107674"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時</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87</a:t>
            </a:fld>
            <a:endParaRPr lang="zh-TW" altLang="en-US" sz="675">
              <a:solidFill>
                <a:srgbClr val="898989"/>
              </a:solidFill>
            </a:endParaRPr>
          </a:p>
        </p:txBody>
      </p:sp>
    </p:spTree>
    <p:extLst>
      <p:ext uri="{BB962C8B-B14F-4D97-AF65-F5344CB8AC3E}">
        <p14:creationId xmlns:p14="http://schemas.microsoft.com/office/powerpoint/2010/main" val="195430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170" y="-331369"/>
            <a:ext cx="8229600" cy="7101664"/>
          </a:xfrm>
          <a:prstGeom prst="rect">
            <a:avLst/>
          </a:prstGeom>
        </p:spPr>
      </p:pic>
      <p:sp>
        <p:nvSpPr>
          <p:cNvPr id="2" name="標題 1"/>
          <p:cNvSpPr>
            <a:spLocks noGrp="1"/>
          </p:cNvSpPr>
          <p:nvPr>
            <p:ph type="title"/>
          </p:nvPr>
        </p:nvSpPr>
        <p:spPr>
          <a:xfrm>
            <a:off x="14808" y="-18256"/>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修習師資職前教育流程示意圖</a:t>
            </a:r>
            <a:endParaRPr lang="zh-TW" altLang="en-US" dirty="0"/>
          </a:p>
        </p:txBody>
      </p:sp>
      <p:sp>
        <p:nvSpPr>
          <p:cNvPr id="7" name="矩形 6"/>
          <p:cNvSpPr/>
          <p:nvPr/>
        </p:nvSpPr>
        <p:spPr>
          <a:xfrm>
            <a:off x="1651401" y="6259180"/>
            <a:ext cx="3316643" cy="276999"/>
          </a:xfrm>
          <a:prstGeom prst="rect">
            <a:avLst/>
          </a:prstGeom>
        </p:spPr>
        <p:txBody>
          <a:bodyPr wrap="square">
            <a:spAutoFit/>
          </a:bodyPr>
          <a:lstStyle/>
          <a:p>
            <a:r>
              <a:rPr lang="zh-TW" altLang="zh-TW" sz="1200" dirty="0">
                <a:solidFill>
                  <a:schemeClr val="tx1">
                    <a:lumMod val="85000"/>
                    <a:lumOff val="15000"/>
                  </a:schemeClr>
                </a:solidFill>
                <a:latin typeface="標楷體" pitchFamily="65" charset="-120"/>
                <a:ea typeface="標楷體" pitchFamily="65" charset="-120"/>
              </a:rPr>
              <a:t>教育部於</a:t>
            </a:r>
            <a:r>
              <a:rPr lang="zh-TW" altLang="en-US" sz="1200" dirty="0">
                <a:solidFill>
                  <a:schemeClr val="tx1">
                    <a:lumMod val="85000"/>
                    <a:lumOff val="15000"/>
                  </a:schemeClr>
                </a:solidFill>
                <a:latin typeface="標楷體" pitchFamily="65" charset="-120"/>
                <a:ea typeface="標楷體" pitchFamily="65" charset="-120"/>
              </a:rPr>
              <a:t>民國</a:t>
            </a:r>
            <a:r>
              <a:rPr lang="en-US" altLang="zh-TW" sz="1200" dirty="0">
                <a:solidFill>
                  <a:schemeClr val="tx1">
                    <a:lumMod val="85000"/>
                    <a:lumOff val="15000"/>
                  </a:schemeClr>
                </a:solidFill>
                <a:latin typeface="標楷體" pitchFamily="65" charset="-120"/>
                <a:ea typeface="標楷體" pitchFamily="65" charset="-120"/>
              </a:rPr>
              <a:t>108</a:t>
            </a:r>
            <a:r>
              <a:rPr lang="zh-TW" altLang="en-US" sz="1200" dirty="0">
                <a:solidFill>
                  <a:schemeClr val="tx1">
                    <a:lumMod val="85000"/>
                    <a:lumOff val="15000"/>
                  </a:schemeClr>
                </a:solidFill>
                <a:latin typeface="標楷體" pitchFamily="65" charset="-120"/>
                <a:ea typeface="標楷體" pitchFamily="65" charset="-120"/>
              </a:rPr>
              <a:t>年</a:t>
            </a:r>
            <a:r>
              <a:rPr lang="en-US" altLang="zh-TW" sz="1200" dirty="0">
                <a:solidFill>
                  <a:schemeClr val="tx1">
                    <a:lumMod val="85000"/>
                    <a:lumOff val="15000"/>
                  </a:schemeClr>
                </a:solidFill>
                <a:latin typeface="標楷體" pitchFamily="65" charset="-120"/>
                <a:ea typeface="標楷體" pitchFamily="65" charset="-120"/>
              </a:rPr>
              <a:t>12</a:t>
            </a:r>
            <a:r>
              <a:rPr lang="zh-TW" altLang="en-US" sz="1200" dirty="0">
                <a:solidFill>
                  <a:schemeClr val="tx1">
                    <a:lumMod val="85000"/>
                    <a:lumOff val="15000"/>
                  </a:schemeClr>
                </a:solidFill>
                <a:latin typeface="標楷體" pitchFamily="65" charset="-120"/>
                <a:ea typeface="標楷體" pitchFamily="65" charset="-120"/>
              </a:rPr>
              <a:t>月</a:t>
            </a:r>
            <a:r>
              <a:rPr lang="en-US" altLang="zh-TW" sz="1200" dirty="0">
                <a:solidFill>
                  <a:schemeClr val="tx1">
                    <a:lumMod val="85000"/>
                    <a:lumOff val="15000"/>
                  </a:schemeClr>
                </a:solidFill>
                <a:latin typeface="標楷體" pitchFamily="65" charset="-120"/>
                <a:ea typeface="標楷體" pitchFamily="65" charset="-120"/>
              </a:rPr>
              <a:t>11</a:t>
            </a:r>
            <a:r>
              <a:rPr lang="zh-TW" altLang="en-US" sz="1200" dirty="0">
                <a:solidFill>
                  <a:schemeClr val="tx1">
                    <a:lumMod val="85000"/>
                    <a:lumOff val="15000"/>
                  </a:schemeClr>
                </a:solidFill>
                <a:latin typeface="標楷體" pitchFamily="65" charset="-120"/>
                <a:ea typeface="標楷體" pitchFamily="65" charset="-120"/>
              </a:rPr>
              <a:t>日</a:t>
            </a:r>
            <a:r>
              <a:rPr lang="zh-TW" altLang="zh-TW" sz="1200" dirty="0">
                <a:solidFill>
                  <a:schemeClr val="tx1">
                    <a:lumMod val="85000"/>
                    <a:lumOff val="15000"/>
                  </a:schemeClr>
                </a:solidFill>
                <a:latin typeface="標楷體" pitchFamily="65" charset="-120"/>
                <a:ea typeface="標楷體" pitchFamily="65" charset="-120"/>
              </a:rPr>
              <a:t>修正</a:t>
            </a:r>
            <a:r>
              <a:rPr lang="zh-TW" altLang="zh-TW" sz="1200" dirty="0">
                <a:solidFill>
                  <a:schemeClr val="tx1">
                    <a:lumMod val="85000"/>
                    <a:lumOff val="15000"/>
                  </a:schemeClr>
                </a:solidFill>
                <a:latin typeface="標楷體" pitchFamily="65" charset="-120"/>
                <a:ea typeface="標楷體" pitchFamily="65" charset="-120"/>
                <a:hlinkClick r:id="rId3"/>
              </a:rPr>
              <a:t>師資培育法</a:t>
            </a:r>
            <a:endParaRPr lang="zh-TW" altLang="zh-TW" sz="1200" dirty="0">
              <a:solidFill>
                <a:schemeClr val="tx1">
                  <a:lumMod val="85000"/>
                  <a:lumOff val="15000"/>
                </a:schemeClr>
              </a:solidFill>
              <a:latin typeface="標楷體" pitchFamily="65" charset="-120"/>
              <a:ea typeface="標楷體" pitchFamily="65" charset="-120"/>
            </a:endParaRPr>
          </a:p>
        </p:txBody>
      </p:sp>
      <p:cxnSp>
        <p:nvCxnSpPr>
          <p:cNvPr id="6" name="直線單箭頭接點 5"/>
          <p:cNvCxnSpPr/>
          <p:nvPr/>
        </p:nvCxnSpPr>
        <p:spPr>
          <a:xfrm flipV="1">
            <a:off x="4212727" y="4254187"/>
            <a:ext cx="225425" cy="513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直線單箭頭接點 8"/>
          <p:cNvCxnSpPr/>
          <p:nvPr/>
        </p:nvCxnSpPr>
        <p:spPr>
          <a:xfrm flipH="1" flipV="1">
            <a:off x="5148064" y="4144433"/>
            <a:ext cx="72008" cy="513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8129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27384"/>
            <a:ext cx="8229600" cy="1143000"/>
          </a:xfrm>
        </p:spPr>
        <p:txBody>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修習師資職前教育流程說明</a:t>
            </a:r>
            <a:endParaRPr lang="zh-TW" altLang="en-US" dirty="0"/>
          </a:p>
        </p:txBody>
      </p:sp>
      <p:graphicFrame>
        <p:nvGraphicFramePr>
          <p:cNvPr id="4" name="資料庫圖表 3"/>
          <p:cNvGraphicFramePr/>
          <p:nvPr>
            <p:extLst/>
          </p:nvPr>
        </p:nvGraphicFramePr>
        <p:xfrm>
          <a:off x="179512" y="908720"/>
          <a:ext cx="561662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5940152" y="764704"/>
            <a:ext cx="3096344" cy="5509200"/>
          </a:xfrm>
          <a:prstGeom prst="rect">
            <a:avLst/>
          </a:prstGeom>
          <a:noFill/>
        </p:spPr>
        <p:txBody>
          <a:bodyPr wrap="square" rtlCol="0">
            <a:spAutoFit/>
          </a:bodyPr>
          <a:lstStyle/>
          <a:p>
            <a:pPr algn="ct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請注意</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抵免辦理時程</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28</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endParaRPr lang="en-US" altLang="zh-TW"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可以找人代辦或郵寄掛號至課程組辦理</a:t>
            </a:r>
            <a:r>
              <a:rPr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lgn="ctr"/>
            <a:endParaRPr lang="en-US" altLang="zh-TW" sz="2400" b="1" dirty="0">
              <a:solidFill>
                <a:srgbClr val="3333FF"/>
              </a:solidFill>
              <a:latin typeface="微軟正黑體" panose="020B0604030504040204" pitchFamily="34" charset="-120"/>
              <a:ea typeface="微軟正黑體" panose="020B0604030504040204" pitchFamily="34" charset="-120"/>
            </a:endParaRPr>
          </a:p>
          <a:p>
            <a:pPr algn="ctr"/>
            <a:r>
              <a:rPr lang="en-US" altLang="zh-TW" sz="2400" b="1" dirty="0">
                <a:solidFill>
                  <a:srgbClr val="3333FF"/>
                </a:solidFill>
                <a:latin typeface="微軟正黑體" panose="020B0604030504040204" pitchFamily="34" charset="-120"/>
                <a:ea typeface="微軟正黑體" panose="020B0604030504040204" pitchFamily="34" charset="-120"/>
              </a:rPr>
              <a:t>※</a:t>
            </a:r>
            <a:r>
              <a:rPr lang="zh-TW" altLang="en-US" sz="2400" b="1" dirty="0">
                <a:solidFill>
                  <a:srgbClr val="3333FF"/>
                </a:solidFill>
                <a:latin typeface="微軟正黑體" panose="020B0604030504040204" pitchFamily="34" charset="-120"/>
                <a:ea typeface="微軟正黑體" panose="020B0604030504040204" pitchFamily="34" charset="-120"/>
              </a:rPr>
              <a:t>抵免資料於</a:t>
            </a:r>
            <a:r>
              <a:rPr lang="en-US" altLang="zh-TW" sz="2400" b="1" dirty="0">
                <a:solidFill>
                  <a:srgbClr val="3333FF"/>
                </a:solidFill>
                <a:latin typeface="微軟正黑體" panose="020B0604030504040204" pitchFamily="34" charset="-120"/>
                <a:ea typeface="微軟正黑體" panose="020B0604030504040204" pitchFamily="34" charset="-120"/>
              </a:rPr>
              <a:t>7</a:t>
            </a:r>
            <a:r>
              <a:rPr lang="zh-TW" altLang="en-US" sz="2400" b="1" dirty="0">
                <a:solidFill>
                  <a:srgbClr val="3333FF"/>
                </a:solidFill>
                <a:latin typeface="微軟正黑體" panose="020B0604030504040204" pitchFamily="34" charset="-120"/>
                <a:ea typeface="微軟正黑體" panose="020B0604030504040204" pitchFamily="34" charset="-120"/>
              </a:rPr>
              <a:t>月中旬前公告，同學可以事先準備。</a:t>
            </a:r>
            <a:endParaRPr lang="en-US" altLang="zh-TW" sz="2400" b="1" dirty="0">
              <a:solidFill>
                <a:srgbClr val="3333FF"/>
              </a:solidFill>
              <a:latin typeface="微軟正黑體" panose="020B0604030504040204" pitchFamily="34" charset="-120"/>
              <a:ea typeface="微軟正黑體" panose="020B0604030504040204" pitchFamily="34" charset="-120"/>
            </a:endParaRPr>
          </a:p>
          <a:p>
            <a:endParaRPr lang="en-US" altLang="zh-TW" sz="2400" b="1" dirty="0">
              <a:solidFill>
                <a:srgbClr val="3333FF"/>
              </a:solidFill>
              <a:latin typeface="微軟正黑體" panose="020B0604030504040204" pitchFamily="34" charset="-120"/>
              <a:ea typeface="微軟正黑體" panose="020B0604030504040204" pitchFamily="34" charset="-120"/>
            </a:endParaRPr>
          </a:p>
          <a:p>
            <a:pPr algn="ctr"/>
            <a:endPar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4375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21196"/>
            <a:ext cx="8229600" cy="1143000"/>
          </a:xfrm>
        </p:spPr>
        <p:txBody>
          <a:bodyPr/>
          <a:lstStyle/>
          <a:p>
            <a:r>
              <a:rPr lang="zh-TW" altLang="en-US"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本處</a:t>
            </a:r>
            <a:r>
              <a:rPr lang="en-US" altLang="zh-TW"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Logo</a:t>
            </a:r>
            <a:endParaRPr lang="zh-TW" altLang="en-US" dirty="0">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290761"/>
            <a:ext cx="356711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矩形 3"/>
          <p:cNvSpPr/>
          <p:nvPr/>
        </p:nvSpPr>
        <p:spPr>
          <a:xfrm>
            <a:off x="683568" y="2348880"/>
            <a:ext cx="7416824" cy="2862322"/>
          </a:xfrm>
          <a:prstGeom prst="rect">
            <a:avLst/>
          </a:prstGeom>
        </p:spPr>
        <p:txBody>
          <a:bodyPr wrap="square">
            <a:spAutoFit/>
          </a:bodyPr>
          <a:lstStyle/>
          <a:p>
            <a:pPr lvl="0">
              <a:lnSpc>
                <a:spcPct val="150000"/>
              </a:lnSpc>
            </a:pPr>
            <a:r>
              <a:rPr lang="zh-TW" altLang="zh-TW" sz="4000" b="1" dirty="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愛</a:t>
            </a:r>
            <a:r>
              <a:rPr lang="en-US" altLang="zh-TW" sz="4000" b="1" dirty="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Love</a:t>
            </a:r>
            <a:endParaRPr lang="zh-TW" altLang="zh-TW" sz="4000" b="1" dirty="0">
              <a:solidFill>
                <a:srgbClr val="FF99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lvl="0">
              <a:lnSpc>
                <a:spcPct val="150000"/>
              </a:lnSpc>
            </a:pPr>
            <a:r>
              <a:rPr lang="zh-TW" altLang="zh-TW" sz="4000" b="1" dirty="0">
                <a:solidFill>
                  <a:srgbClr val="0099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責任</a:t>
            </a:r>
            <a:r>
              <a:rPr lang="en-US" altLang="zh-TW" sz="4000" b="1" dirty="0">
                <a:solidFill>
                  <a:srgbClr val="0099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Responsibility</a:t>
            </a:r>
            <a:endParaRPr lang="zh-TW" altLang="zh-TW" sz="4000" b="1" dirty="0">
              <a:solidFill>
                <a:srgbClr val="0099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lvl="0">
              <a:lnSpc>
                <a:spcPct val="150000"/>
              </a:lnSpc>
            </a:pPr>
            <a:r>
              <a:rPr lang="zh-TW" altLang="zh-TW" sz="4000" b="1" dirty="0">
                <a:solidFill>
                  <a:srgbClr val="EF720B"/>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合作</a:t>
            </a:r>
            <a:r>
              <a:rPr lang="en-US" altLang="zh-TW" sz="4000" b="1" dirty="0">
                <a:solidFill>
                  <a:srgbClr val="EF720B"/>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 Cooperation</a:t>
            </a:r>
            <a:endParaRPr lang="zh-TW" altLang="zh-TW" sz="4000" b="1" dirty="0">
              <a:solidFill>
                <a:srgbClr val="EF720B"/>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191388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647" y="116632"/>
            <a:ext cx="8229600" cy="1143000"/>
          </a:xfrm>
        </p:spPr>
        <p:txBody>
          <a:bodyPr/>
          <a:lstStyle/>
          <a:p>
            <a:pPr algn="just"/>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專門科目</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部分認證</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3" name="矩形 2"/>
          <p:cNvSpPr/>
          <p:nvPr/>
        </p:nvSpPr>
        <p:spPr>
          <a:xfrm>
            <a:off x="325647" y="1124744"/>
            <a:ext cx="8316416" cy="4801314"/>
          </a:xfrm>
          <a:prstGeom prst="rect">
            <a:avLst/>
          </a:prstGeom>
        </p:spPr>
        <p:txBody>
          <a:bodyPr wrap="square">
            <a:spAutoFit/>
          </a:bodyPr>
          <a:lstStyle/>
          <a:p>
            <a:pPr algn="just"/>
            <a:r>
              <a:rPr lang="zh-TW" altLang="zh-TW" b="1" dirty="0">
                <a:latin typeface="微軟正黑體" panose="020B0604030504040204" pitchFamily="34" charset="-120"/>
                <a:ea typeface="微軟正黑體" panose="020B0604030504040204" pitchFamily="34" charset="-120"/>
              </a:rPr>
              <a:t>辦理期間：</a:t>
            </a:r>
            <a:r>
              <a:rPr lang="zh-TW" altLang="zh-TW" dirty="0">
                <a:latin typeface="微軟正黑體" panose="020B0604030504040204" pitchFamily="34" charset="-120"/>
                <a:ea typeface="微軟正黑體" panose="020B0604030504040204" pitchFamily="34" charset="-120"/>
              </a:rPr>
              <a:t>可隨時提出申請。</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en-US" b="1" dirty="0">
                <a:latin typeface="微軟正黑體" panose="020B0604030504040204" pitchFamily="34" charset="-120"/>
                <a:ea typeface="微軟正黑體" panose="020B0604030504040204" pitchFamily="34" charset="-120"/>
              </a:rPr>
              <a:t>科目年限：</a:t>
            </a:r>
            <a:r>
              <a:rPr lang="zh-TW" altLang="zh-TW" dirty="0">
                <a:latin typeface="微軟正黑體" panose="020B0604030504040204" pitchFamily="34" charset="-120"/>
                <a:ea typeface="微軟正黑體" panose="020B0604030504040204" pitchFamily="34" charset="-120"/>
              </a:rPr>
              <a:t>以取得修習資格起向前推算</a:t>
            </a:r>
            <a:r>
              <a:rPr lang="en-US" altLang="zh-TW" b="1" u="sng" dirty="0">
                <a:solidFill>
                  <a:srgbClr val="3333FF"/>
                </a:solidFill>
                <a:latin typeface="微軟正黑體" panose="020B0604030504040204" pitchFamily="34" charset="-120"/>
                <a:ea typeface="微軟正黑體" panose="020B0604030504040204" pitchFamily="34" charset="-120"/>
              </a:rPr>
              <a:t>10</a:t>
            </a:r>
            <a:r>
              <a:rPr lang="zh-TW" altLang="zh-TW" b="1" u="sng" dirty="0">
                <a:solidFill>
                  <a:srgbClr val="3333FF"/>
                </a:solidFill>
                <a:latin typeface="微軟正黑體" panose="020B0604030504040204" pitchFamily="34" charset="-120"/>
                <a:ea typeface="微軟正黑體" panose="020B0604030504040204" pitchFamily="34" charset="-120"/>
              </a:rPr>
              <a:t>年內</a:t>
            </a:r>
            <a:r>
              <a:rPr lang="zh-TW" altLang="zh-TW" dirty="0">
                <a:latin typeface="微軟正黑體" panose="020B0604030504040204" pitchFamily="34" charset="-120"/>
                <a:ea typeface="微軟正黑體" panose="020B0604030504040204" pitchFamily="34" charset="-120"/>
              </a:rPr>
              <a:t>所修習之科目學分為限。</a:t>
            </a:r>
            <a:endParaRPr lang="zh-TW" altLang="zh-TW" b="1" dirty="0">
              <a:latin typeface="微軟正黑體" panose="020B0604030504040204" pitchFamily="34" charset="-120"/>
              <a:ea typeface="微軟正黑體" panose="020B0604030504040204" pitchFamily="34" charset="-120"/>
            </a:endParaRPr>
          </a:p>
          <a:p>
            <a:pPr algn="just"/>
            <a:r>
              <a:rPr lang="zh-TW" altLang="en-US" dirty="0">
                <a:latin typeface="微軟正黑體" pitchFamily="34" charset="-120"/>
                <a:ea typeface="微軟正黑體" pitchFamily="34" charset="-120"/>
              </a:rPr>
              <a:t>                    *知識衰退期</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年條款有例外放寬條件，請參閱學生手冊。</a:t>
            </a:r>
            <a:endParaRPr lang="en-US" altLang="zh-TW" dirty="0">
              <a:latin typeface="微軟正黑體" pitchFamily="34" charset="-120"/>
              <a:ea typeface="微軟正黑體" pitchFamily="34" charset="-120"/>
            </a:endParaRPr>
          </a:p>
          <a:p>
            <a:pPr algn="just"/>
            <a:r>
              <a:rPr lang="zh-TW" altLang="en-US" u="sng" dirty="0">
                <a:solidFill>
                  <a:srgbClr val="3333FF"/>
                </a:solidFill>
                <a:latin typeface="微軟正黑體" pitchFamily="34" charset="-120"/>
                <a:ea typeface="微軟正黑體" pitchFamily="34" charset="-120"/>
              </a:rPr>
              <a:t>★</a:t>
            </a:r>
            <a:r>
              <a:rPr lang="zh-TW" altLang="en-US" u="sng" dirty="0">
                <a:solidFill>
                  <a:srgbClr val="FF0000"/>
                </a:solidFill>
                <a:latin typeface="微軟正黑體" pitchFamily="34" charset="-120"/>
                <a:ea typeface="微軟正黑體" pitchFamily="34" charset="-120"/>
              </a:rPr>
              <a:t>建議：若您有大學時期，於他校所修的專門學分，可於</a:t>
            </a:r>
            <a:r>
              <a:rPr lang="en-US" altLang="zh-TW" u="sng" dirty="0">
                <a:solidFill>
                  <a:srgbClr val="3333FF"/>
                </a:solidFill>
                <a:latin typeface="微軟正黑體" pitchFamily="34" charset="-120"/>
                <a:ea typeface="微軟正黑體" pitchFamily="34" charset="-120"/>
              </a:rPr>
              <a:t>114-1</a:t>
            </a:r>
            <a:r>
              <a:rPr lang="zh-TW" altLang="en-US" u="sng" dirty="0">
                <a:solidFill>
                  <a:srgbClr val="3333FF"/>
                </a:solidFill>
                <a:latin typeface="微軟正黑體" pitchFamily="34" charset="-120"/>
                <a:ea typeface="微軟正黑體" pitchFamily="34" charset="-120"/>
              </a:rPr>
              <a:t>加退選前</a:t>
            </a:r>
            <a:r>
              <a:rPr lang="zh-TW" altLang="en-US" u="sng" dirty="0">
                <a:solidFill>
                  <a:srgbClr val="FF0000"/>
                </a:solidFill>
                <a:latin typeface="微軟正黑體" pitchFamily="34" charset="-120"/>
                <a:ea typeface="微軟正黑體" pitchFamily="34" charset="-120"/>
              </a:rPr>
              <a:t>先進行專門學分的部分認證，以確認於本校還須要修習多少專門學分，有利您的專門學分規劃。</a:t>
            </a:r>
            <a:endParaRPr lang="en-US" altLang="zh-TW" b="1" u="sng"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申請方式：</a:t>
            </a:r>
            <a:r>
              <a:rPr lang="zh-TW" altLang="zh-TW" dirty="0">
                <a:latin typeface="微軟正黑體" panose="020B0604030504040204" pitchFamily="34" charset="-120"/>
                <a:ea typeface="微軟正黑體" panose="020B0604030504040204" pitchFamily="34" charset="-120"/>
              </a:rPr>
              <a:t>請至師就處課程組網站下載「專門科目審查表」，選擇</a:t>
            </a:r>
            <a:r>
              <a:rPr lang="zh-TW" altLang="en-US" dirty="0">
                <a:latin typeface="微軟正黑體" panose="020B0604030504040204" pitchFamily="34" charset="-120"/>
                <a:ea typeface="微軟正黑體" panose="020B0604030504040204" pitchFamily="34" charset="-120"/>
              </a:rPr>
              <a:t>取得師資生</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資格年度之</a:t>
            </a:r>
            <a:r>
              <a:rPr lang="zh-TW" altLang="zh-TW" dirty="0">
                <a:latin typeface="微軟正黑體" panose="020B0604030504040204" pitchFamily="34" charset="-120"/>
                <a:ea typeface="微軟正黑體" panose="020B0604030504040204" pitchFamily="34" charset="-120"/>
              </a:rPr>
              <a:t>適用版本，</a:t>
            </a:r>
            <a:r>
              <a:rPr lang="zh-TW" altLang="zh-TW" dirty="0">
                <a:solidFill>
                  <a:srgbClr val="FF0000"/>
                </a:solidFill>
                <a:latin typeface="微軟正黑體" panose="020B0604030504040204" pitchFamily="34" charset="-120"/>
                <a:ea typeface="微軟正黑體" panose="020B0604030504040204" pitchFamily="34" charset="-120"/>
              </a:rPr>
              <a:t>檢附成績單</a:t>
            </a:r>
            <a:r>
              <a:rPr lang="zh-TW" altLang="en-US" dirty="0">
                <a:solidFill>
                  <a:srgbClr val="FF0000"/>
                </a:solidFill>
                <a:latin typeface="微軟正黑體" panose="020B0604030504040204" pitchFamily="34" charset="-120"/>
                <a:ea typeface="微軟正黑體" panose="020B0604030504040204" pitchFamily="34" charset="-120"/>
              </a:rPr>
              <a:t>正本</a:t>
            </a:r>
            <a:r>
              <a:rPr lang="zh-TW" altLang="zh-TW" dirty="0">
                <a:latin typeface="微軟正黑體" panose="020B0604030504040204" pitchFamily="34" charset="-120"/>
                <a:ea typeface="微軟正黑體" panose="020B0604030504040204" pitchFamily="34" charset="-120"/>
              </a:rPr>
              <a:t>及其他相關證明（若有課程</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名稱差異過大請檢附課綱）。</a:t>
            </a:r>
          </a:p>
          <a:p>
            <a:pPr algn="just"/>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a:p>
            <a:pPr algn="just"/>
            <a:r>
              <a:rPr lang="zh-TW" altLang="zh-TW" b="1" dirty="0">
                <a:latin typeface="微軟正黑體" panose="020B0604030504040204" pitchFamily="34" charset="-120"/>
                <a:ea typeface="微軟正黑體" panose="020B0604030504040204" pitchFamily="34" charset="-120"/>
              </a:rPr>
              <a:t>填寫方式：</a:t>
            </a:r>
            <a:r>
              <a:rPr lang="zh-TW" altLang="zh-TW" dirty="0">
                <a:latin typeface="微軟正黑體" panose="020B0604030504040204" pitchFamily="34" charset="-120"/>
                <a:ea typeface="微軟正黑體" panose="020B0604030504040204" pitchFamily="34" charset="-120"/>
              </a:rPr>
              <a:t>一律電腦打字</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手寫者恕不收件</a:t>
            </a:r>
            <a:r>
              <a:rPr lang="zh-TW" altLang="en-US" dirty="0">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電腦繕打完畢，請列印出紙本</a:t>
            </a:r>
            <a:endParaRPr lang="en-US" altLang="zh-TW" dirty="0">
              <a:solidFill>
                <a:srgbClr val="FF0000"/>
              </a:solidFill>
              <a:latin typeface="微軟正黑體" panose="020B0604030504040204" pitchFamily="34" charset="-120"/>
              <a:ea typeface="微軟正黑體" panose="020B0604030504040204" pitchFamily="34" charset="-120"/>
            </a:endParaRPr>
          </a:p>
          <a:p>
            <a:pPr algn="just"/>
            <a:r>
              <a:rPr lang="zh-TW" altLang="en-US" dirty="0">
                <a:solidFill>
                  <a:srgbClr val="FF0000"/>
                </a:solidFill>
                <a:latin typeface="微軟正黑體" panose="020B0604030504040204" pitchFamily="34" charset="-120"/>
                <a:ea typeface="微軟正黑體" panose="020B0604030504040204" pitchFamily="34" charset="-120"/>
              </a:rPr>
              <a:t>                   送交至師就處課程組</a:t>
            </a:r>
            <a:r>
              <a:rPr lang="zh-TW" altLang="en-US" dirty="0">
                <a:latin typeface="微軟正黑體" panose="020B0604030504040204" pitchFamily="34" charset="-120"/>
                <a:ea typeface="微軟正黑體" panose="020B0604030504040204" pitchFamily="34" charset="-120"/>
              </a:rPr>
              <a:t>，由課程組協助您送系所審查。</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algn="just"/>
            <a:r>
              <a:rPr lang="zh-TW" altLang="zh-TW" b="1" dirty="0">
                <a:solidFill>
                  <a:srgbClr val="FF0000"/>
                </a:solidFill>
                <a:latin typeface="微軟正黑體" panose="020B0604030504040204" pitchFamily="34" charset="-120"/>
                <a:ea typeface="微軟正黑體" panose="020B0604030504040204" pitchFamily="34" charset="-120"/>
              </a:rPr>
              <a:t>重要提醒：</a:t>
            </a:r>
            <a:r>
              <a:rPr lang="zh-TW" altLang="zh-TW" dirty="0">
                <a:latin typeface="微軟正黑體" panose="020B0604030504040204" pitchFamily="34" charset="-120"/>
                <a:ea typeface="微軟正黑體" panose="020B0604030504040204" pitchFamily="34" charset="-120"/>
              </a:rPr>
              <a:t>專門科目</a:t>
            </a:r>
            <a:r>
              <a:rPr lang="zh-TW" altLang="en-US" dirty="0">
                <a:latin typeface="微軟正黑體" panose="020B0604030504040204" pitchFamily="34" charset="-120"/>
                <a:ea typeface="微軟正黑體" panose="020B0604030504040204" pitchFamily="34" charset="-120"/>
              </a:rPr>
              <a:t>學分審查權為各任教科別之規劃學系所，</a:t>
            </a:r>
            <a:r>
              <a:rPr lang="zh-TW" altLang="zh-TW" dirty="0">
                <a:latin typeface="微軟正黑體" panose="020B0604030504040204" pitchFamily="34" charset="-120"/>
                <a:ea typeface="微軟正黑體" panose="020B0604030504040204" pitchFamily="34" charset="-120"/>
              </a:rPr>
              <a:t>於校內審查完畢，於師資職前教育課程結束後仍會統送台師大與教育部審查，</a:t>
            </a:r>
            <a:r>
              <a:rPr lang="zh-TW" altLang="zh-TW" b="1" u="sng" dirty="0">
                <a:solidFill>
                  <a:srgbClr val="0070C0"/>
                </a:solidFill>
                <a:latin typeface="微軟正黑體" panose="020B0604030504040204" pitchFamily="34" charset="-120"/>
                <a:ea typeface="微軟正黑體" panose="020B0604030504040204" pitchFamily="34" charset="-120"/>
              </a:rPr>
              <a:t>請尊重系所審查專業意見</a:t>
            </a:r>
            <a:r>
              <a:rPr lang="zh-TW" altLang="zh-TW" dirty="0">
                <a:latin typeface="微軟正黑體" panose="020B0604030504040204" pitchFamily="34" charset="-120"/>
                <a:ea typeface="微軟正黑體" panose="020B0604030504040204" pitchFamily="34" charset="-120"/>
              </a:rPr>
              <a:t>，勿心存僥倖以課程名稱與內容差異過大科目闖關。</a:t>
            </a:r>
          </a:p>
        </p:txBody>
      </p:sp>
    </p:spTree>
    <p:extLst>
      <p:ext uri="{BB962C8B-B14F-4D97-AF65-F5344CB8AC3E}">
        <p14:creationId xmlns:p14="http://schemas.microsoft.com/office/powerpoint/2010/main" val="35287594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046838967"/>
              </p:ext>
            </p:extLst>
          </p:nvPr>
        </p:nvGraphicFramePr>
        <p:xfrm>
          <a:off x="5580112" y="116632"/>
          <a:ext cx="3888432"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字方塊 2"/>
          <p:cNvSpPr txBox="1"/>
          <p:nvPr/>
        </p:nvSpPr>
        <p:spPr>
          <a:xfrm>
            <a:off x="1835696" y="286299"/>
            <a:ext cx="7056784" cy="769441"/>
          </a:xfrm>
          <a:prstGeom prst="rect">
            <a:avLst/>
          </a:prstGeom>
          <a:noFill/>
        </p:spPr>
        <p:txBody>
          <a:bodyPr wrap="square" rtlCol="0">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教師資格考試</a:t>
            </a:r>
            <a:r>
              <a:rPr lang="en-US" altLang="zh-TW"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每年</a:t>
            </a:r>
            <a:r>
              <a:rPr lang="en-US" altLang="zh-TW"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a:t>
            </a:r>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圓角矩形 8"/>
          <p:cNvSpPr/>
          <p:nvPr/>
        </p:nvSpPr>
        <p:spPr bwMode="auto">
          <a:xfrm>
            <a:off x="3100888" y="4621071"/>
            <a:ext cx="3327400" cy="53612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zh-TW" altLang="en-US" sz="2400" b="1" dirty="0">
                <a:latin typeface="微軟正黑體" panose="020B0604030504040204" pitchFamily="34" charset="-120"/>
                <a:ea typeface="微軟正黑體" panose="020B0604030504040204" pitchFamily="34" charset="-120"/>
              </a:rPr>
              <a:t>教師資格考試</a:t>
            </a:r>
          </a:p>
        </p:txBody>
      </p:sp>
      <p:sp>
        <p:nvSpPr>
          <p:cNvPr id="10" name="圓角矩形 9"/>
          <p:cNvSpPr/>
          <p:nvPr/>
        </p:nvSpPr>
        <p:spPr bwMode="auto">
          <a:xfrm>
            <a:off x="4860032" y="1555159"/>
            <a:ext cx="3348038" cy="86836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lgn="ctr" eaLnBrk="0" hangingPunct="0">
              <a:defRPr/>
            </a:pPr>
            <a:r>
              <a:rPr lang="en-US" altLang="zh-TW" sz="2400" b="1" u="sng" dirty="0">
                <a:solidFill>
                  <a:srgbClr val="FF0000"/>
                </a:solidFill>
                <a:latin typeface="微軟正黑體" panose="020B0604030504040204" pitchFamily="34" charset="-120"/>
                <a:ea typeface="微軟正黑體" panose="020B0604030504040204" pitchFamily="34" charset="-120"/>
              </a:rPr>
              <a:t>107</a:t>
            </a:r>
            <a:r>
              <a:rPr lang="zh-TW" altLang="en-US" sz="2400" b="1" u="sng" dirty="0">
                <a:solidFill>
                  <a:srgbClr val="FF0000"/>
                </a:solidFill>
                <a:latin typeface="微軟正黑體" panose="020B0604030504040204" pitchFamily="34" charset="-120"/>
                <a:ea typeface="微軟正黑體" panose="020B0604030504040204" pitchFamily="34" charset="-120"/>
              </a:rPr>
              <a:t>年</a:t>
            </a:r>
            <a:r>
              <a:rPr lang="en-US" altLang="zh-TW" sz="2400" b="1" u="sng" dirty="0">
                <a:solidFill>
                  <a:srgbClr val="FF0000"/>
                </a:solidFill>
                <a:latin typeface="微軟正黑體" panose="020B0604030504040204" pitchFamily="34" charset="-120"/>
                <a:ea typeface="微軟正黑體" panose="020B0604030504040204" pitchFamily="34" charset="-120"/>
              </a:rPr>
              <a:t>2</a:t>
            </a:r>
            <a:r>
              <a:rPr lang="zh-TW" altLang="en-US" sz="2400" b="1" u="sng" dirty="0">
                <a:solidFill>
                  <a:srgbClr val="FF0000"/>
                </a:solidFill>
                <a:latin typeface="微軟正黑體" panose="020B0604030504040204" pitchFamily="34" charset="-120"/>
                <a:ea typeface="微軟正黑體" panose="020B0604030504040204" pitchFamily="34" charset="-120"/>
              </a:rPr>
              <a:t>月</a:t>
            </a:r>
            <a:r>
              <a:rPr lang="en-US" altLang="zh-TW" sz="2400" b="1" u="sng" dirty="0">
                <a:solidFill>
                  <a:srgbClr val="FF0000"/>
                </a:solidFill>
                <a:latin typeface="微軟正黑體" panose="020B0604030504040204" pitchFamily="34" charset="-120"/>
                <a:ea typeface="微軟正黑體" panose="020B0604030504040204" pitchFamily="34" charset="-120"/>
              </a:rPr>
              <a:t>1</a:t>
            </a:r>
            <a:r>
              <a:rPr lang="zh-TW" altLang="en-US" sz="2400" b="1" u="sng" dirty="0">
                <a:solidFill>
                  <a:srgbClr val="FF0000"/>
                </a:solidFill>
                <a:latin typeface="微軟正黑體" panose="020B0604030504040204" pitchFamily="34" charset="-120"/>
                <a:ea typeface="微軟正黑體" panose="020B0604030504040204" pitchFamily="34" charset="-120"/>
              </a:rPr>
              <a:t>日起</a:t>
            </a:r>
            <a:endParaRPr lang="en-US" altLang="zh-TW" sz="2400" b="1" u="sng" dirty="0">
              <a:solidFill>
                <a:srgbClr val="FF0000"/>
              </a:solidFill>
              <a:latin typeface="微軟正黑體" panose="020B0604030504040204" pitchFamily="34" charset="-120"/>
              <a:ea typeface="微軟正黑體" panose="020B0604030504040204" pitchFamily="34" charset="-120"/>
            </a:endParaRPr>
          </a:p>
          <a:p>
            <a:pPr algn="ctr" eaLnBrk="0" hangingPunct="0">
              <a:defRPr/>
            </a:pPr>
            <a:r>
              <a:rPr lang="zh-TW" altLang="en-US" sz="2400" dirty="0">
                <a:latin typeface="微軟正黑體" panose="020B0604030504040204" pitchFamily="34" charset="-120"/>
                <a:ea typeface="微軟正黑體" panose="020B0604030504040204" pitchFamily="34" charset="-120"/>
              </a:rPr>
              <a:t>取得師資生資格</a:t>
            </a:r>
            <a:r>
              <a:rPr lang="zh-TW" altLang="en-US" sz="2400" dirty="0">
                <a:solidFill>
                  <a:schemeClr val="tx1"/>
                </a:solidFill>
                <a:latin typeface="微軟正黑體" panose="020B0604030504040204" pitchFamily="34" charset="-120"/>
                <a:ea typeface="微軟正黑體" panose="020B0604030504040204" pitchFamily="34" charset="-120"/>
              </a:rPr>
              <a:t>者</a:t>
            </a:r>
          </a:p>
          <a:p>
            <a:pPr algn="ctr" eaLnBrk="0" hangingPunct="0">
              <a:defRPr/>
            </a:pPr>
            <a:endParaRPr lang="zh-TW" altLang="en-US" sz="1900" dirty="0">
              <a:latin typeface="標楷體" panose="03000509000000000000" pitchFamily="65" charset="-120"/>
              <a:ea typeface="標楷體" panose="03000509000000000000" pitchFamily="65" charset="-120"/>
            </a:endParaRPr>
          </a:p>
        </p:txBody>
      </p:sp>
      <p:sp>
        <p:nvSpPr>
          <p:cNvPr id="11" name="圓角矩形 10"/>
          <p:cNvSpPr/>
          <p:nvPr/>
        </p:nvSpPr>
        <p:spPr bwMode="auto">
          <a:xfrm>
            <a:off x="1331640" y="1543993"/>
            <a:ext cx="3321050" cy="87471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lstStyle/>
          <a:p>
            <a:pPr algn="ctr" eaLnBrk="0" hangingPunct="0">
              <a:defRPr/>
            </a:pPr>
            <a:r>
              <a:rPr lang="zh-TW" altLang="en-US" sz="4400" b="1" dirty="0">
                <a:solidFill>
                  <a:schemeClr val="bg1"/>
                </a:solidFill>
                <a:latin typeface="微軟正黑體" panose="020B0604030504040204" pitchFamily="34" charset="-120"/>
                <a:ea typeface="微軟正黑體" panose="020B0604030504040204" pitchFamily="34" charset="-120"/>
              </a:rPr>
              <a:t>現行制度</a:t>
            </a:r>
          </a:p>
        </p:txBody>
      </p:sp>
      <p:sp>
        <p:nvSpPr>
          <p:cNvPr id="13" name="向下箭號 17"/>
          <p:cNvSpPr>
            <a:spLocks noChangeArrowheads="1"/>
          </p:cNvSpPr>
          <p:nvPr/>
        </p:nvSpPr>
        <p:spPr bwMode="auto">
          <a:xfrm>
            <a:off x="4506374" y="2625771"/>
            <a:ext cx="360363" cy="58505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kumimoji="0" lang="zh-TW" altLang="en-US" sz="1800" b="0">
              <a:latin typeface="Arial" charset="0"/>
              <a:ea typeface="華康中黑體" pitchFamily="49" charset="-120"/>
            </a:endParaRPr>
          </a:p>
        </p:txBody>
      </p:sp>
      <p:sp>
        <p:nvSpPr>
          <p:cNvPr id="16" name="圓角矩形 15"/>
          <p:cNvSpPr/>
          <p:nvPr/>
        </p:nvSpPr>
        <p:spPr bwMode="auto">
          <a:xfrm>
            <a:off x="3100888" y="5992331"/>
            <a:ext cx="3327400" cy="533013"/>
          </a:xfrm>
          <a:prstGeom prst="roundRect">
            <a:avLst/>
          </a:prstGeom>
          <a:solidFill>
            <a:schemeClr val="accent5">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zh-TW" altLang="en-US" sz="2400" b="1" dirty="0">
                <a:latin typeface="微軟正黑體" panose="020B0604030504040204" pitchFamily="34" charset="-120"/>
                <a:ea typeface="微軟正黑體" panose="020B0604030504040204" pitchFamily="34" charset="-120"/>
              </a:rPr>
              <a:t>半年教育實習</a:t>
            </a:r>
          </a:p>
        </p:txBody>
      </p:sp>
      <p:sp>
        <p:nvSpPr>
          <p:cNvPr id="2" name="圓角矩形 1"/>
          <p:cNvSpPr/>
          <p:nvPr/>
        </p:nvSpPr>
        <p:spPr>
          <a:xfrm>
            <a:off x="2403575" y="3284984"/>
            <a:ext cx="4565963" cy="56313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取得修畢師資職前教育證明書</a:t>
            </a:r>
          </a:p>
        </p:txBody>
      </p:sp>
      <p:sp>
        <p:nvSpPr>
          <p:cNvPr id="17" name="向下箭號 17"/>
          <p:cNvSpPr>
            <a:spLocks noChangeArrowheads="1"/>
          </p:cNvSpPr>
          <p:nvPr/>
        </p:nvSpPr>
        <p:spPr bwMode="auto">
          <a:xfrm>
            <a:off x="4506374" y="3922277"/>
            <a:ext cx="360363" cy="58505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kumimoji="0" lang="zh-TW" altLang="en-US" sz="1800" b="0">
              <a:latin typeface="Arial" charset="0"/>
              <a:ea typeface="華康中黑體" pitchFamily="49" charset="-120"/>
            </a:endParaRPr>
          </a:p>
        </p:txBody>
      </p:sp>
      <p:sp>
        <p:nvSpPr>
          <p:cNvPr id="18" name="向下箭號 17"/>
          <p:cNvSpPr>
            <a:spLocks noChangeArrowheads="1"/>
          </p:cNvSpPr>
          <p:nvPr/>
        </p:nvSpPr>
        <p:spPr bwMode="auto">
          <a:xfrm>
            <a:off x="4516100" y="5282237"/>
            <a:ext cx="360363" cy="58505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lvl1pPr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kumimoji="0" lang="zh-TW" altLang="en-US" sz="1800" b="0">
              <a:latin typeface="Arial" charset="0"/>
              <a:ea typeface="華康中黑體" pitchFamily="49" charset="-120"/>
            </a:endParaRPr>
          </a:p>
        </p:txBody>
      </p:sp>
      <p:sp>
        <p:nvSpPr>
          <p:cNvPr id="36" name="右大括弧 35"/>
          <p:cNvSpPr/>
          <p:nvPr/>
        </p:nvSpPr>
        <p:spPr>
          <a:xfrm>
            <a:off x="6660232" y="4782674"/>
            <a:ext cx="864096" cy="158417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37" name="文字方塊 36"/>
          <p:cNvSpPr txBox="1"/>
          <p:nvPr/>
        </p:nvSpPr>
        <p:spPr>
          <a:xfrm>
            <a:off x="7524328" y="4836098"/>
            <a:ext cx="1528189" cy="1477328"/>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承辦單位為</a:t>
            </a:r>
            <a:r>
              <a:rPr lang="zh-TW" altLang="en-US" b="1" dirty="0">
                <a:latin typeface="微軟正黑體" panose="020B0604030504040204" pitchFamily="34" charset="-120"/>
                <a:ea typeface="微軟正黑體" panose="020B0604030504040204" pitchFamily="34" charset="-120"/>
              </a:rPr>
              <a:t>檢定與實習組</a:t>
            </a:r>
            <a:r>
              <a:rPr lang="zh-TW" altLang="en-US" dirty="0">
                <a:latin typeface="微軟正黑體" panose="020B0604030504040204" pitchFamily="34" charset="-120"/>
                <a:ea typeface="微軟正黑體" panose="020B0604030504040204" pitchFamily="34" charset="-120"/>
              </a:rPr>
              <a:t>，若有相關問題可逕洽諮詢。</a:t>
            </a:r>
          </a:p>
        </p:txBody>
      </p:sp>
      <p:sp>
        <p:nvSpPr>
          <p:cNvPr id="38" name="右大括弧 37"/>
          <p:cNvSpPr/>
          <p:nvPr/>
        </p:nvSpPr>
        <p:spPr>
          <a:xfrm>
            <a:off x="7092280" y="3295832"/>
            <a:ext cx="864096" cy="56110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39" name="文字方塊 38"/>
          <p:cNvSpPr txBox="1"/>
          <p:nvPr/>
        </p:nvSpPr>
        <p:spPr>
          <a:xfrm>
            <a:off x="7958004" y="3212976"/>
            <a:ext cx="1224136"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由</a:t>
            </a:r>
            <a:r>
              <a:rPr lang="zh-TW" altLang="en-US" b="1" dirty="0">
                <a:latin typeface="微軟正黑體" panose="020B0604030504040204" pitchFamily="34" charset="-120"/>
                <a:ea typeface="微軟正黑體" panose="020B0604030504040204" pitchFamily="34" charset="-120"/>
              </a:rPr>
              <a:t>課程組</a:t>
            </a:r>
            <a:r>
              <a:rPr lang="zh-TW" altLang="en-US" dirty="0">
                <a:latin typeface="微軟正黑體" panose="020B0604030504040204" pitchFamily="34" charset="-120"/>
                <a:ea typeface="微軟正黑體" panose="020B0604030504040204" pitchFamily="34" charset="-120"/>
              </a:rPr>
              <a:t>製發。</a:t>
            </a:r>
          </a:p>
        </p:txBody>
      </p:sp>
    </p:spTree>
    <p:extLst>
      <p:ext uri="{BB962C8B-B14F-4D97-AF65-F5344CB8AC3E}">
        <p14:creationId xmlns:p14="http://schemas.microsoft.com/office/powerpoint/2010/main" val="30932892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5107674"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地</a:t>
            </a:r>
            <a:r>
              <a:rPr lang="en-US" altLang="zh-TW" sz="9000" b="1" dirty="0">
                <a:solidFill>
                  <a:srgbClr val="0000FF"/>
                </a:solidFill>
                <a:latin typeface="Microsoft JhengHei" charset="-120"/>
                <a:ea typeface="Microsoft JhengHei" charset="-120"/>
                <a:cs typeface="Microsoft JhengHei" charset="-120"/>
              </a:rPr>
              <a:t>:</a:t>
            </a:r>
          </a:p>
          <a:p>
            <a:pPr marL="0" indent="0">
              <a:buNone/>
            </a:pPr>
            <a:r>
              <a:rPr lang="zh-TW" altLang="en-US" sz="6000" b="1" dirty="0">
                <a:solidFill>
                  <a:schemeClr val="tx2">
                    <a:lumMod val="75000"/>
                  </a:schemeClr>
                </a:solidFill>
                <a:latin typeface="Microsoft JhengHei" charset="-120"/>
                <a:ea typeface="Microsoft JhengHei" charset="-120"/>
                <a:cs typeface="Microsoft JhengHei" charset="-120"/>
              </a:rPr>
              <a:t>行政大樓七樓</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92</a:t>
            </a:fld>
            <a:endParaRPr lang="zh-TW" altLang="en-US" sz="675">
              <a:solidFill>
                <a:srgbClr val="898989"/>
              </a:solidFill>
            </a:endParaRPr>
          </a:p>
        </p:txBody>
      </p:sp>
    </p:spTree>
    <p:extLst>
      <p:ext uri="{BB962C8B-B14F-4D97-AF65-F5344CB8AC3E}">
        <p14:creationId xmlns:p14="http://schemas.microsoft.com/office/powerpoint/2010/main" val="2256230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E653DF37-52A5-4C89-9121-04DBC8D57C32}"/>
              </a:ext>
            </a:extLst>
          </p:cNvPr>
          <p:cNvPicPr>
            <a:picLocks noChangeAspect="1"/>
          </p:cNvPicPr>
          <p:nvPr/>
        </p:nvPicPr>
        <p:blipFill>
          <a:blip r:embed="rId3"/>
          <a:stretch>
            <a:fillRect/>
          </a:stretch>
        </p:blipFill>
        <p:spPr>
          <a:xfrm>
            <a:off x="683568" y="116632"/>
            <a:ext cx="7196275" cy="5065070"/>
          </a:xfrm>
          <a:prstGeom prst="rect">
            <a:avLst/>
          </a:prstGeom>
        </p:spPr>
      </p:pic>
      <p:sp>
        <p:nvSpPr>
          <p:cNvPr id="4" name="矩形 3">
            <a:extLst>
              <a:ext uri="{FF2B5EF4-FFF2-40B4-BE49-F238E27FC236}">
                <a16:creationId xmlns:a16="http://schemas.microsoft.com/office/drawing/2014/main" id="{22EB888E-21A9-49EC-8984-346F904F30E7}"/>
              </a:ext>
            </a:extLst>
          </p:cNvPr>
          <p:cNvSpPr/>
          <p:nvPr/>
        </p:nvSpPr>
        <p:spPr>
          <a:xfrm>
            <a:off x="107504" y="5301208"/>
            <a:ext cx="8856984" cy="523220"/>
          </a:xfrm>
          <a:prstGeom prst="rect">
            <a:avLst/>
          </a:prstGeom>
        </p:spPr>
        <p:txBody>
          <a:bodyPr wrap="square">
            <a:spAutoFit/>
          </a:bodyPr>
          <a:lstStyle/>
          <a:p>
            <a:r>
              <a:rPr lang="en-US" altLang="zh-TW" sz="2800" dirty="0"/>
              <a:t>【</a:t>
            </a:r>
            <a:r>
              <a:rPr lang="zh-TW" altLang="en-US" sz="2800" dirty="0">
                <a:latin typeface="微軟正黑體" panose="020B0604030504040204" pitchFamily="34" charset="-120"/>
                <a:ea typeface="微軟正黑體" panose="020B0604030504040204" pitchFamily="34" charset="-120"/>
              </a:rPr>
              <a:t>未來辦公室若有搬遷異動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再請以辦公室外標示為主</a:t>
            </a:r>
            <a:r>
              <a:rPr lang="en-US" altLang="zh-TW" sz="2800" dirty="0"/>
              <a:t>】</a:t>
            </a:r>
            <a:endParaRPr lang="zh-TW" altLang="en-US" sz="2800" dirty="0"/>
          </a:p>
        </p:txBody>
      </p:sp>
    </p:spTree>
    <p:extLst>
      <p:ext uri="{BB962C8B-B14F-4D97-AF65-F5344CB8AC3E}">
        <p14:creationId xmlns:p14="http://schemas.microsoft.com/office/powerpoint/2010/main" val="3116089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6336222"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為何、如何</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94</a:t>
            </a:fld>
            <a:endParaRPr lang="zh-TW" altLang="en-US" sz="675">
              <a:solidFill>
                <a:srgbClr val="898989"/>
              </a:solidFill>
            </a:endParaRPr>
          </a:p>
        </p:txBody>
      </p:sp>
    </p:spTree>
    <p:extLst>
      <p:ext uri="{BB962C8B-B14F-4D97-AF65-F5344CB8AC3E}">
        <p14:creationId xmlns:p14="http://schemas.microsoft.com/office/powerpoint/2010/main" val="3473693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6F4FD5-F624-4C5C-9BA6-303285AAC5C2}"/>
              </a:ext>
            </a:extLst>
          </p:cNvPr>
          <p:cNvSpPr>
            <a:spLocks noGrp="1"/>
          </p:cNvSpPr>
          <p:nvPr>
            <p:ph type="ctrTitle"/>
          </p:nvPr>
        </p:nvSpPr>
        <p:spPr>
          <a:xfrm>
            <a:off x="539552" y="1124744"/>
            <a:ext cx="7918648" cy="2763738"/>
          </a:xfrm>
        </p:spPr>
        <p:txBody>
          <a:bodyPr>
            <a:noAutofit/>
          </a:bodyPr>
          <a:lstStyle/>
          <a:p>
            <a:r>
              <a:rPr lang="zh-TW" altLang="en-US" sz="9600" dirty="0">
                <a:latin typeface="微軟正黑體" panose="020B0604030504040204" pitchFamily="34" charset="-120"/>
                <a:ea typeface="微軟正黑體" panose="020B0604030504040204" pitchFamily="34" charset="-120"/>
              </a:rPr>
              <a:t>請起立，</a:t>
            </a:r>
            <a:r>
              <a:rPr lang="en-US" altLang="zh-TW" sz="9600" dirty="0">
                <a:latin typeface="微軟正黑體" panose="020B0604030504040204" pitchFamily="34" charset="-120"/>
                <a:ea typeface="微軟正黑體" panose="020B0604030504040204" pitchFamily="34" charset="-120"/>
              </a:rPr>
              <a:t/>
            </a:r>
            <a:br>
              <a:rPr lang="en-US" altLang="zh-TW" sz="9600" dirty="0">
                <a:latin typeface="微軟正黑體" panose="020B0604030504040204" pitchFamily="34" charset="-120"/>
                <a:ea typeface="微軟正黑體" panose="020B0604030504040204" pitchFamily="34" charset="-120"/>
              </a:rPr>
            </a:br>
            <a:r>
              <a:rPr lang="zh-TW" altLang="en-US" sz="9600" dirty="0">
                <a:latin typeface="微軟正黑體" panose="020B0604030504040204" pitchFamily="34" charset="-120"/>
                <a:ea typeface="微軟正黑體" panose="020B0604030504040204" pitchFamily="34" charset="-120"/>
              </a:rPr>
              <a:t>全體起立</a:t>
            </a:r>
          </a:p>
        </p:txBody>
      </p:sp>
    </p:spTree>
    <p:extLst>
      <p:ext uri="{BB962C8B-B14F-4D97-AF65-F5344CB8AC3E}">
        <p14:creationId xmlns:p14="http://schemas.microsoft.com/office/powerpoint/2010/main" val="25827373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64704"/>
            <a:ext cx="8229600" cy="1143000"/>
          </a:xfrm>
        </p:spPr>
        <p:txBody>
          <a:bodyPr>
            <a:normAutofit/>
          </a:bodyPr>
          <a:lstStyle/>
          <a:p>
            <a:pPr algn="r"/>
            <a:r>
              <a:rPr lang="zh-TW" altLang="en-US" sz="6000" b="1" dirty="0">
                <a:solidFill>
                  <a:schemeClr val="accent5"/>
                </a:solidFill>
                <a:latin typeface="微軟正黑體" pitchFamily="34" charset="-120"/>
                <a:ea typeface="微軟正黑體" pitchFamily="34" charset="-120"/>
              </a:rPr>
              <a:t>教師誓詞</a:t>
            </a:r>
            <a:endParaRPr lang="zh-TW" altLang="en-US" sz="6000" b="1" dirty="0">
              <a:latin typeface="微軟正黑體" pitchFamily="34" charset="-120"/>
              <a:ea typeface="微軟正黑體" pitchFamily="34" charset="-120"/>
            </a:endParaRPr>
          </a:p>
        </p:txBody>
      </p:sp>
      <p:pic>
        <p:nvPicPr>
          <p:cNvPr id="3" name="內容版面配置區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8520" y="116632"/>
            <a:ext cx="2376264" cy="1858767"/>
          </a:xfrm>
          <a:prstGeom prst="rect">
            <a:avLst/>
          </a:prstGeom>
        </p:spPr>
      </p:pic>
      <p:sp>
        <p:nvSpPr>
          <p:cNvPr id="5" name="矩形 4"/>
          <p:cNvSpPr/>
          <p:nvPr/>
        </p:nvSpPr>
        <p:spPr>
          <a:xfrm>
            <a:off x="395536" y="1628800"/>
            <a:ext cx="8185718" cy="4616648"/>
          </a:xfrm>
          <a:prstGeom prst="rect">
            <a:avLst/>
          </a:prstGeom>
        </p:spPr>
        <p:txBody>
          <a:bodyPr wrap="square">
            <a:spAutoFit/>
          </a:bodyPr>
          <a:lstStyle/>
          <a:p>
            <a:r>
              <a:rPr lang="zh-TW" altLang="en-US" sz="4200" b="1" dirty="0">
                <a:latin typeface="華康隸書體W3(P)" pitchFamily="66" charset="-120"/>
                <a:ea typeface="華康隸書體W3(P)" pitchFamily="66" charset="-120"/>
              </a:rPr>
              <a:t>我願意以愛心與我的教育專業，</a:t>
            </a:r>
            <a:endParaRPr lang="en-US" altLang="zh-TW" sz="4200" b="1" dirty="0">
              <a:latin typeface="華康隸書體W3(P)" pitchFamily="66" charset="-120"/>
              <a:ea typeface="華康隸書體W3(P)" pitchFamily="66" charset="-120"/>
            </a:endParaRPr>
          </a:p>
          <a:p>
            <a:r>
              <a:rPr lang="zh-TW" altLang="en-US" sz="4200" b="1" dirty="0">
                <a:latin typeface="華康隸書體W3(P)" pitchFamily="66" charset="-120"/>
                <a:ea typeface="華康隸書體W3(P)" pitchFamily="66" charset="-120"/>
              </a:rPr>
              <a:t>在教育職場上，</a:t>
            </a:r>
            <a:r>
              <a:rPr lang="zh-TW" altLang="en-US" sz="4200" b="1" dirty="0">
                <a:solidFill>
                  <a:srgbClr val="C00000"/>
                </a:solidFill>
                <a:latin typeface="華康隸書體W3(P)" pitchFamily="66" charset="-120"/>
                <a:ea typeface="華康隸書體W3(P)" pitchFamily="66" charset="-120"/>
              </a:rPr>
              <a:t>無私奉獻所學</a:t>
            </a:r>
            <a:r>
              <a:rPr lang="zh-TW" altLang="en-US" sz="4200" b="1" dirty="0">
                <a:latin typeface="華康隸書體W3(P)" pitchFamily="66" charset="-120"/>
                <a:ea typeface="華康隸書體W3(P)" pitchFamily="66" charset="-120"/>
              </a:rPr>
              <a:t>，</a:t>
            </a:r>
            <a:endParaRPr lang="en-US" altLang="zh-TW" sz="4200" b="1" dirty="0">
              <a:latin typeface="華康隸書體W3(P)" pitchFamily="66" charset="-120"/>
              <a:ea typeface="華康隸書體W3(P)" pitchFamily="66" charset="-120"/>
            </a:endParaRPr>
          </a:p>
          <a:p>
            <a:r>
              <a:rPr lang="zh-TW" altLang="en-US" sz="4200" b="1" dirty="0">
                <a:latin typeface="華康隸書體W3(P)" pitchFamily="66" charset="-120"/>
                <a:ea typeface="華康隸書體W3(P)" pitchFamily="66" charset="-120"/>
              </a:rPr>
              <a:t>以良師為目標，</a:t>
            </a:r>
            <a:endParaRPr lang="en-US" altLang="zh-TW" sz="4200" b="1" dirty="0">
              <a:latin typeface="華康隸書體W3(P)" pitchFamily="66" charset="-120"/>
              <a:ea typeface="華康隸書體W3(P)" pitchFamily="66" charset="-120"/>
            </a:endParaRPr>
          </a:p>
          <a:p>
            <a:r>
              <a:rPr lang="zh-TW" altLang="en-US" sz="4200" b="1" dirty="0">
                <a:latin typeface="華康隸書體W3(P)" pitchFamily="66" charset="-120"/>
                <a:ea typeface="華康隸書體W3(P)" pitchFamily="66" charset="-120"/>
              </a:rPr>
              <a:t>成為一位</a:t>
            </a:r>
            <a:r>
              <a:rPr lang="zh-TW" altLang="en-US" sz="4200" b="1" dirty="0">
                <a:solidFill>
                  <a:srgbClr val="C00000"/>
                </a:solidFill>
                <a:latin typeface="華康隸書體W3(P)" pitchFamily="66" charset="-120"/>
                <a:ea typeface="華康隸書體W3(P)" pitchFamily="66" charset="-120"/>
              </a:rPr>
              <a:t>全方位教師</a:t>
            </a:r>
            <a:r>
              <a:rPr lang="zh-TW" altLang="en-US" sz="4200" b="1" dirty="0">
                <a:latin typeface="華康隸書體W3(P)" pitchFamily="66" charset="-120"/>
                <a:ea typeface="華康隸書體W3(P)" pitchFamily="66" charset="-120"/>
              </a:rPr>
              <a:t>及</a:t>
            </a:r>
            <a:r>
              <a:rPr lang="zh-TW" altLang="en-US" sz="4200" b="1" dirty="0">
                <a:solidFill>
                  <a:srgbClr val="C00000"/>
                </a:solidFill>
                <a:latin typeface="華康隸書體W3(P)" pitchFamily="66" charset="-120"/>
                <a:ea typeface="華康隸書體W3(P)" pitchFamily="66" charset="-120"/>
              </a:rPr>
              <a:t>具終身學習</a:t>
            </a:r>
            <a:r>
              <a:rPr lang="zh-TW" altLang="en-US" sz="4200" b="1" dirty="0">
                <a:latin typeface="華康隸書體W3(P)" pitchFamily="66" charset="-120"/>
                <a:ea typeface="華康隸書體W3(P)" pitchFamily="66" charset="-120"/>
              </a:rPr>
              <a:t>的教育工作者。</a:t>
            </a:r>
            <a:endParaRPr lang="en-US" altLang="zh-TW" sz="4200" b="1" dirty="0">
              <a:latin typeface="華康隸書體W3(P)" pitchFamily="66" charset="-120"/>
              <a:ea typeface="華康隸書體W3(P)" pitchFamily="66" charset="-120"/>
            </a:endParaRPr>
          </a:p>
          <a:p>
            <a:r>
              <a:rPr lang="zh-TW" altLang="en-US" sz="4200" b="1" dirty="0">
                <a:latin typeface="華康隸書體W3(P)" pitchFamily="66" charset="-120"/>
                <a:ea typeface="華康隸書體W3(P)" pitchFamily="66" charset="-120"/>
              </a:rPr>
              <a:t>我以</a:t>
            </a:r>
            <a:r>
              <a:rPr lang="zh-TW" altLang="en-US" sz="4200" b="1" dirty="0">
                <a:solidFill>
                  <a:srgbClr val="C00000"/>
                </a:solidFill>
                <a:latin typeface="華康隸書體W3(P)" pitchFamily="66" charset="-120"/>
                <a:ea typeface="華康隸書體W3(P)" pitchFamily="66" charset="-120"/>
              </a:rPr>
              <a:t>虔誠態度、自主人格</a:t>
            </a:r>
            <a:r>
              <a:rPr lang="zh-TW" altLang="en-US" sz="4200" b="1" dirty="0">
                <a:latin typeface="華康隸書體W3(P)" pitchFamily="66" charset="-120"/>
                <a:ea typeface="華康隸書體W3(P)" pitchFamily="66" charset="-120"/>
              </a:rPr>
              <a:t>，</a:t>
            </a:r>
            <a:endParaRPr lang="en-US" altLang="zh-TW" sz="4200" b="1" dirty="0">
              <a:latin typeface="華康隸書體W3(P)" pitchFamily="66" charset="-120"/>
              <a:ea typeface="華康隸書體W3(P)" pitchFamily="66" charset="-120"/>
            </a:endParaRPr>
          </a:p>
          <a:p>
            <a:r>
              <a:rPr lang="zh-TW" altLang="en-US" sz="4200" b="1" dirty="0">
                <a:latin typeface="華康隸書體W3(P)" pitchFamily="66" charset="-120"/>
                <a:ea typeface="華康隸書體W3(P)" pitchFamily="66" charset="-120"/>
              </a:rPr>
              <a:t>宣誓此誓言。</a:t>
            </a:r>
          </a:p>
        </p:txBody>
      </p:sp>
    </p:spTree>
    <p:extLst>
      <p:ext uri="{BB962C8B-B14F-4D97-AF65-F5344CB8AC3E}">
        <p14:creationId xmlns:p14="http://schemas.microsoft.com/office/powerpoint/2010/main" val="2850127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6336222"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分班</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97</a:t>
            </a:fld>
            <a:endParaRPr lang="zh-TW" altLang="en-US" sz="675">
              <a:solidFill>
                <a:srgbClr val="898989"/>
              </a:solidFill>
            </a:endParaRPr>
          </a:p>
        </p:txBody>
      </p:sp>
    </p:spTree>
    <p:extLst>
      <p:ext uri="{BB962C8B-B14F-4D97-AF65-F5344CB8AC3E}">
        <p14:creationId xmlns:p14="http://schemas.microsoft.com/office/powerpoint/2010/main" val="1623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B31C11-26E0-4FEF-BC80-D6713C82A6AA}"/>
              </a:ext>
            </a:extLst>
          </p:cNvPr>
          <p:cNvSpPr>
            <a:spLocks noGrp="1"/>
          </p:cNvSpPr>
          <p:nvPr>
            <p:ph type="title"/>
          </p:nvPr>
        </p:nvSpPr>
        <p:spPr>
          <a:xfrm>
            <a:off x="457200" y="218144"/>
            <a:ext cx="8229600" cy="762584"/>
          </a:xfrm>
          <a:solidFill>
            <a:schemeClr val="accent2"/>
          </a:solidFill>
        </p:spPr>
        <p:txBody>
          <a:bodyPr/>
          <a:lstStyle/>
          <a:p>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教育學程分班</a:t>
            </a:r>
          </a:p>
        </p:txBody>
      </p:sp>
      <p:sp>
        <p:nvSpPr>
          <p:cNvPr id="6" name="矩形 5">
            <a:extLst>
              <a:ext uri="{FF2B5EF4-FFF2-40B4-BE49-F238E27FC236}">
                <a16:creationId xmlns:a16="http://schemas.microsoft.com/office/drawing/2014/main" id="{B410DD95-4449-44BC-86D2-85182C95AFFB}"/>
              </a:ext>
            </a:extLst>
          </p:cNvPr>
          <p:cNvSpPr/>
          <p:nvPr/>
        </p:nvSpPr>
        <p:spPr>
          <a:xfrm>
            <a:off x="1187624" y="1361144"/>
            <a:ext cx="8352928" cy="4401205"/>
          </a:xfrm>
          <a:prstGeom prst="rect">
            <a:avLst/>
          </a:prstGeom>
        </p:spPr>
        <p:txBody>
          <a:bodyPr wrap="square">
            <a:spAutoFit/>
          </a:bodyPr>
          <a:lstStyle/>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甲班 凃金堂老師</a:t>
            </a:r>
            <a:r>
              <a:rPr kumimoji="1" lang="en-US" altLang="zh-TW" sz="4000" kern="0" dirty="0">
                <a:latin typeface="華康隸書體W3(P)" panose="03000300000000000000" pitchFamily="66" charset="-120"/>
                <a:ea typeface="華康隸書體W3(P)" panose="03000300000000000000" pitchFamily="66" charset="-120"/>
              </a:rPr>
              <a:t>---</a:t>
            </a:r>
            <a:r>
              <a:rPr kumimoji="1" lang="en-US" altLang="zh-TW" sz="4000" b="1" kern="0" dirty="0">
                <a:solidFill>
                  <a:srgbClr val="C00000"/>
                </a:solidFill>
                <a:latin typeface="華康隸書體W3(P)" panose="03000300000000000000" pitchFamily="66" charset="-120"/>
                <a:ea typeface="華康隸書體W3(P)" panose="03000300000000000000" pitchFamily="66" charset="-120"/>
              </a:rPr>
              <a:t>1141XX</a:t>
            </a:r>
          </a:p>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乙班 黃絢質老師</a:t>
            </a:r>
            <a:r>
              <a:rPr kumimoji="1" lang="en-US" altLang="zh-TW" sz="4000" kern="0" dirty="0">
                <a:latin typeface="華康隸書體W3(P)" panose="03000300000000000000" pitchFamily="66" charset="-120"/>
                <a:ea typeface="華康隸書體W3(P)" panose="03000300000000000000" pitchFamily="66" charset="-120"/>
              </a:rPr>
              <a:t>---</a:t>
            </a:r>
            <a:r>
              <a:rPr kumimoji="1" lang="en-US" altLang="zh-TW" sz="4000" b="1" kern="0" dirty="0">
                <a:solidFill>
                  <a:srgbClr val="C00000"/>
                </a:solidFill>
                <a:latin typeface="華康隸書體W3(P)" panose="03000300000000000000" pitchFamily="66" charset="-120"/>
                <a:ea typeface="華康隸書體W3(P)" panose="03000300000000000000" pitchFamily="66" charset="-120"/>
              </a:rPr>
              <a:t>1142XX</a:t>
            </a:r>
          </a:p>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丙班 蘇素美老師</a:t>
            </a:r>
            <a:r>
              <a:rPr kumimoji="1" lang="en-US" altLang="zh-TW" sz="4000" kern="0" dirty="0">
                <a:latin typeface="華康隸書體W3(P)" panose="03000300000000000000" pitchFamily="66" charset="-120"/>
                <a:ea typeface="華康隸書體W3(P)" panose="03000300000000000000" pitchFamily="66" charset="-120"/>
              </a:rPr>
              <a:t>---</a:t>
            </a:r>
            <a:r>
              <a:rPr kumimoji="1" lang="en-US" altLang="zh-TW" sz="4000" b="1" kern="0" dirty="0">
                <a:solidFill>
                  <a:srgbClr val="C00000"/>
                </a:solidFill>
                <a:latin typeface="華康隸書體W3(P)" panose="03000300000000000000" pitchFamily="66" charset="-120"/>
                <a:ea typeface="華康隸書體W3(P)" panose="03000300000000000000" pitchFamily="66" charset="-120"/>
              </a:rPr>
              <a:t>1143XX</a:t>
            </a:r>
          </a:p>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丁班 吳明隆老師</a:t>
            </a:r>
            <a:r>
              <a:rPr kumimoji="1" lang="en-US" altLang="zh-TW" sz="4000" kern="0" dirty="0">
                <a:latin typeface="華康隸書體W3(P)" panose="03000300000000000000" pitchFamily="66" charset="-120"/>
                <a:ea typeface="華康隸書體W3(P)" panose="03000300000000000000" pitchFamily="66" charset="-120"/>
              </a:rPr>
              <a:t>---</a:t>
            </a:r>
            <a:r>
              <a:rPr kumimoji="1" lang="en-US" altLang="zh-TW" sz="4000" b="1" kern="0" dirty="0">
                <a:solidFill>
                  <a:srgbClr val="C00000"/>
                </a:solidFill>
                <a:latin typeface="華康隸書體W3(P)" panose="03000300000000000000" pitchFamily="66" charset="-120"/>
                <a:ea typeface="華康隸書體W3(P)" panose="03000300000000000000" pitchFamily="66" charset="-120"/>
              </a:rPr>
              <a:t>1144XX</a:t>
            </a:r>
          </a:p>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小教 方金雅老師</a:t>
            </a:r>
            <a:r>
              <a:rPr kumimoji="1" lang="en-US" altLang="zh-TW" sz="4000" kern="0" dirty="0">
                <a:latin typeface="華康隸書體W3(P)" panose="03000300000000000000" pitchFamily="66" charset="-120"/>
                <a:ea typeface="華康隸書體W3(P)" panose="03000300000000000000" pitchFamily="66" charset="-120"/>
              </a:rPr>
              <a:t>---</a:t>
            </a:r>
            <a:r>
              <a:rPr kumimoji="1" lang="en-US" altLang="zh-TW" sz="4000" b="1" kern="0" dirty="0">
                <a:solidFill>
                  <a:srgbClr val="C00000"/>
                </a:solidFill>
                <a:latin typeface="華康隸書體W3(P)" panose="03000300000000000000" pitchFamily="66" charset="-120"/>
                <a:ea typeface="華康隸書體W3(P)" panose="03000300000000000000" pitchFamily="66" charset="-120"/>
              </a:rPr>
              <a:t>1149XX</a:t>
            </a:r>
          </a:p>
          <a:p>
            <a:pPr fontAlgn="base">
              <a:spcBef>
                <a:spcPct val="20000"/>
              </a:spcBef>
              <a:spcAft>
                <a:spcPct val="0"/>
              </a:spcAft>
              <a:buSzPct val="85000"/>
              <a:defRPr/>
            </a:pPr>
            <a:r>
              <a:rPr kumimoji="1" lang="en-US" altLang="zh-TW" sz="4000" kern="0" dirty="0">
                <a:latin typeface="華康隸書體W3(P)" panose="03000300000000000000" pitchFamily="66" charset="-120"/>
                <a:ea typeface="華康隸書體W3(P)" panose="03000300000000000000" pitchFamily="66" charset="-120"/>
              </a:rPr>
              <a:t>114</a:t>
            </a:r>
            <a:r>
              <a:rPr kumimoji="1" lang="zh-TW" altLang="en-US" sz="4000" kern="0" dirty="0">
                <a:latin typeface="華康隸書體W3(P)" panose="03000300000000000000" pitchFamily="66" charset="-120"/>
                <a:ea typeface="華康隸書體W3(P)" panose="03000300000000000000" pitchFamily="66" charset="-120"/>
              </a:rPr>
              <a:t>特教資優 陳振明老師  </a:t>
            </a:r>
            <a:endParaRPr kumimoji="1" lang="en-US" altLang="zh-TW" sz="4000" kern="0" dirty="0">
              <a:latin typeface="華康隸書體W3(P)" panose="03000300000000000000" pitchFamily="66" charset="-120"/>
              <a:ea typeface="華康隸書體W3(P)" panose="03000300000000000000" pitchFamily="66" charset="-120"/>
            </a:endParaRPr>
          </a:p>
        </p:txBody>
      </p:sp>
    </p:spTree>
    <p:extLst>
      <p:ext uri="{BB962C8B-B14F-4D97-AF65-F5344CB8AC3E}">
        <p14:creationId xmlns:p14="http://schemas.microsoft.com/office/powerpoint/2010/main" val="20760500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17B5B227-A58A-4BB0-BAE9-E06A55ADD6C9}"/>
              </a:ext>
            </a:extLst>
          </p:cNvPr>
          <p:cNvSpPr txBox="1">
            <a:spLocks/>
          </p:cNvSpPr>
          <p:nvPr/>
        </p:nvSpPr>
        <p:spPr>
          <a:xfrm>
            <a:off x="683568" y="0"/>
            <a:ext cx="7776864" cy="721653"/>
          </a:xfrm>
          <a:prstGeom prst="rect">
            <a:avLst/>
          </a:prstGeom>
          <a:solidFill>
            <a:schemeClr val="accent2"/>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教育學程分班位置</a:t>
            </a:r>
          </a:p>
        </p:txBody>
      </p:sp>
      <p:pic>
        <p:nvPicPr>
          <p:cNvPr id="3" name="圖片 2">
            <a:extLst>
              <a:ext uri="{FF2B5EF4-FFF2-40B4-BE49-F238E27FC236}">
                <a16:creationId xmlns:a16="http://schemas.microsoft.com/office/drawing/2014/main" id="{9D18EF32-07C0-4E2D-83E3-935DAD1AAA97}"/>
              </a:ext>
            </a:extLst>
          </p:cNvPr>
          <p:cNvPicPr>
            <a:picLocks noChangeAspect="1"/>
          </p:cNvPicPr>
          <p:nvPr/>
        </p:nvPicPr>
        <p:blipFill>
          <a:blip r:embed="rId2"/>
          <a:stretch>
            <a:fillRect/>
          </a:stretch>
        </p:blipFill>
        <p:spPr>
          <a:xfrm>
            <a:off x="539552" y="795477"/>
            <a:ext cx="8281951" cy="6048000"/>
          </a:xfrm>
          <a:prstGeom prst="rect">
            <a:avLst/>
          </a:prstGeom>
        </p:spPr>
      </p:pic>
    </p:spTree>
    <p:extLst>
      <p:ext uri="{BB962C8B-B14F-4D97-AF65-F5344CB8AC3E}">
        <p14:creationId xmlns:p14="http://schemas.microsoft.com/office/powerpoint/2010/main" val="234713949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9225</TotalTime>
  <Words>9903</Words>
  <Application>Microsoft Office PowerPoint</Application>
  <PresentationFormat>如螢幕大小 (4:3)</PresentationFormat>
  <Paragraphs>960</Paragraphs>
  <Slides>100</Slides>
  <Notes>21</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100</vt:i4>
      </vt:variant>
    </vt:vector>
  </HeadingPairs>
  <TitlesOfParts>
    <vt:vector size="118" baseType="lpstr">
      <vt:lpstr>Arial Unicode MS</vt:lpstr>
      <vt:lpstr>華康中黑體</vt:lpstr>
      <vt:lpstr>華康隸書體W3</vt:lpstr>
      <vt:lpstr>華康隸書體W3(P)</vt:lpstr>
      <vt:lpstr>微軟正黑體</vt:lpstr>
      <vt:lpstr>微軟正黑體</vt:lpstr>
      <vt:lpstr>新細明體</vt:lpstr>
      <vt:lpstr>標楷體</vt:lpstr>
      <vt:lpstr>Arial</vt:lpstr>
      <vt:lpstr>Calibri</vt:lpstr>
      <vt:lpstr>Impact</vt:lpstr>
      <vt:lpstr>Nirmala UI</vt:lpstr>
      <vt:lpstr>Times New Roman</vt:lpstr>
      <vt:lpstr>Verdana</vt:lpstr>
      <vt:lpstr>Wingdings</vt:lpstr>
      <vt:lpstr>Wingdings 3</vt:lpstr>
      <vt:lpstr>Office 佈景主題</vt:lpstr>
      <vt:lpstr>NewsPrint</vt:lpstr>
      <vt:lpstr>114學年度教育學程 新生座談會</vt:lpstr>
      <vt:lpstr>PowerPoint 簡報</vt:lpstr>
      <vt:lpstr>PowerPoint 簡報</vt:lpstr>
      <vt:lpstr>師資培育與就業輔導處處長</vt:lpstr>
      <vt:lpstr>專任師資</vt:lpstr>
      <vt:lpstr>PowerPoint 簡報</vt:lpstr>
      <vt:lpstr>學生分班原則</vt:lpstr>
      <vt:lpstr>114教育學程分班</vt:lpstr>
      <vt:lpstr>本處Logo</vt:lpstr>
      <vt:lpstr>PowerPoint 簡報</vt:lpstr>
      <vt:lpstr>PowerPoint 簡報</vt:lpstr>
      <vt:lpstr>課程組網頁</vt:lpstr>
      <vt:lpstr>學生平台網頁</vt:lpstr>
      <vt:lpstr>檢實組網頁</vt:lpstr>
      <vt:lpstr>修習師資職前教育流程示意圖</vt:lpstr>
      <vt:lpstr>PowerPoint 簡報</vt:lpstr>
      <vt:lpstr>修習師資職前教育流程說明</vt:lpstr>
      <vt:lpstr>教育學分抵免重點</vt:lpstr>
      <vt:lpstr>教育專業課程學分抵免要點 教育部 109 年 4 月 30 日臺教師(二)字第 1090060271 號函同意備查 ◆本校學生具下列情形之一者，得申請教育專業課程學分抵免： </vt:lpstr>
      <vt:lpstr>教育專業課程學分抵免要點 教育部 109 年 4 月 30 日臺教師(二)字第 1090060271 號函同意備查抵免  ◆抵免教育專業課程學分數限制如下：</vt:lpstr>
      <vt:lpstr>PowerPoint 簡報</vt:lpstr>
      <vt:lpstr>PowerPoint 簡報</vt:lpstr>
      <vt:lpstr>專門科目(部分認證)</vt:lpstr>
      <vt:lpstr>我們來分類</vt:lpstr>
      <vt:lpstr>中教、小教、特教資優 師資職前教育課程</vt:lpstr>
      <vt:lpstr>中教</vt:lpstr>
      <vt:lpstr>中教學程-修課 請參閱課程組網站&gt;師資職前課程&gt;教育專業課程&gt;中教科目學分表 https://tecs.nknu.edu.tw/Page.aspx?PN=134&amp;SN=124&amp;Kind=s1</vt:lpstr>
      <vt:lpstr>中教學程-修課 請參閱課程組網站&gt;師資職前課程&gt;教育專業課程&gt;中教科目學分表 https://tecs.nknu.edu.tw/Page.aspx?PN=134&amp;SN=124&amp;Kind=s1</vt:lpstr>
      <vt:lpstr>中教修課邏輯及擋修限制</vt:lpstr>
      <vt:lpstr>中教該如何選課?</vt:lpstr>
      <vt:lpstr>中教該如何選課?</vt:lpstr>
      <vt:lpstr>小教</vt:lpstr>
      <vt:lpstr>小教該如何選課?</vt:lpstr>
      <vt:lpstr>   小學教育學程-修課 請參閱課程組網站&gt;師資職前課程&gt;教育專業課程&gt;小教科目學分表 https://tecs.nknu.edu.tw/Page.aspx?PN=134&amp;SN=124&amp;Kind=s1</vt:lpstr>
      <vt:lpstr>   小學教育學程-修課邏輯及擋修限制</vt:lpstr>
      <vt:lpstr>小教該如何選課?</vt:lpstr>
      <vt:lpstr>重要!!!小教錄取生 須參加「基礎數學能力測驗」</vt:lpstr>
      <vt:lpstr>小教 新住民專案生</vt:lpstr>
      <vt:lpstr>小教新住民語專案生 修課範圍及要求</vt:lpstr>
      <vt:lpstr>新住民語文專長專門學分 (印尼語/越南語/泰國語) </vt:lpstr>
      <vt:lpstr>特教 資優學程</vt:lpstr>
      <vt:lpstr>特教中等資優學程-修課 請參閱課程組網站&gt;師資職前課程&gt;教育專業課程&gt;特教資優科目學分表 https://tecs.nknu.edu.tw/Page.aspx?PN=134&amp;SN=124&amp;Kind=s1</vt:lpstr>
      <vt:lpstr>特教資優修課邏輯及擋修限制</vt:lpstr>
      <vt:lpstr>該如何選課?</vt:lpstr>
      <vt:lpstr>選課了!!</vt:lpstr>
      <vt:lpstr>網路選課時程(8月28日)</vt:lpstr>
      <vt:lpstr>每學期修課學分數上限</vt:lpstr>
      <vt:lpstr>PowerPoint 簡報</vt:lpstr>
      <vt:lpstr>中教【非專門課程培育系所 (以輔系及雙主修報考教育學程)之大學部學生】 特別注意事項</vt:lpstr>
      <vt:lpstr>中教【非專門課程培育系所(以前一學位系所報考教育學程)之研究生】 特別注意事項</vt:lpstr>
      <vt:lpstr>中教特別注意事項</vt:lpstr>
      <vt:lpstr>此表須由學生自行下載及填列，並自行送交至學系核章；待全數核章完畢，最後於學分審查時才繳交予課程組，繳交前請務必自行保管好。【請於修教程第一學期起即開始檢視大學時期學分，提早填列此表，送至學系審查。】</vt:lpstr>
      <vt:lpstr>PowerPoint 簡報</vt:lpstr>
      <vt:lpstr>PowerPoint 簡報</vt:lpstr>
      <vt:lpstr> 建議： ◆中等閩南語文專長師資生 ◆中等客家語文專長師資生  選讀雙專長中等學校師資培育專門科目，即加修另一中教科目，取得雙證，以為因應教師甄試端之需求。  </vt:lpstr>
      <vt:lpstr>中教領域加註雙語教學次專長課程</vt:lpstr>
      <vt:lpstr>PowerPoint 簡報</vt:lpstr>
      <vt:lpstr>【雙語教學】國民小學師資類科次專長-雙語 https://tecs.nknu.edu.tw/Page.aspx?PN=134&amp;SN=152&amp;Kind=s1</vt:lpstr>
      <vt:lpstr>修習國民小學師資類科次專長-雙語 注意事項</vt:lpstr>
      <vt:lpstr>PowerPoint 簡報</vt:lpstr>
      <vt:lpstr>修習國民小學師資類科次專長-雙語 注意事項</vt:lpstr>
      <vt:lpstr>【雙語教學】國民小學師資類科次專長-雙語</vt:lpstr>
      <vt:lpstr>PowerPoint 簡報</vt:lpstr>
      <vt:lpstr>PowerPoint 簡報</vt:lpstr>
      <vt:lpstr>PowerPoint 簡報</vt:lpstr>
      <vt:lpstr>PowerPoint 簡報</vt:lpstr>
      <vt:lpstr>★關乎學生修課權益及重要資訊提醒，每學期應至少參加一次導生座談會。  ★如有事未能參加導生座談會，須事先與導師請假，並至課程組辦公室補看影片。  ★務必關注LINE社群，隨時更新重要資訊。</vt:lpstr>
      <vt:lpstr>請同學掃QRCODE 加入教育學程 LINE社群!!!  一、日後相關重要訊息皆以課程組首頁、LINE社群、每學期2次的導生座談會宣導為主，不再各別EMAIL通知，請自行務必注意相關重要訊息。  二、LINE社群主要係課程組公告重要訊息為主，請同學勿於LINE社群內張貼不適當言論及占用版面，管理者有權逕予刪除。  三、若同學有教育學程相關疑問，可來電至課程組洽詢，或寄信至teacher.nknu@gmail.com或s1@mail.nknu.edu.tw諮詢。</vt:lpstr>
      <vt:lpstr>職業教育與訓練、生涯規劃之規定</vt:lpstr>
      <vt:lpstr> 本校「職業教育與訓練」及「生涯規劃」相關科目一覽表如下： </vt:lpstr>
      <vt:lpstr>職業教育與訓練、生涯規劃之規定  Q&amp;A (其餘QA可參閱課程組網站說明) </vt:lpstr>
      <vt:lpstr>業界實習18小時                      -高級中等學校職業群科</vt:lpstr>
      <vt:lpstr>PowerPoint 簡報</vt:lpstr>
      <vt:lpstr>PowerPoint 簡報</vt:lpstr>
      <vt:lpstr>PowerPoint 簡報</vt:lpstr>
      <vt:lpstr>PowerPoint 簡報</vt:lpstr>
      <vt:lpstr>PowerPoint 簡報</vt:lpstr>
      <vt:lpstr>PowerPoint 簡報</vt:lpstr>
      <vt:lpstr>PowerPoint 簡報</vt:lpstr>
      <vt:lpstr>PowerPoint 簡報</vt:lpstr>
      <vt:lpstr>學生平台網頁</vt:lpstr>
      <vt:lpstr>PowerPoint 簡報</vt:lpstr>
      <vt:lpstr>學分費</vt:lpstr>
      <vt:lpstr>PowerPoint 簡報</vt:lpstr>
      <vt:lpstr>PowerPoint 簡報</vt:lpstr>
      <vt:lpstr>預計活動</vt:lpstr>
      <vt:lpstr>PowerPoint 簡報</vt:lpstr>
      <vt:lpstr>修習師資職前教育流程示意圖</vt:lpstr>
      <vt:lpstr>修習師資職前教育流程說明</vt:lpstr>
      <vt:lpstr>專門科目(部分認證)</vt:lpstr>
      <vt:lpstr>PowerPoint 簡報</vt:lpstr>
      <vt:lpstr>PowerPoint 簡報</vt:lpstr>
      <vt:lpstr>PowerPoint 簡報</vt:lpstr>
      <vt:lpstr>PowerPoint 簡報</vt:lpstr>
      <vt:lpstr>請起立， 全體起立</vt:lpstr>
      <vt:lpstr>教師誓詞</vt:lpstr>
      <vt:lpstr>PowerPoint 簡報</vt:lpstr>
      <vt:lpstr>114教育學程分班</vt:lpstr>
      <vt:lpstr>PowerPoint 簡報</vt:lpstr>
      <vt:lpstr>114教育學程分班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622</cp:revision>
  <cp:lastPrinted>2020-06-18T00:58:39Z</cp:lastPrinted>
  <dcterms:created xsi:type="dcterms:W3CDTF">2018-06-26T01:00:08Z</dcterms:created>
  <dcterms:modified xsi:type="dcterms:W3CDTF">2025-06-20T03:53:45Z</dcterms:modified>
</cp:coreProperties>
</file>