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0"/>
  </p:notesMasterIdLst>
  <p:handoutMasterIdLst>
    <p:handoutMasterId r:id="rId71"/>
  </p:handoutMasterIdLst>
  <p:sldIdLst>
    <p:sldId id="309" r:id="rId3"/>
    <p:sldId id="811" r:id="rId4"/>
    <p:sldId id="311" r:id="rId5"/>
    <p:sldId id="313" r:id="rId6"/>
    <p:sldId id="312" r:id="rId7"/>
    <p:sldId id="838" r:id="rId8"/>
    <p:sldId id="326" r:id="rId9"/>
    <p:sldId id="832" r:id="rId10"/>
    <p:sldId id="854" r:id="rId11"/>
    <p:sldId id="268" r:id="rId12"/>
    <p:sldId id="285" r:id="rId13"/>
    <p:sldId id="855" r:id="rId14"/>
    <p:sldId id="305" r:id="rId15"/>
    <p:sldId id="833" r:id="rId16"/>
    <p:sldId id="856" r:id="rId17"/>
    <p:sldId id="842" r:id="rId18"/>
    <p:sldId id="339" r:id="rId19"/>
    <p:sldId id="321" r:id="rId20"/>
    <p:sldId id="834" r:id="rId21"/>
    <p:sldId id="353" r:id="rId22"/>
    <p:sldId id="354" r:id="rId23"/>
    <p:sldId id="835" r:id="rId24"/>
    <p:sldId id="299" r:id="rId25"/>
    <p:sldId id="322" r:id="rId26"/>
    <p:sldId id="306" r:id="rId27"/>
    <p:sldId id="836" r:id="rId28"/>
    <p:sldId id="880" r:id="rId29"/>
    <p:sldId id="304" r:id="rId30"/>
    <p:sldId id="837" r:id="rId31"/>
    <p:sldId id="881" r:id="rId32"/>
    <p:sldId id="843" r:id="rId33"/>
    <p:sldId id="844" r:id="rId34"/>
    <p:sldId id="328" r:id="rId35"/>
    <p:sldId id="324" r:id="rId36"/>
    <p:sldId id="343" r:id="rId37"/>
    <p:sldId id="846" r:id="rId38"/>
    <p:sldId id="352" r:id="rId39"/>
    <p:sldId id="337" r:id="rId40"/>
    <p:sldId id="341" r:id="rId41"/>
    <p:sldId id="350" r:id="rId42"/>
    <p:sldId id="362" r:id="rId43"/>
    <p:sldId id="361" r:id="rId44"/>
    <p:sldId id="365" r:id="rId45"/>
    <p:sldId id="359" r:id="rId46"/>
    <p:sldId id="366" r:id="rId47"/>
    <p:sldId id="283" r:id="rId48"/>
    <p:sldId id="349" r:id="rId49"/>
    <p:sldId id="845" r:id="rId50"/>
    <p:sldId id="347" r:id="rId51"/>
    <p:sldId id="280" r:id="rId52"/>
    <p:sldId id="344" r:id="rId53"/>
    <p:sldId id="346" r:id="rId54"/>
    <p:sldId id="323" r:id="rId55"/>
    <p:sldId id="333" r:id="rId56"/>
    <p:sldId id="849" r:id="rId57"/>
    <p:sldId id="271" r:id="rId58"/>
    <p:sldId id="882" r:id="rId59"/>
    <p:sldId id="883" r:id="rId60"/>
    <p:sldId id="316" r:id="rId61"/>
    <p:sldId id="884" r:id="rId62"/>
    <p:sldId id="864" r:id="rId63"/>
    <p:sldId id="865" r:id="rId64"/>
    <p:sldId id="867" r:id="rId65"/>
    <p:sldId id="368" r:id="rId66"/>
    <p:sldId id="370" r:id="rId67"/>
    <p:sldId id="858" r:id="rId68"/>
    <p:sldId id="873" r:id="rId69"/>
  </p:sldIdLst>
  <p:sldSz cx="9144000" cy="6858000" type="screen4x3"/>
  <p:notesSz cx="9939338" cy="143684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BF61A4D-43F3-4992-A00D-4BF8B9C318A3}">
          <p14:sldIdLst/>
        </p14:section>
        <p14:section name="未命名的章節" id="{C890795E-211C-40D2-A42E-8CB0591380CD}">
          <p14:sldIdLst>
            <p14:sldId id="309"/>
            <p14:sldId id="811"/>
            <p14:sldId id="311"/>
            <p14:sldId id="313"/>
            <p14:sldId id="312"/>
            <p14:sldId id="838"/>
            <p14:sldId id="326"/>
            <p14:sldId id="832"/>
            <p14:sldId id="854"/>
            <p14:sldId id="268"/>
            <p14:sldId id="285"/>
            <p14:sldId id="855"/>
            <p14:sldId id="305"/>
            <p14:sldId id="833"/>
            <p14:sldId id="856"/>
            <p14:sldId id="842"/>
            <p14:sldId id="339"/>
            <p14:sldId id="321"/>
            <p14:sldId id="834"/>
            <p14:sldId id="353"/>
            <p14:sldId id="354"/>
            <p14:sldId id="835"/>
            <p14:sldId id="299"/>
            <p14:sldId id="322"/>
            <p14:sldId id="306"/>
            <p14:sldId id="836"/>
            <p14:sldId id="880"/>
            <p14:sldId id="304"/>
            <p14:sldId id="837"/>
            <p14:sldId id="881"/>
            <p14:sldId id="843"/>
            <p14:sldId id="844"/>
            <p14:sldId id="328"/>
            <p14:sldId id="324"/>
            <p14:sldId id="343"/>
            <p14:sldId id="846"/>
            <p14:sldId id="352"/>
            <p14:sldId id="337"/>
            <p14:sldId id="341"/>
            <p14:sldId id="350"/>
            <p14:sldId id="362"/>
            <p14:sldId id="361"/>
            <p14:sldId id="365"/>
            <p14:sldId id="359"/>
            <p14:sldId id="366"/>
            <p14:sldId id="283"/>
            <p14:sldId id="349"/>
            <p14:sldId id="845"/>
            <p14:sldId id="347"/>
            <p14:sldId id="280"/>
            <p14:sldId id="344"/>
            <p14:sldId id="346"/>
            <p14:sldId id="323"/>
            <p14:sldId id="333"/>
            <p14:sldId id="849"/>
            <p14:sldId id="271"/>
            <p14:sldId id="882"/>
            <p14:sldId id="883"/>
            <p14:sldId id="316"/>
            <p14:sldId id="884"/>
            <p14:sldId id="864"/>
            <p14:sldId id="865"/>
            <p14:sldId id="867"/>
            <p14:sldId id="368"/>
            <p14:sldId id="370"/>
            <p14:sldId id="858"/>
            <p14:sldId id="8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99CC"/>
    <a:srgbClr val="007E39"/>
    <a:srgbClr val="990000"/>
    <a:srgbClr val="EF720B"/>
    <a:srgbClr val="0099FF"/>
    <a:srgbClr val="F9AD6F"/>
    <a:srgbClr val="C75F09"/>
    <a:srgbClr val="F78425"/>
    <a:srgbClr val="FBC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94664" autoAdjust="0"/>
  </p:normalViewPr>
  <p:slideViewPr>
    <p:cSldViewPr>
      <p:cViewPr varScale="1">
        <p:scale>
          <a:sx n="76" d="100"/>
          <a:sy n="76" d="100"/>
        </p:scale>
        <p:origin x="1680" y="43"/>
      </p:cViewPr>
      <p:guideLst>
        <p:guide orient="horz" pos="2160"/>
        <p:guide pos="2880"/>
      </p:guideLst>
    </p:cSldViewPr>
  </p:slideViewPr>
  <p:outlineViewPr>
    <p:cViewPr>
      <p:scale>
        <a:sx n="33" d="100"/>
        <a:sy n="33" d="100"/>
      </p:scale>
      <p:origin x="0" y="5904"/>
    </p:cViewPr>
  </p:outlineViewPr>
  <p:notesTextViewPr>
    <p:cViewPr>
      <p:scale>
        <a:sx n="3" d="2"/>
        <a:sy n="3" d="2"/>
      </p:scale>
      <p:origin x="0" y="0"/>
    </p:cViewPr>
  </p:notesTextViewPr>
  <p:sorterViewPr>
    <p:cViewPr>
      <p:scale>
        <a:sx n="100" d="100"/>
        <a:sy n="100" d="100"/>
      </p:scale>
      <p:origin x="0" y="-188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22DE1-31D3-475C-8C58-CAC91D2DEF67}" type="doc">
      <dgm:prSet loTypeId="urn:microsoft.com/office/officeart/2005/8/layout/hProcess9" loCatId="process" qsTypeId="urn:microsoft.com/office/officeart/2005/8/quickstyle/simple1" qsCatId="simple" csTypeId="urn:microsoft.com/office/officeart/2005/8/colors/accent6_2" csCatId="accent6" phldr="1"/>
      <dgm:spPr/>
    </dgm:pt>
    <dgm:pt modelId="{1F2F4D3E-85E5-47CB-8DB3-501E37061492}">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報考</a:t>
          </a:r>
          <a:r>
            <a:rPr lang="en-US" altLang="zh-TW" b="1" dirty="0">
              <a:solidFill>
                <a:schemeClr val="tx1"/>
              </a:solidFill>
              <a:latin typeface="微軟正黑體" panose="020B0604030504040204" pitchFamily="34" charset="-120"/>
              <a:ea typeface="微軟正黑體" panose="020B0604030504040204" pitchFamily="34" charset="-120"/>
            </a:rPr>
            <a:t>A</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491F5C6-16EC-4D49-997F-8ABA4A9364E7}" type="par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BC5C99-E91D-4911-928C-D89A44F98870}" type="sibTrans" cxnId="{7207D94B-794D-4AA5-8AB5-85BBDB758E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4813B3C-DA4A-44B8-915E-42DB9F7A7471}">
      <dgm:prSet phldrT="[文字]" custT="1"/>
      <dgm:spPr>
        <a:solidFill>
          <a:schemeClr val="accent6">
            <a:lumMod val="60000"/>
            <a:lumOff val="40000"/>
          </a:schemeClr>
        </a:solidFill>
      </dgm:spPr>
      <dgm:t>
        <a:bodyPr/>
        <a:lstStyle/>
        <a:p>
          <a:r>
            <a:rPr lang="zh-TW" altLang="en-US" sz="2400" b="1" dirty="0">
              <a:solidFill>
                <a:schemeClr val="tx1"/>
              </a:solidFill>
              <a:latin typeface="微軟正黑體" panose="020B0604030504040204" pitchFamily="34" charset="-120"/>
              <a:ea typeface="微軟正黑體" panose="020B0604030504040204" pitchFamily="34" charset="-120"/>
            </a:rPr>
            <a:t>修完</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的</a:t>
          </a:r>
          <a:br>
            <a:rPr lang="en-US" altLang="zh-TW" sz="2400" b="1" dirty="0">
              <a:solidFill>
                <a:schemeClr val="tx1"/>
              </a:solidFill>
              <a:latin typeface="微軟正黑體" panose="020B0604030504040204" pitchFamily="34" charset="-120"/>
              <a:ea typeface="微軟正黑體" panose="020B0604030504040204" pitchFamily="34" charset="-120"/>
            </a:rPr>
          </a:br>
          <a:r>
            <a:rPr lang="zh-TW" altLang="en-US" sz="2400" b="1" dirty="0">
              <a:solidFill>
                <a:schemeClr val="tx1"/>
              </a:solidFill>
              <a:latin typeface="微軟正黑體" panose="020B0604030504040204" pitchFamily="34" charset="-120"/>
              <a:ea typeface="微軟正黑體" panose="020B0604030504040204" pitchFamily="34" charset="-120"/>
            </a:rPr>
            <a:t>認證科目</a:t>
          </a:r>
          <a:endParaRPr lang="en-US" altLang="zh-TW" sz="2400" b="1" dirty="0">
            <a:solidFill>
              <a:schemeClr val="tx1"/>
            </a:solidFill>
            <a:latin typeface="微軟正黑體" panose="020B0604030504040204" pitchFamily="34" charset="-120"/>
            <a:ea typeface="微軟正黑體" panose="020B0604030504040204" pitchFamily="34" charset="-120"/>
          </a:endParaRPr>
        </a:p>
        <a:p>
          <a:r>
            <a:rPr lang="zh-TW" altLang="en-US" sz="2400" b="1" dirty="0">
              <a:solidFill>
                <a:schemeClr val="tx1"/>
              </a:solidFill>
              <a:latin typeface="微軟正黑體" panose="020B0604030504040204" pitchFamily="34" charset="-120"/>
              <a:ea typeface="微軟正黑體" panose="020B0604030504040204" pitchFamily="34" charset="-120"/>
            </a:rPr>
            <a:t>等條件</a:t>
          </a:r>
        </a:p>
      </dgm:t>
    </dgm:pt>
    <dgm:pt modelId="{8F57150F-CC2B-434F-80D9-980CD24A2F77}" type="par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0809E3-F403-4E08-8CF2-51B14367347B}" type="sibTrans" cxnId="{15049551-38E6-4641-9472-9D344EB21E1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CABF78-548E-47D9-8D88-C1C5C99EF5D5}">
      <dgm:prSet phldrT="[文字]"/>
      <dgm:spPr>
        <a:solidFill>
          <a:schemeClr val="accent6">
            <a:lumMod val="60000"/>
            <a:lumOff val="40000"/>
          </a:schemeClr>
        </a:solidFill>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核發修畢師資職前教育證明</a:t>
          </a:r>
        </a:p>
      </dgm:t>
    </dgm:pt>
    <dgm:pt modelId="{D41EAF49-C7FB-4DD5-8B9D-669A8E32E68A}" type="par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340C97-F6B7-42B2-826C-9F1ECA488710}" type="sibTrans" cxnId="{3DFE9ACF-E2D0-42F4-9522-8E05D55643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524A7D0-5971-4F47-AF0C-9B951B91077E}" type="pres">
      <dgm:prSet presAssocID="{5C422DE1-31D3-475C-8C58-CAC91D2DEF67}" presName="CompostProcess" presStyleCnt="0">
        <dgm:presLayoutVars>
          <dgm:dir/>
          <dgm:resizeHandles val="exact"/>
        </dgm:presLayoutVars>
      </dgm:prSet>
      <dgm:spPr/>
    </dgm:pt>
    <dgm:pt modelId="{5284ADFF-8B88-44A2-9128-F08E8DCE7BD9}" type="pres">
      <dgm:prSet presAssocID="{5C422DE1-31D3-475C-8C58-CAC91D2DEF67}" presName="arrow" presStyleLbl="bgShp" presStyleIdx="0" presStyleCnt="1" custLinFactNeighborX="404" custLinFactNeighborY="-1724"/>
      <dgm:spPr>
        <a:solidFill>
          <a:schemeClr val="accent6"/>
        </a:solidFill>
      </dgm:spPr>
    </dgm:pt>
    <dgm:pt modelId="{39CC6C42-ADC6-4980-BBCA-8C323ABB09F4}" type="pres">
      <dgm:prSet presAssocID="{5C422DE1-31D3-475C-8C58-CAC91D2DEF67}" presName="linearProcess" presStyleCnt="0"/>
      <dgm:spPr/>
    </dgm:pt>
    <dgm:pt modelId="{5108F913-3D86-4C2F-A423-CBCB8717F721}" type="pres">
      <dgm:prSet presAssocID="{1F2F4D3E-85E5-47CB-8DB3-501E37061492}" presName="textNode" presStyleLbl="node1" presStyleIdx="0" presStyleCnt="3" custScaleX="98198">
        <dgm:presLayoutVars>
          <dgm:bulletEnabled val="1"/>
        </dgm:presLayoutVars>
      </dgm:prSet>
      <dgm:spPr/>
    </dgm:pt>
    <dgm:pt modelId="{D1C0C7E2-FB8F-46D1-B5C7-510341008A53}" type="pres">
      <dgm:prSet presAssocID="{1DBC5C99-E91D-4911-928C-D89A44F98870}" presName="sibTrans" presStyleCnt="0"/>
      <dgm:spPr/>
    </dgm:pt>
    <dgm:pt modelId="{95ED23DD-3B03-4BAC-9734-8FD1BF60A266}" type="pres">
      <dgm:prSet presAssocID="{B4813B3C-DA4A-44B8-915E-42DB9F7A7471}" presName="textNode" presStyleLbl="node1" presStyleIdx="1" presStyleCnt="3" custScaleX="150558" custScaleY="94827">
        <dgm:presLayoutVars>
          <dgm:bulletEnabled val="1"/>
        </dgm:presLayoutVars>
      </dgm:prSet>
      <dgm:spPr/>
    </dgm:pt>
    <dgm:pt modelId="{FA50852B-B64E-440B-8D66-EC812BB52714}" type="pres">
      <dgm:prSet presAssocID="{AC0809E3-F403-4E08-8CF2-51B14367347B}" presName="sibTrans" presStyleCnt="0"/>
      <dgm:spPr/>
    </dgm:pt>
    <dgm:pt modelId="{823A977A-9CA3-40BC-A4EE-DB6FDE92880A}" type="pres">
      <dgm:prSet presAssocID="{82CABF78-548E-47D9-8D88-C1C5C99EF5D5}" presName="textNode" presStyleLbl="node1" presStyleIdx="2" presStyleCnt="3" custScaleX="193356">
        <dgm:presLayoutVars>
          <dgm:bulletEnabled val="1"/>
        </dgm:presLayoutVars>
      </dgm:prSet>
      <dgm:spPr/>
    </dgm:pt>
  </dgm:ptLst>
  <dgm:cxnLst>
    <dgm:cxn modelId="{8C58EB00-8B58-40FA-B092-C25860CADB96}" type="presOf" srcId="{82CABF78-548E-47D9-8D88-C1C5C99EF5D5}" destId="{823A977A-9CA3-40BC-A4EE-DB6FDE92880A}" srcOrd="0" destOrd="0" presId="urn:microsoft.com/office/officeart/2005/8/layout/hProcess9"/>
    <dgm:cxn modelId="{7207D94B-794D-4AA5-8AB5-85BBDB758EDF}" srcId="{5C422DE1-31D3-475C-8C58-CAC91D2DEF67}" destId="{1F2F4D3E-85E5-47CB-8DB3-501E37061492}" srcOrd="0" destOrd="0" parTransId="{D491F5C6-16EC-4D49-997F-8ABA4A9364E7}" sibTransId="{1DBC5C99-E91D-4911-928C-D89A44F98870}"/>
    <dgm:cxn modelId="{15049551-38E6-4641-9472-9D344EB21E12}" srcId="{5C422DE1-31D3-475C-8C58-CAC91D2DEF67}" destId="{B4813B3C-DA4A-44B8-915E-42DB9F7A7471}" srcOrd="1" destOrd="0" parTransId="{8F57150F-CC2B-434F-80D9-980CD24A2F77}" sibTransId="{AC0809E3-F403-4E08-8CF2-51B14367347B}"/>
    <dgm:cxn modelId="{7CB16783-BA35-4356-9ADB-B63F849B6D36}" type="presOf" srcId="{1F2F4D3E-85E5-47CB-8DB3-501E37061492}" destId="{5108F913-3D86-4C2F-A423-CBCB8717F721}" srcOrd="0" destOrd="0" presId="urn:microsoft.com/office/officeart/2005/8/layout/hProcess9"/>
    <dgm:cxn modelId="{A8180484-2564-43EB-8CA7-A3FC36E2B3B1}" type="presOf" srcId="{5C422DE1-31D3-475C-8C58-CAC91D2DEF67}" destId="{8524A7D0-5971-4F47-AF0C-9B951B91077E}" srcOrd="0" destOrd="0" presId="urn:microsoft.com/office/officeart/2005/8/layout/hProcess9"/>
    <dgm:cxn modelId="{D17676AA-F2C3-4DF4-AB2F-4407B284C0E8}" type="presOf" srcId="{B4813B3C-DA4A-44B8-915E-42DB9F7A7471}" destId="{95ED23DD-3B03-4BAC-9734-8FD1BF60A266}" srcOrd="0" destOrd="0" presId="urn:microsoft.com/office/officeart/2005/8/layout/hProcess9"/>
    <dgm:cxn modelId="{3DFE9ACF-E2D0-42F4-9522-8E05D5564356}" srcId="{5C422DE1-31D3-475C-8C58-CAC91D2DEF67}" destId="{82CABF78-548E-47D9-8D88-C1C5C99EF5D5}" srcOrd="2" destOrd="0" parTransId="{D41EAF49-C7FB-4DD5-8B9D-669A8E32E68A}" sibTransId="{D5340C97-F6B7-42B2-826C-9F1ECA488710}"/>
    <dgm:cxn modelId="{DAFFBCF8-6221-430B-AC3D-4BCD000D0B0C}" type="presParOf" srcId="{8524A7D0-5971-4F47-AF0C-9B951B91077E}" destId="{5284ADFF-8B88-44A2-9128-F08E8DCE7BD9}" srcOrd="0" destOrd="0" presId="urn:microsoft.com/office/officeart/2005/8/layout/hProcess9"/>
    <dgm:cxn modelId="{CCBA52AA-7A75-4AD8-96BF-3E9F1231AD2C}" type="presParOf" srcId="{8524A7D0-5971-4F47-AF0C-9B951B91077E}" destId="{39CC6C42-ADC6-4980-BBCA-8C323ABB09F4}" srcOrd="1" destOrd="0" presId="urn:microsoft.com/office/officeart/2005/8/layout/hProcess9"/>
    <dgm:cxn modelId="{126D6E25-A200-4168-BC80-A0549D22C062}" type="presParOf" srcId="{39CC6C42-ADC6-4980-BBCA-8C323ABB09F4}" destId="{5108F913-3D86-4C2F-A423-CBCB8717F721}" srcOrd="0" destOrd="0" presId="urn:microsoft.com/office/officeart/2005/8/layout/hProcess9"/>
    <dgm:cxn modelId="{D0AC444D-3837-489E-B544-43AED82C7CED}" type="presParOf" srcId="{39CC6C42-ADC6-4980-BBCA-8C323ABB09F4}" destId="{D1C0C7E2-FB8F-46D1-B5C7-510341008A53}" srcOrd="1" destOrd="0" presId="urn:microsoft.com/office/officeart/2005/8/layout/hProcess9"/>
    <dgm:cxn modelId="{E3264FE3-7195-43C2-A068-BA52DAFD282D}" type="presParOf" srcId="{39CC6C42-ADC6-4980-BBCA-8C323ABB09F4}" destId="{95ED23DD-3B03-4BAC-9734-8FD1BF60A266}" srcOrd="2" destOrd="0" presId="urn:microsoft.com/office/officeart/2005/8/layout/hProcess9"/>
    <dgm:cxn modelId="{6F1B7B89-EE84-4567-AE8E-0ABFD2A23491}" type="presParOf" srcId="{39CC6C42-ADC6-4980-BBCA-8C323ABB09F4}" destId="{FA50852B-B64E-440B-8D66-EC812BB52714}" srcOrd="3" destOrd="0" presId="urn:microsoft.com/office/officeart/2005/8/layout/hProcess9"/>
    <dgm:cxn modelId="{4899AE88-3D8B-4CB6-9BFF-F44A94DADA66}" type="presParOf" srcId="{39CC6C42-ADC6-4980-BBCA-8C323ABB09F4}" destId="{823A977A-9CA3-40BC-A4EE-DB6FDE9288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1703E-4726-48E5-A807-19060A894922}"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zh-TW" altLang="en-US"/>
        </a:p>
      </dgm:t>
    </dgm:pt>
    <dgm:pt modelId="{A2BCCB01-28F2-482A-B949-0120C7C27F16}">
      <dgm:prSet phldrT="[文字]" custT="1"/>
      <dgm:spPr/>
      <dgm:t>
        <a:bodyPr/>
        <a:lstStyle/>
        <a:p>
          <a:r>
            <a:rPr kumimoji="1" lang="zh-TW" altLang="en-US" sz="2500" b="1" dirty="0">
              <a:latin typeface="微軟正黑體" pitchFamily="34" charset="-120"/>
              <a:ea typeface="微軟正黑體" pitchFamily="34" charset="-120"/>
            </a:rPr>
            <a:t>取得第一張合格教師證，可於原校或他校申請加科登記。</a:t>
          </a:r>
          <a:endParaRPr lang="zh-TW" altLang="en-US" sz="2500" b="1" dirty="0">
            <a:latin typeface="微軟正黑體" pitchFamily="34" charset="-120"/>
            <a:ea typeface="微軟正黑體" pitchFamily="34" charset="-120"/>
          </a:endParaRPr>
        </a:p>
      </dgm:t>
    </dgm:pt>
    <dgm:pt modelId="{9B9B0043-AE9E-417E-97C0-7F8365E20074}" type="parTrans" cxnId="{C9EE09E4-0678-4220-A1D7-92F30F6FA500}">
      <dgm:prSet/>
      <dgm:spPr/>
      <dgm:t>
        <a:bodyPr/>
        <a:lstStyle/>
        <a:p>
          <a:endParaRPr lang="zh-TW" altLang="en-US"/>
        </a:p>
      </dgm:t>
    </dgm:pt>
    <dgm:pt modelId="{205CA25C-7B75-44F2-A6F7-BDDC55CE59E0}" type="sibTrans" cxnId="{C9EE09E4-0678-4220-A1D7-92F30F6FA500}">
      <dgm:prSet/>
      <dgm:spPr/>
      <dgm:t>
        <a:bodyPr/>
        <a:lstStyle/>
        <a:p>
          <a:endParaRPr lang="zh-TW" altLang="en-US"/>
        </a:p>
      </dgm:t>
    </dgm:pt>
    <dgm:pt modelId="{025A3B53-49F8-46CC-B713-069ECBB8564F}">
      <dgm:prSet phldrT="[文字]" custT="1"/>
      <dgm:spPr/>
      <dgm:t>
        <a:bodyPr/>
        <a:lstStyle/>
        <a:p>
          <a:r>
            <a:rPr kumimoji="1" lang="zh-TW" altLang="en-US" sz="2500" b="1"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dirty="0">
            <a:solidFill>
              <a:schemeClr val="bg1"/>
            </a:solidFill>
            <a:latin typeface="微軟正黑體" pitchFamily="34" charset="-120"/>
            <a:ea typeface="微軟正黑體" pitchFamily="34" charset="-120"/>
          </a:endParaRPr>
        </a:p>
      </dgm:t>
    </dgm:pt>
    <dgm:pt modelId="{63CAB5E7-66F0-4AE6-AC93-CA83CC2B5EAC}" type="parTrans" cxnId="{DADC3398-C4E0-4773-A977-5C1B23686587}">
      <dgm:prSet/>
      <dgm:spPr/>
      <dgm:t>
        <a:bodyPr/>
        <a:lstStyle/>
        <a:p>
          <a:endParaRPr lang="zh-TW" altLang="en-US"/>
        </a:p>
      </dgm:t>
    </dgm:pt>
    <dgm:pt modelId="{52734A7E-11E1-46A7-8D0A-8084DD64623D}" type="sibTrans" cxnId="{DADC3398-C4E0-4773-A977-5C1B23686587}">
      <dgm:prSet/>
      <dgm:spPr/>
      <dgm:t>
        <a:bodyPr/>
        <a:lstStyle/>
        <a:p>
          <a:endParaRPr lang="zh-TW" altLang="en-US"/>
        </a:p>
      </dgm:t>
    </dgm:pt>
    <dgm:pt modelId="{DF8F2B61-050D-43C2-BFDD-E0C5505E7FB8}">
      <dgm:prSet phldrT="[文字]" custT="1"/>
      <dgm:spPr/>
      <dgm:t>
        <a:bodyPr/>
        <a:lstStyle/>
        <a:p>
          <a:r>
            <a:rPr kumimoji="1" lang="zh-TW" altLang="en-US" sz="2500" b="1" dirty="0">
              <a:latin typeface="微軟正黑體" pitchFamily="34" charset="-120"/>
              <a:ea typeface="微軟正黑體" pitchFamily="34" charset="-120"/>
            </a:rPr>
            <a:t>學分認證完成後，免檢定免實習，可申請加發第二科教師證。</a:t>
          </a:r>
          <a:endParaRPr lang="zh-TW" altLang="en-US" sz="2500" b="1" dirty="0">
            <a:latin typeface="微軟正黑體" pitchFamily="34" charset="-120"/>
            <a:ea typeface="微軟正黑體" pitchFamily="34" charset="-120"/>
          </a:endParaRPr>
        </a:p>
      </dgm:t>
    </dgm:pt>
    <dgm:pt modelId="{ABFAC23B-1116-4B19-8130-DF034C6DDB2F}" type="parTrans" cxnId="{29F4DE97-164F-40B2-A606-F2F4B0812006}">
      <dgm:prSet/>
      <dgm:spPr/>
      <dgm:t>
        <a:bodyPr/>
        <a:lstStyle/>
        <a:p>
          <a:endParaRPr lang="zh-TW" altLang="en-US"/>
        </a:p>
      </dgm:t>
    </dgm:pt>
    <dgm:pt modelId="{EFCEA4A4-F925-4986-AD51-0A117AFA9B0E}" type="sibTrans" cxnId="{29F4DE97-164F-40B2-A606-F2F4B0812006}">
      <dgm:prSet/>
      <dgm:spPr/>
      <dgm:t>
        <a:bodyPr/>
        <a:lstStyle/>
        <a:p>
          <a:endParaRPr lang="zh-TW" altLang="en-US"/>
        </a:p>
      </dgm:t>
    </dgm:pt>
    <dgm:pt modelId="{EE3628D9-D720-4B1B-AD24-8C77D82F12D5}" type="pres">
      <dgm:prSet presAssocID="{5DA1703E-4726-48E5-A807-19060A894922}" presName="outerComposite" presStyleCnt="0">
        <dgm:presLayoutVars>
          <dgm:chMax val="5"/>
          <dgm:dir/>
          <dgm:resizeHandles val="exact"/>
        </dgm:presLayoutVars>
      </dgm:prSet>
      <dgm:spPr/>
    </dgm:pt>
    <dgm:pt modelId="{E8E676EF-2D56-4E33-AE48-B317B7B08A64}" type="pres">
      <dgm:prSet presAssocID="{5DA1703E-4726-48E5-A807-19060A894922}" presName="dummyMaxCanvas" presStyleCnt="0">
        <dgm:presLayoutVars/>
      </dgm:prSet>
      <dgm:spPr/>
    </dgm:pt>
    <dgm:pt modelId="{2089669D-8B75-4587-AE28-134D416610EE}" type="pres">
      <dgm:prSet presAssocID="{5DA1703E-4726-48E5-A807-19060A894922}" presName="ThreeNodes_1" presStyleLbl="node1" presStyleIdx="0" presStyleCnt="3">
        <dgm:presLayoutVars>
          <dgm:bulletEnabled val="1"/>
        </dgm:presLayoutVars>
      </dgm:prSet>
      <dgm:spPr/>
    </dgm:pt>
    <dgm:pt modelId="{089DEFAB-3E8F-492F-8499-D044857391F8}" type="pres">
      <dgm:prSet presAssocID="{5DA1703E-4726-48E5-A807-19060A894922}" presName="ThreeNodes_2" presStyleLbl="node1" presStyleIdx="1" presStyleCnt="3">
        <dgm:presLayoutVars>
          <dgm:bulletEnabled val="1"/>
        </dgm:presLayoutVars>
      </dgm:prSet>
      <dgm:spPr/>
    </dgm:pt>
    <dgm:pt modelId="{D5F3F239-9F5E-4259-B1CF-C691C33D5A4A}" type="pres">
      <dgm:prSet presAssocID="{5DA1703E-4726-48E5-A807-19060A894922}" presName="ThreeNodes_3" presStyleLbl="node1" presStyleIdx="2" presStyleCnt="3">
        <dgm:presLayoutVars>
          <dgm:bulletEnabled val="1"/>
        </dgm:presLayoutVars>
      </dgm:prSet>
      <dgm:spPr/>
    </dgm:pt>
    <dgm:pt modelId="{D8C10D8A-F165-4254-82C0-5563FDFC0274}" type="pres">
      <dgm:prSet presAssocID="{5DA1703E-4726-48E5-A807-19060A894922}" presName="ThreeConn_1-2" presStyleLbl="fgAccFollowNode1" presStyleIdx="0" presStyleCnt="2">
        <dgm:presLayoutVars>
          <dgm:bulletEnabled val="1"/>
        </dgm:presLayoutVars>
      </dgm:prSet>
      <dgm:spPr/>
    </dgm:pt>
    <dgm:pt modelId="{1E68F97B-932F-4526-881C-758A9EC9E6D5}" type="pres">
      <dgm:prSet presAssocID="{5DA1703E-4726-48E5-A807-19060A894922}" presName="ThreeConn_2-3" presStyleLbl="fgAccFollowNode1" presStyleIdx="1" presStyleCnt="2">
        <dgm:presLayoutVars>
          <dgm:bulletEnabled val="1"/>
        </dgm:presLayoutVars>
      </dgm:prSet>
      <dgm:spPr/>
    </dgm:pt>
    <dgm:pt modelId="{6B126116-1237-4016-BBA8-2AF48D81AE41}" type="pres">
      <dgm:prSet presAssocID="{5DA1703E-4726-48E5-A807-19060A894922}" presName="ThreeNodes_1_text" presStyleLbl="node1" presStyleIdx="2" presStyleCnt="3">
        <dgm:presLayoutVars>
          <dgm:bulletEnabled val="1"/>
        </dgm:presLayoutVars>
      </dgm:prSet>
      <dgm:spPr/>
    </dgm:pt>
    <dgm:pt modelId="{09272159-5EB0-4473-9074-FCF20C8381E4}" type="pres">
      <dgm:prSet presAssocID="{5DA1703E-4726-48E5-A807-19060A894922}" presName="ThreeNodes_2_text" presStyleLbl="node1" presStyleIdx="2" presStyleCnt="3">
        <dgm:presLayoutVars>
          <dgm:bulletEnabled val="1"/>
        </dgm:presLayoutVars>
      </dgm:prSet>
      <dgm:spPr/>
    </dgm:pt>
    <dgm:pt modelId="{C7AA6533-F7F5-4A1D-BA08-A36E85702BB0}" type="pres">
      <dgm:prSet presAssocID="{5DA1703E-4726-48E5-A807-19060A894922}" presName="ThreeNodes_3_text" presStyleLbl="node1" presStyleIdx="2" presStyleCnt="3">
        <dgm:presLayoutVars>
          <dgm:bulletEnabled val="1"/>
        </dgm:presLayoutVars>
      </dgm:prSet>
      <dgm:spPr/>
    </dgm:pt>
  </dgm:ptLst>
  <dgm:cxnLst>
    <dgm:cxn modelId="{A6D6360C-D7CA-463A-8DB8-90EEA45AE6AC}" type="presOf" srcId="{205CA25C-7B75-44F2-A6F7-BDDC55CE59E0}" destId="{D8C10D8A-F165-4254-82C0-5563FDFC0274}" srcOrd="0" destOrd="0" presId="urn:microsoft.com/office/officeart/2005/8/layout/vProcess5"/>
    <dgm:cxn modelId="{EF1ED10F-48C3-498E-B25C-523CEB12FB45}" type="presOf" srcId="{52734A7E-11E1-46A7-8D0A-8084DD64623D}" destId="{1E68F97B-932F-4526-881C-758A9EC9E6D5}" srcOrd="0" destOrd="0" presId="urn:microsoft.com/office/officeart/2005/8/layout/vProcess5"/>
    <dgm:cxn modelId="{63FA2836-5082-42EE-91AE-E5E4AB0EED11}" type="presOf" srcId="{025A3B53-49F8-46CC-B713-069ECBB8564F}" destId="{089DEFAB-3E8F-492F-8499-D044857391F8}" srcOrd="0" destOrd="0" presId="urn:microsoft.com/office/officeart/2005/8/layout/vProcess5"/>
    <dgm:cxn modelId="{0F42BB3D-7107-4EDF-9444-626FF3782A80}" type="presOf" srcId="{5DA1703E-4726-48E5-A807-19060A894922}" destId="{EE3628D9-D720-4B1B-AD24-8C77D82F12D5}" srcOrd="0" destOrd="0" presId="urn:microsoft.com/office/officeart/2005/8/layout/vProcess5"/>
    <dgm:cxn modelId="{0BDD335A-D312-4996-AAE8-102E81FEAC9F}" type="presOf" srcId="{A2BCCB01-28F2-482A-B949-0120C7C27F16}" destId="{6B126116-1237-4016-BBA8-2AF48D81AE41}" srcOrd="1" destOrd="0" presId="urn:microsoft.com/office/officeart/2005/8/layout/vProcess5"/>
    <dgm:cxn modelId="{3E887596-8404-4324-A6A5-E7563F5E964F}" type="presOf" srcId="{DF8F2B61-050D-43C2-BFDD-E0C5505E7FB8}" destId="{D5F3F239-9F5E-4259-B1CF-C691C33D5A4A}" srcOrd="0" destOrd="0" presId="urn:microsoft.com/office/officeart/2005/8/layout/vProcess5"/>
    <dgm:cxn modelId="{29F4DE97-164F-40B2-A606-F2F4B0812006}" srcId="{5DA1703E-4726-48E5-A807-19060A894922}" destId="{DF8F2B61-050D-43C2-BFDD-E0C5505E7FB8}" srcOrd="2" destOrd="0" parTransId="{ABFAC23B-1116-4B19-8130-DF034C6DDB2F}" sibTransId="{EFCEA4A4-F925-4986-AD51-0A117AFA9B0E}"/>
    <dgm:cxn modelId="{DADC3398-C4E0-4773-A977-5C1B23686587}" srcId="{5DA1703E-4726-48E5-A807-19060A894922}" destId="{025A3B53-49F8-46CC-B713-069ECBB8564F}" srcOrd="1" destOrd="0" parTransId="{63CAB5E7-66F0-4AE6-AC93-CA83CC2B5EAC}" sibTransId="{52734A7E-11E1-46A7-8D0A-8084DD64623D}"/>
    <dgm:cxn modelId="{7888FCCB-EF9D-42C3-8D95-849EFA6B5EEC}" type="presOf" srcId="{025A3B53-49F8-46CC-B713-069ECBB8564F}" destId="{09272159-5EB0-4473-9074-FCF20C8381E4}" srcOrd="1" destOrd="0" presId="urn:microsoft.com/office/officeart/2005/8/layout/vProcess5"/>
    <dgm:cxn modelId="{C9EE09E4-0678-4220-A1D7-92F30F6FA500}" srcId="{5DA1703E-4726-48E5-A807-19060A894922}" destId="{A2BCCB01-28F2-482A-B949-0120C7C27F16}" srcOrd="0" destOrd="0" parTransId="{9B9B0043-AE9E-417E-97C0-7F8365E20074}" sibTransId="{205CA25C-7B75-44F2-A6F7-BDDC55CE59E0}"/>
    <dgm:cxn modelId="{505DCAE9-6A64-4898-9008-693E472F26EB}" type="presOf" srcId="{DF8F2B61-050D-43C2-BFDD-E0C5505E7FB8}" destId="{C7AA6533-F7F5-4A1D-BA08-A36E85702BB0}" srcOrd="1" destOrd="0" presId="urn:microsoft.com/office/officeart/2005/8/layout/vProcess5"/>
    <dgm:cxn modelId="{CFB17FF0-7813-40E5-8A45-14F73EE1ABDC}" type="presOf" srcId="{A2BCCB01-28F2-482A-B949-0120C7C27F16}" destId="{2089669D-8B75-4587-AE28-134D416610EE}" srcOrd="0" destOrd="0" presId="urn:microsoft.com/office/officeart/2005/8/layout/vProcess5"/>
    <dgm:cxn modelId="{F4235C44-548C-44B0-86AF-59BDB9EC63F9}" type="presParOf" srcId="{EE3628D9-D720-4B1B-AD24-8C77D82F12D5}" destId="{E8E676EF-2D56-4E33-AE48-B317B7B08A64}" srcOrd="0" destOrd="0" presId="urn:microsoft.com/office/officeart/2005/8/layout/vProcess5"/>
    <dgm:cxn modelId="{1F89E628-0DED-4A57-A192-82F23243F9A2}" type="presParOf" srcId="{EE3628D9-D720-4B1B-AD24-8C77D82F12D5}" destId="{2089669D-8B75-4587-AE28-134D416610EE}" srcOrd="1" destOrd="0" presId="urn:microsoft.com/office/officeart/2005/8/layout/vProcess5"/>
    <dgm:cxn modelId="{2C026F44-5BBB-4632-915B-DB214E185DD3}" type="presParOf" srcId="{EE3628D9-D720-4B1B-AD24-8C77D82F12D5}" destId="{089DEFAB-3E8F-492F-8499-D044857391F8}" srcOrd="2" destOrd="0" presId="urn:microsoft.com/office/officeart/2005/8/layout/vProcess5"/>
    <dgm:cxn modelId="{511E80F7-7C6E-4CE4-B2C1-E8EFF5866C37}" type="presParOf" srcId="{EE3628D9-D720-4B1B-AD24-8C77D82F12D5}" destId="{D5F3F239-9F5E-4259-B1CF-C691C33D5A4A}" srcOrd="3" destOrd="0" presId="urn:microsoft.com/office/officeart/2005/8/layout/vProcess5"/>
    <dgm:cxn modelId="{6C0D64BE-C0CE-4B39-BAB8-0558E7C53B27}" type="presParOf" srcId="{EE3628D9-D720-4B1B-AD24-8C77D82F12D5}" destId="{D8C10D8A-F165-4254-82C0-5563FDFC0274}" srcOrd="4" destOrd="0" presId="urn:microsoft.com/office/officeart/2005/8/layout/vProcess5"/>
    <dgm:cxn modelId="{0452CAE9-E41F-4A9E-A484-2F7ACA6555D6}" type="presParOf" srcId="{EE3628D9-D720-4B1B-AD24-8C77D82F12D5}" destId="{1E68F97B-932F-4526-881C-758A9EC9E6D5}" srcOrd="5" destOrd="0" presId="urn:microsoft.com/office/officeart/2005/8/layout/vProcess5"/>
    <dgm:cxn modelId="{7228F653-0EB0-464E-BA1A-A96743FCE7A2}" type="presParOf" srcId="{EE3628D9-D720-4B1B-AD24-8C77D82F12D5}" destId="{6B126116-1237-4016-BBA8-2AF48D81AE41}" srcOrd="6" destOrd="0" presId="urn:microsoft.com/office/officeart/2005/8/layout/vProcess5"/>
    <dgm:cxn modelId="{7796C175-CB07-4107-9276-E6D8717B93A5}" type="presParOf" srcId="{EE3628D9-D720-4B1B-AD24-8C77D82F12D5}" destId="{09272159-5EB0-4473-9074-FCF20C8381E4}" srcOrd="7" destOrd="0" presId="urn:microsoft.com/office/officeart/2005/8/layout/vProcess5"/>
    <dgm:cxn modelId="{43872118-C0A6-4682-9824-D0A4B9A440FA}" type="presParOf" srcId="{EE3628D9-D720-4B1B-AD24-8C77D82F12D5}" destId="{C7AA6533-F7F5-4A1D-BA08-A36E85702BB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ADFF-8B88-44A2-9128-F08E8DCE7BD9}">
      <dsp:nvSpPr>
        <dsp:cNvPr id="0" name=""/>
        <dsp:cNvSpPr/>
      </dsp:nvSpPr>
      <dsp:spPr>
        <a:xfrm>
          <a:off x="576083" y="0"/>
          <a:ext cx="6243093" cy="4176464"/>
        </a:xfrm>
        <a:prstGeom prst="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5108F913-3D86-4C2F-A423-CBCB8717F721}">
      <dsp:nvSpPr>
        <dsp:cNvPr id="0" name=""/>
        <dsp:cNvSpPr/>
      </dsp:nvSpPr>
      <dsp:spPr>
        <a:xfrm>
          <a:off x="3932" y="1252939"/>
          <a:ext cx="1593573"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b="1" kern="1200" dirty="0">
              <a:solidFill>
                <a:schemeClr val="tx1"/>
              </a:solidFill>
              <a:latin typeface="微軟正黑體" panose="020B0604030504040204" pitchFamily="34" charset="-120"/>
              <a:ea typeface="微軟正黑體" panose="020B0604030504040204" pitchFamily="34" charset="-120"/>
            </a:rPr>
            <a:t>報考</a:t>
          </a:r>
          <a:r>
            <a:rPr lang="en-US" altLang="zh-TW" sz="3100" b="1" kern="1200" dirty="0">
              <a:solidFill>
                <a:schemeClr val="tx1"/>
              </a:solidFill>
              <a:latin typeface="微軟正黑體" panose="020B0604030504040204" pitchFamily="34" charset="-120"/>
              <a:ea typeface="微軟正黑體" panose="020B0604030504040204" pitchFamily="34" charset="-120"/>
            </a:rPr>
            <a:t>A</a:t>
          </a:r>
          <a:endParaRPr lang="zh-TW" altLang="en-US" sz="3100" b="1" kern="1200" dirty="0">
            <a:solidFill>
              <a:schemeClr val="tx1"/>
            </a:solidFill>
            <a:latin typeface="微軟正黑體" panose="020B0604030504040204" pitchFamily="34" charset="-120"/>
            <a:ea typeface="微軟正黑體" panose="020B0604030504040204" pitchFamily="34" charset="-120"/>
          </a:endParaRPr>
        </a:p>
      </dsp:txBody>
      <dsp:txXfrm>
        <a:off x="81724" y="1330731"/>
        <a:ext cx="1437989" cy="1515001"/>
      </dsp:txXfrm>
    </dsp:sp>
    <dsp:sp modelId="{95ED23DD-3B03-4BAC-9734-8FD1BF60A266}">
      <dsp:nvSpPr>
        <dsp:cNvPr id="0" name=""/>
        <dsp:cNvSpPr/>
      </dsp:nvSpPr>
      <dsp:spPr>
        <a:xfrm>
          <a:off x="1678647" y="1296148"/>
          <a:ext cx="2443280" cy="15841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修完</a:t>
          </a:r>
          <a:r>
            <a:rPr lang="en-US" altLang="zh-TW" sz="2400" b="1" kern="1200" dirty="0">
              <a:solidFill>
                <a:schemeClr val="tx1"/>
              </a:solidFill>
              <a:latin typeface="微軟正黑體" panose="020B0604030504040204" pitchFamily="34" charset="-120"/>
              <a:ea typeface="微軟正黑體" panose="020B0604030504040204" pitchFamily="34" charset="-120"/>
            </a:rPr>
            <a:t>A</a:t>
          </a:r>
          <a:r>
            <a:rPr lang="zh-TW" altLang="en-US" sz="2400" b="1" kern="1200" dirty="0">
              <a:solidFill>
                <a:schemeClr val="tx1"/>
              </a:solidFill>
              <a:latin typeface="微軟正黑體" panose="020B0604030504040204" pitchFamily="34" charset="-120"/>
              <a:ea typeface="微軟正黑體" panose="020B0604030504040204" pitchFamily="34" charset="-120"/>
            </a:rPr>
            <a:t>的</a:t>
          </a:r>
          <a:br>
            <a:rPr lang="en-US" altLang="zh-TW" sz="2400" b="1" kern="1200" dirty="0">
              <a:solidFill>
                <a:schemeClr val="tx1"/>
              </a:solidFill>
              <a:latin typeface="微軟正黑體" panose="020B0604030504040204" pitchFamily="34" charset="-120"/>
              <a:ea typeface="微軟正黑體" panose="020B0604030504040204" pitchFamily="34" charset="-120"/>
            </a:rPr>
          </a:br>
          <a:r>
            <a:rPr lang="zh-TW" altLang="en-US" sz="2400" b="1" kern="1200" dirty="0">
              <a:solidFill>
                <a:schemeClr val="tx1"/>
              </a:solidFill>
              <a:latin typeface="微軟正黑體" panose="020B0604030504040204" pitchFamily="34" charset="-120"/>
              <a:ea typeface="微軟正黑體" panose="020B0604030504040204" pitchFamily="34" charset="-120"/>
            </a:rPr>
            <a:t>認證科目</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90000"/>
            </a:lnSpc>
            <a:spcBef>
              <a:spcPct val="0"/>
            </a:spcBef>
            <a:spcAft>
              <a:spcPct val="35000"/>
            </a:spcAft>
            <a:buNone/>
          </a:pPr>
          <a:r>
            <a:rPr lang="zh-TW" altLang="en-US" sz="2400" b="1" kern="1200" dirty="0">
              <a:solidFill>
                <a:schemeClr val="tx1"/>
              </a:solidFill>
              <a:latin typeface="微軟正黑體" panose="020B0604030504040204" pitchFamily="34" charset="-120"/>
              <a:ea typeface="微軟正黑體" panose="020B0604030504040204" pitchFamily="34" charset="-120"/>
            </a:rPr>
            <a:t>等條件</a:t>
          </a:r>
        </a:p>
      </dsp:txBody>
      <dsp:txXfrm>
        <a:off x="1755980" y="1373481"/>
        <a:ext cx="2288614" cy="1429500"/>
      </dsp:txXfrm>
    </dsp:sp>
    <dsp:sp modelId="{823A977A-9CA3-40BC-A4EE-DB6FDE92880A}">
      <dsp:nvSpPr>
        <dsp:cNvPr id="0" name=""/>
        <dsp:cNvSpPr/>
      </dsp:nvSpPr>
      <dsp:spPr>
        <a:xfrm>
          <a:off x="4203069" y="1252939"/>
          <a:ext cx="3137814" cy="16705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b="1" kern="1200" dirty="0">
              <a:solidFill>
                <a:schemeClr val="tx1"/>
              </a:solidFill>
              <a:latin typeface="微軟正黑體" panose="020B0604030504040204" pitchFamily="34" charset="-120"/>
              <a:ea typeface="微軟正黑體" panose="020B0604030504040204" pitchFamily="34" charset="-120"/>
            </a:rPr>
            <a:t>核發修畢師資職前教育證明</a:t>
          </a:r>
        </a:p>
      </dsp:txBody>
      <dsp:txXfrm>
        <a:off x="4284620" y="1334490"/>
        <a:ext cx="2974712" cy="1507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669D-8B75-4587-AE28-134D416610EE}">
      <dsp:nvSpPr>
        <dsp:cNvPr id="0" name=""/>
        <dsp:cNvSpPr/>
      </dsp:nvSpPr>
      <dsp:spPr>
        <a:xfrm>
          <a:off x="0" y="0"/>
          <a:ext cx="7161195" cy="1219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latin typeface="微軟正黑體" pitchFamily="34" charset="-120"/>
              <a:ea typeface="微軟正黑體" pitchFamily="34" charset="-120"/>
            </a:rPr>
            <a:t>取得第一張合格教師證，可於原校或他校申請加科登記。</a:t>
          </a:r>
          <a:endParaRPr lang="zh-TW" altLang="en-US" sz="2500" b="1" kern="1200" dirty="0">
            <a:latin typeface="微軟正黑體" pitchFamily="34" charset="-120"/>
            <a:ea typeface="微軟正黑體" pitchFamily="34" charset="-120"/>
          </a:endParaRPr>
        </a:p>
      </dsp:txBody>
      <dsp:txXfrm>
        <a:off x="35709" y="35709"/>
        <a:ext cx="5845584" cy="1147782"/>
      </dsp:txXfrm>
    </dsp:sp>
    <dsp:sp modelId="{089DEFAB-3E8F-492F-8499-D044857391F8}">
      <dsp:nvSpPr>
        <dsp:cNvPr id="0" name=""/>
        <dsp:cNvSpPr/>
      </dsp:nvSpPr>
      <dsp:spPr>
        <a:xfrm>
          <a:off x="631870" y="1422399"/>
          <a:ext cx="7161195" cy="12192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solidFill>
                <a:schemeClr val="bg1"/>
              </a:solidFill>
              <a:latin typeface="微軟正黑體" pitchFamily="34" charset="-120"/>
              <a:ea typeface="微軟正黑體" pitchFamily="34" charset="-120"/>
            </a:rPr>
            <a:t>如果修習第一科期間，想同時修讀第二科，必須事先向本處課程組申請。</a:t>
          </a:r>
          <a:endParaRPr lang="zh-TW" altLang="en-US" sz="2500" b="1" kern="1200" dirty="0">
            <a:solidFill>
              <a:schemeClr val="bg1"/>
            </a:solidFill>
            <a:latin typeface="微軟正黑體" pitchFamily="34" charset="-120"/>
            <a:ea typeface="微軟正黑體" pitchFamily="34" charset="-120"/>
          </a:endParaRPr>
        </a:p>
      </dsp:txBody>
      <dsp:txXfrm>
        <a:off x="667579" y="1458108"/>
        <a:ext cx="5665427" cy="1147782"/>
      </dsp:txXfrm>
    </dsp:sp>
    <dsp:sp modelId="{D5F3F239-9F5E-4259-B1CF-C691C33D5A4A}">
      <dsp:nvSpPr>
        <dsp:cNvPr id="0" name=""/>
        <dsp:cNvSpPr/>
      </dsp:nvSpPr>
      <dsp:spPr>
        <a:xfrm>
          <a:off x="1263740" y="2844799"/>
          <a:ext cx="7161195" cy="1219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zh-TW" altLang="en-US" sz="2500" b="1" kern="1200" dirty="0">
              <a:latin typeface="微軟正黑體" pitchFamily="34" charset="-120"/>
              <a:ea typeface="微軟正黑體" pitchFamily="34" charset="-120"/>
            </a:rPr>
            <a:t>學分認證完成後，免檢定免實習，可申請加發第二科教師證。</a:t>
          </a:r>
          <a:endParaRPr lang="zh-TW" altLang="en-US" sz="2500" b="1" kern="1200" dirty="0">
            <a:latin typeface="微軟正黑體" pitchFamily="34" charset="-120"/>
            <a:ea typeface="微軟正黑體" pitchFamily="34" charset="-120"/>
          </a:endParaRPr>
        </a:p>
      </dsp:txBody>
      <dsp:txXfrm>
        <a:off x="1299449" y="2880508"/>
        <a:ext cx="5665427" cy="1147782"/>
      </dsp:txXfrm>
    </dsp:sp>
    <dsp:sp modelId="{D8C10D8A-F165-4254-82C0-5563FDFC0274}">
      <dsp:nvSpPr>
        <dsp:cNvPr id="0" name=""/>
        <dsp:cNvSpPr/>
      </dsp:nvSpPr>
      <dsp:spPr>
        <a:xfrm>
          <a:off x="6368715"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TW" altLang="en-US" sz="3600" kern="1200"/>
        </a:p>
      </dsp:txBody>
      <dsp:txXfrm>
        <a:off x="6547023" y="924560"/>
        <a:ext cx="435864" cy="596341"/>
      </dsp:txXfrm>
    </dsp:sp>
    <dsp:sp modelId="{1E68F97B-932F-4526-881C-758A9EC9E6D5}">
      <dsp:nvSpPr>
        <dsp:cNvPr id="0" name=""/>
        <dsp:cNvSpPr/>
      </dsp:nvSpPr>
      <dsp:spPr>
        <a:xfrm>
          <a:off x="7000585"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TW" altLang="en-US" sz="3600" kern="1200"/>
        </a:p>
      </dsp:txBody>
      <dsp:txXfrm>
        <a:off x="7178893"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sz="quarter" idx="1"/>
          </p:nvPr>
        </p:nvSpPr>
        <p:spPr>
          <a:xfrm>
            <a:off x="5629993" y="2"/>
            <a:ext cx="4307046" cy="718423"/>
          </a:xfrm>
          <a:prstGeom prst="rect">
            <a:avLst/>
          </a:prstGeom>
        </p:spPr>
        <p:txBody>
          <a:bodyPr vert="horz" lIns="132701" tIns="66350" rIns="132701" bIns="66350" rtlCol="0"/>
          <a:lstStyle>
            <a:lvl1pPr algn="r">
              <a:defRPr sz="1700"/>
            </a:lvl1pPr>
          </a:lstStyle>
          <a:p>
            <a:fld id="{2DA3FF6B-C222-4C56-8E3C-0E7AD1A8229C}" type="datetimeFigureOut">
              <a:rPr lang="zh-TW" altLang="en-US" smtClean="0"/>
              <a:pPr/>
              <a:t>2026/2/26</a:t>
            </a:fld>
            <a:endParaRPr lang="zh-TW" altLang="en-US"/>
          </a:p>
        </p:txBody>
      </p:sp>
      <p:sp>
        <p:nvSpPr>
          <p:cNvPr id="4" name="頁尾版面配置區 3"/>
          <p:cNvSpPr>
            <a:spLocks noGrp="1"/>
          </p:cNvSpPr>
          <p:nvPr>
            <p:ph type="ftr" sz="quarter" idx="2"/>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5" name="投影片編號版面配置區 4"/>
          <p:cNvSpPr>
            <a:spLocks noGrp="1"/>
          </p:cNvSpPr>
          <p:nvPr>
            <p:ph type="sldNum" sz="quarter" idx="3"/>
          </p:nvPr>
        </p:nvSpPr>
        <p:spPr>
          <a:xfrm>
            <a:off x="5629993" y="13647548"/>
            <a:ext cx="4307046" cy="718423"/>
          </a:xfrm>
          <a:prstGeom prst="rect">
            <a:avLst/>
          </a:prstGeom>
        </p:spPr>
        <p:txBody>
          <a:bodyPr vert="horz" lIns="132701" tIns="66350" rIns="132701" bIns="66350" rtlCol="0" anchor="b"/>
          <a:lstStyle>
            <a:lvl1pPr algn="r">
              <a:defRPr sz="1700"/>
            </a:lvl1pPr>
          </a:lstStyle>
          <a:p>
            <a:fld id="{A48FFABF-644F-429E-AF81-750ACFC48946}" type="slidenum">
              <a:rPr lang="zh-TW" altLang="en-US" smtClean="0"/>
              <a:pPr/>
              <a:t>‹#›</a:t>
            </a:fld>
            <a:endParaRPr lang="zh-TW" altLang="en-US"/>
          </a:p>
        </p:txBody>
      </p:sp>
    </p:spTree>
    <p:extLst>
      <p:ext uri="{BB962C8B-B14F-4D97-AF65-F5344CB8AC3E}">
        <p14:creationId xmlns:p14="http://schemas.microsoft.com/office/powerpoint/2010/main" val="394240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4307046" cy="718423"/>
          </a:xfrm>
          <a:prstGeom prst="rect">
            <a:avLst/>
          </a:prstGeom>
        </p:spPr>
        <p:txBody>
          <a:bodyPr vert="horz" lIns="132701" tIns="66350" rIns="132701" bIns="66350" rtlCol="0"/>
          <a:lstStyle>
            <a:lvl1pPr algn="l">
              <a:defRPr sz="1700"/>
            </a:lvl1pPr>
          </a:lstStyle>
          <a:p>
            <a:endParaRPr lang="zh-TW" altLang="en-US"/>
          </a:p>
        </p:txBody>
      </p:sp>
      <p:sp>
        <p:nvSpPr>
          <p:cNvPr id="3" name="日期版面配置區 2"/>
          <p:cNvSpPr>
            <a:spLocks noGrp="1"/>
          </p:cNvSpPr>
          <p:nvPr>
            <p:ph type="dt" idx="1"/>
          </p:nvPr>
        </p:nvSpPr>
        <p:spPr>
          <a:xfrm>
            <a:off x="5629993" y="2"/>
            <a:ext cx="4307046" cy="718423"/>
          </a:xfrm>
          <a:prstGeom prst="rect">
            <a:avLst/>
          </a:prstGeom>
        </p:spPr>
        <p:txBody>
          <a:bodyPr vert="horz" lIns="132701" tIns="66350" rIns="132701" bIns="66350" rtlCol="0"/>
          <a:lstStyle>
            <a:lvl1pPr algn="r">
              <a:defRPr sz="1700"/>
            </a:lvl1pPr>
          </a:lstStyle>
          <a:p>
            <a:fld id="{E568C74C-91B4-4991-A403-16B376783AA3}" type="datetimeFigureOut">
              <a:rPr lang="zh-TW" altLang="en-US" smtClean="0"/>
              <a:pPr/>
              <a:t>2026/2/26</a:t>
            </a:fld>
            <a:endParaRPr lang="zh-TW" altLang="en-US"/>
          </a:p>
        </p:txBody>
      </p:sp>
      <p:sp>
        <p:nvSpPr>
          <p:cNvPr id="4" name="投影片圖像版面配置區 3"/>
          <p:cNvSpPr>
            <a:spLocks noGrp="1" noRot="1" noChangeAspect="1"/>
          </p:cNvSpPr>
          <p:nvPr>
            <p:ph type="sldImg" idx="2"/>
          </p:nvPr>
        </p:nvSpPr>
        <p:spPr>
          <a:xfrm>
            <a:off x="1377950" y="1077913"/>
            <a:ext cx="7183438" cy="5387975"/>
          </a:xfrm>
          <a:prstGeom prst="rect">
            <a:avLst/>
          </a:prstGeom>
          <a:noFill/>
          <a:ln w="12700">
            <a:solidFill>
              <a:prstClr val="black"/>
            </a:solidFill>
          </a:ln>
        </p:spPr>
        <p:txBody>
          <a:bodyPr vert="horz" lIns="132701" tIns="66350" rIns="132701" bIns="66350" rtlCol="0" anchor="ctr"/>
          <a:lstStyle/>
          <a:p>
            <a:endParaRPr lang="zh-TW" altLang="en-US"/>
          </a:p>
        </p:txBody>
      </p:sp>
      <p:sp>
        <p:nvSpPr>
          <p:cNvPr id="5" name="備忘稿版面配置區 4"/>
          <p:cNvSpPr>
            <a:spLocks noGrp="1"/>
          </p:cNvSpPr>
          <p:nvPr>
            <p:ph type="body" sz="quarter" idx="3"/>
          </p:nvPr>
        </p:nvSpPr>
        <p:spPr>
          <a:xfrm>
            <a:off x="993934" y="6825021"/>
            <a:ext cx="7951470" cy="6465808"/>
          </a:xfrm>
          <a:prstGeom prst="rect">
            <a:avLst/>
          </a:prstGeom>
        </p:spPr>
        <p:txBody>
          <a:bodyPr vert="horz" lIns="132701" tIns="66350" rIns="132701" bIns="6635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13647548"/>
            <a:ext cx="4307046" cy="718423"/>
          </a:xfrm>
          <a:prstGeom prst="rect">
            <a:avLst/>
          </a:prstGeom>
        </p:spPr>
        <p:txBody>
          <a:bodyPr vert="horz" lIns="132701" tIns="66350" rIns="132701" bIns="66350" rtlCol="0" anchor="b"/>
          <a:lstStyle>
            <a:lvl1pPr algn="l">
              <a:defRPr sz="1700"/>
            </a:lvl1pPr>
          </a:lstStyle>
          <a:p>
            <a:endParaRPr lang="zh-TW" altLang="en-US"/>
          </a:p>
        </p:txBody>
      </p:sp>
      <p:sp>
        <p:nvSpPr>
          <p:cNvPr id="7" name="投影片編號版面配置區 6"/>
          <p:cNvSpPr>
            <a:spLocks noGrp="1"/>
          </p:cNvSpPr>
          <p:nvPr>
            <p:ph type="sldNum" sz="quarter" idx="5"/>
          </p:nvPr>
        </p:nvSpPr>
        <p:spPr>
          <a:xfrm>
            <a:off x="5629993" y="13647548"/>
            <a:ext cx="4307046" cy="718423"/>
          </a:xfrm>
          <a:prstGeom prst="rect">
            <a:avLst/>
          </a:prstGeom>
        </p:spPr>
        <p:txBody>
          <a:bodyPr vert="horz" lIns="132701" tIns="66350" rIns="132701" bIns="66350" rtlCol="0" anchor="b"/>
          <a:lstStyle>
            <a:lvl1pPr algn="r">
              <a:defRPr sz="1700"/>
            </a:lvl1pPr>
          </a:lstStyle>
          <a:p>
            <a:fld id="{C34B433A-49AE-4B86-8397-CF031613D0A7}" type="slidenum">
              <a:rPr lang="zh-TW" altLang="en-US" smtClean="0"/>
              <a:pPr/>
              <a:t>‹#›</a:t>
            </a:fld>
            <a:endParaRPr lang="zh-TW" altLang="en-US"/>
          </a:p>
        </p:txBody>
      </p:sp>
    </p:spTree>
    <p:extLst>
      <p:ext uri="{BB962C8B-B14F-4D97-AF65-F5344CB8AC3E}">
        <p14:creationId xmlns:p14="http://schemas.microsoft.com/office/powerpoint/2010/main" val="68925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34B433A-49AE-4B86-8397-CF031613D0A7}" type="slidenum">
              <a:rPr lang="zh-TW" altLang="en-US" smtClean="0"/>
              <a:pPr/>
              <a:t>1</a:t>
            </a:fld>
            <a:endParaRPr lang="zh-TW" altLang="en-US"/>
          </a:p>
        </p:txBody>
      </p:sp>
    </p:spTree>
    <p:extLst>
      <p:ext uri="{BB962C8B-B14F-4D97-AF65-F5344CB8AC3E}">
        <p14:creationId xmlns:p14="http://schemas.microsoft.com/office/powerpoint/2010/main" val="143936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55</a:t>
            </a:fld>
            <a:endParaRPr lang="zh-TW" altLang="en-US"/>
          </a:p>
        </p:txBody>
      </p:sp>
    </p:spTree>
    <p:extLst>
      <p:ext uri="{BB962C8B-B14F-4D97-AF65-F5344CB8AC3E}">
        <p14:creationId xmlns:p14="http://schemas.microsoft.com/office/powerpoint/2010/main" val="39037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66</a:t>
            </a:fld>
            <a:endParaRPr lang="zh-TW" altLang="en-US"/>
          </a:p>
        </p:txBody>
      </p:sp>
    </p:spTree>
    <p:extLst>
      <p:ext uri="{BB962C8B-B14F-4D97-AF65-F5344CB8AC3E}">
        <p14:creationId xmlns:p14="http://schemas.microsoft.com/office/powerpoint/2010/main" val="347263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2</a:t>
            </a:fld>
            <a:endParaRPr lang="zh-TW" altLang="en-US"/>
          </a:p>
        </p:txBody>
      </p:sp>
    </p:spTree>
    <p:extLst>
      <p:ext uri="{BB962C8B-B14F-4D97-AF65-F5344CB8AC3E}">
        <p14:creationId xmlns:p14="http://schemas.microsoft.com/office/powerpoint/2010/main" val="61043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6</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31</a:t>
            </a:fld>
            <a:endParaRPr lang="zh-TW" altLang="en-US"/>
          </a:p>
        </p:txBody>
      </p:sp>
    </p:spTree>
    <p:extLst>
      <p:ext uri="{BB962C8B-B14F-4D97-AF65-F5344CB8AC3E}">
        <p14:creationId xmlns:p14="http://schemas.microsoft.com/office/powerpoint/2010/main" val="332283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34</a:t>
            </a:fld>
            <a:endParaRPr lang="zh-TW" altLang="en-US"/>
          </a:p>
        </p:txBody>
      </p:sp>
    </p:spTree>
    <p:extLst>
      <p:ext uri="{BB962C8B-B14F-4D97-AF65-F5344CB8AC3E}">
        <p14:creationId xmlns:p14="http://schemas.microsoft.com/office/powerpoint/2010/main" val="17841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36</a:t>
            </a:fld>
            <a:endParaRPr lang="zh-TW" altLang="en-US"/>
          </a:p>
        </p:txBody>
      </p:sp>
    </p:spTree>
    <p:extLst>
      <p:ext uri="{BB962C8B-B14F-4D97-AF65-F5344CB8AC3E}">
        <p14:creationId xmlns:p14="http://schemas.microsoft.com/office/powerpoint/2010/main" val="332734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4AF0796-1FF6-4CFF-8DCA-30F0905BA9A3}" type="slidenum">
              <a:rPr lang="zh-TW" altLang="en-US" smtClean="0"/>
              <a:pPr/>
              <a:t>46</a:t>
            </a:fld>
            <a:endParaRPr lang="zh-TW" altLang="en-US"/>
          </a:p>
        </p:txBody>
      </p:sp>
    </p:spTree>
    <p:extLst>
      <p:ext uri="{BB962C8B-B14F-4D97-AF65-F5344CB8AC3E}">
        <p14:creationId xmlns:p14="http://schemas.microsoft.com/office/powerpoint/2010/main" val="426477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架構</a:t>
            </a:r>
            <a:r>
              <a:rPr lang="en-US" altLang="zh-TW" dirty="0"/>
              <a:t>:</a:t>
            </a:r>
          </a:p>
          <a:p>
            <a:r>
              <a:rPr lang="zh-TW" altLang="en-US" dirty="0"/>
              <a:t>一、定位</a:t>
            </a:r>
            <a:endParaRPr lang="en-US" altLang="zh-TW" dirty="0"/>
          </a:p>
          <a:p>
            <a:r>
              <a:rPr lang="zh-TW" altLang="en-US" dirty="0"/>
              <a:t>二、內涵</a:t>
            </a:r>
            <a:endParaRPr lang="en-US" altLang="zh-TW" dirty="0"/>
          </a:p>
          <a:p>
            <a:r>
              <a:rPr lang="zh-TW" altLang="en-US" dirty="0"/>
              <a:t>三、特色</a:t>
            </a:r>
            <a:endParaRPr lang="en-US" altLang="zh-TW" dirty="0"/>
          </a:p>
          <a:p>
            <a:r>
              <a:rPr lang="zh-TW" altLang="en-US" dirty="0"/>
              <a:t>四、價值</a:t>
            </a:r>
            <a:endParaRPr lang="en-US" altLang="zh-TW" dirty="0"/>
          </a:p>
          <a:p>
            <a:endParaRPr lang="en-US" altLang="zh-TW" dirty="0"/>
          </a:p>
          <a:p>
            <a:r>
              <a:rPr lang="zh-TW" altLang="en-US" dirty="0"/>
              <a:t>關鍵概念：</a:t>
            </a:r>
          </a:p>
          <a:p>
            <a:r>
              <a:rPr lang="en-US" altLang="zh-TW" dirty="0"/>
              <a:t>1.</a:t>
            </a:r>
            <a:r>
              <a:rPr lang="zh-TW" altLang="en-US" dirty="0"/>
              <a:t>閱讀與表達</a:t>
            </a:r>
            <a:r>
              <a:rPr lang="en-US" altLang="zh-TW" dirty="0"/>
              <a:t>2.</a:t>
            </a:r>
            <a:r>
              <a:rPr lang="zh-TW" altLang="en-US" dirty="0"/>
              <a:t>循序漸</a:t>
            </a:r>
            <a:r>
              <a:rPr lang="en-US" altLang="zh-TW" dirty="0"/>
              <a:t>3.</a:t>
            </a:r>
            <a:r>
              <a:rPr lang="zh-TW" altLang="en-US" dirty="0"/>
              <a:t>活動教材</a:t>
            </a:r>
            <a:r>
              <a:rPr lang="en-US" altLang="zh-TW" dirty="0"/>
              <a:t>4.</a:t>
            </a:r>
            <a:r>
              <a:rPr lang="zh-TW" altLang="en-US" dirty="0"/>
              <a:t>學習成效</a:t>
            </a:r>
            <a:r>
              <a:rPr lang="en-US" altLang="zh-TW" dirty="0"/>
              <a:t>5.</a:t>
            </a:r>
            <a:r>
              <a:rPr lang="zh-TW" altLang="en-US" dirty="0"/>
              <a:t>正視差異    </a:t>
            </a:r>
            <a:endParaRPr lang="en-US" altLang="zh-TW" dirty="0"/>
          </a:p>
          <a:p>
            <a:r>
              <a:rPr lang="zh-TW" altLang="en-US" dirty="0"/>
              <a:t>從生活情境開始，從生活情境結束</a:t>
            </a:r>
            <a:endParaRPr lang="en-US" altLang="zh-TW" dirty="0"/>
          </a:p>
          <a:p>
            <a:r>
              <a:rPr lang="zh-TW" altLang="en-US" dirty="0"/>
              <a:t>所以會有課程目標的強化與課程的設計。尤其是五文本的改變</a:t>
            </a:r>
          </a:p>
        </p:txBody>
      </p:sp>
      <p:sp>
        <p:nvSpPr>
          <p:cNvPr id="4" name="投影片編號版面配置區 3"/>
          <p:cNvSpPr>
            <a:spLocks noGrp="1"/>
          </p:cNvSpPr>
          <p:nvPr>
            <p:ph type="sldNum" sz="quarter" idx="10"/>
          </p:nvPr>
        </p:nvSpPr>
        <p:spPr/>
        <p:txBody>
          <a:bodyPr/>
          <a:lstStyle/>
          <a:p>
            <a:fld id="{7D7F6152-3477-4F8B-BFD1-FBDC86D43B1A}" type="slidenum">
              <a:rPr lang="zh-TW" altLang="en-US" smtClean="0"/>
              <a:pPr/>
              <a:t>48</a:t>
            </a:fld>
            <a:endParaRPr lang="zh-TW" altLang="en-US"/>
          </a:p>
        </p:txBody>
      </p:sp>
    </p:spTree>
    <p:extLst>
      <p:ext uri="{BB962C8B-B14F-4D97-AF65-F5344CB8AC3E}">
        <p14:creationId xmlns:p14="http://schemas.microsoft.com/office/powerpoint/2010/main" val="285350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4B433A-49AE-4B86-8397-CF031613D0A7}" type="slidenum">
              <a:rPr lang="zh-TW" altLang="en-US" smtClean="0"/>
              <a:pPr/>
              <a:t>50</a:t>
            </a:fld>
            <a:endParaRPr lang="zh-TW" altLang="en-US"/>
          </a:p>
        </p:txBody>
      </p:sp>
    </p:spTree>
    <p:extLst>
      <p:ext uri="{BB962C8B-B14F-4D97-AF65-F5344CB8AC3E}">
        <p14:creationId xmlns:p14="http://schemas.microsoft.com/office/powerpoint/2010/main" val="288215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CCD5045E-9272-45B8-8AE1-B0D13FD0BBF2}" type="datetime1">
              <a:rPr lang="zh-TW" altLang="en-US" smtClean="0"/>
              <a:t>2026/2/26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66336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3ABBB64-30A1-4904-BF03-7E5DA9D5876D}" type="datetime1">
              <a:rPr lang="zh-TW" altLang="en-US" smtClean="0"/>
              <a:t>2026/2/26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52783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FAFA4DE-4C28-43FA-BA69-370051A59B75}" type="datetime1">
              <a:rPr lang="zh-TW" altLang="en-US" smtClean="0"/>
              <a:t>2026/2/26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75315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390"/>
          <a:stretch/>
        </p:blipFill>
        <p:spPr>
          <a:xfrm>
            <a:off x="-191070" y="-10361"/>
            <a:ext cx="9335069" cy="6858000"/>
          </a:xfrm>
          <a:prstGeom prst="rect">
            <a:avLst/>
          </a:prstGeom>
        </p:spPr>
      </p:pic>
      <p:sp>
        <p:nvSpPr>
          <p:cNvPr id="4" name="Date Placeholder 3"/>
          <p:cNvSpPr>
            <a:spLocks noGrp="1"/>
          </p:cNvSpPr>
          <p:nvPr>
            <p:ph type="dt" sz="half" idx="10"/>
          </p:nvPr>
        </p:nvSpPr>
        <p:spPr/>
        <p:txBody>
          <a:bodyPr/>
          <a:lstStyle/>
          <a:p>
            <a:pPr defTabSz="514350">
              <a:defRPr/>
            </a:pPr>
            <a:fld id="{70151F4A-2BDE-4633-A23A-B9235E18C4BF}" type="datetime1">
              <a:rPr lang="zh-TW" altLang="en-US" sz="675" smtClean="0">
                <a:solidFill>
                  <a:prstClr val="black">
                    <a:tint val="75000"/>
                  </a:prstClr>
                </a:solidFill>
                <a:latin typeface="Arial" charset="0"/>
              </a:rPr>
              <a:t>2026/2/26</a:t>
            </a:fld>
            <a:endParaRPr lang="zh-TW" altLang="en-US" sz="675">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514350">
              <a:defRPr/>
            </a:pPr>
            <a:endParaRPr lang="zh-TW" altLang="en-US" sz="675">
              <a:solidFill>
                <a:prstClr val="black">
                  <a:tint val="75000"/>
                </a:prstClr>
              </a:solidFill>
              <a:latin typeface="Arial" charset="0"/>
            </a:endParaRPr>
          </a:p>
        </p:txBody>
      </p:sp>
      <p:pic>
        <p:nvPicPr>
          <p:cNvPr id="10" name="圖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2667"/>
          <a:stretch/>
        </p:blipFill>
        <p:spPr>
          <a:xfrm>
            <a:off x="4585648" y="2049668"/>
            <a:ext cx="4572001" cy="2840553"/>
          </a:xfrm>
          <a:prstGeom prst="rect">
            <a:avLst/>
          </a:prstGeom>
        </p:spPr>
      </p:pic>
      <p:sp>
        <p:nvSpPr>
          <p:cNvPr id="9" name="矩形 8"/>
          <p:cNvSpPr/>
          <p:nvPr userDrawn="1"/>
        </p:nvSpPr>
        <p:spPr>
          <a:xfrm>
            <a:off x="2436124" y="2473658"/>
            <a:ext cx="586854" cy="199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Slide Number Placeholder 5"/>
          <p:cNvSpPr>
            <a:spLocks noGrp="1"/>
          </p:cNvSpPr>
          <p:nvPr>
            <p:ph type="sldNum" sz="quarter" idx="12"/>
          </p:nvPr>
        </p:nvSpPr>
        <p:spPr>
          <a:xfrm>
            <a:off x="7086599" y="6198270"/>
            <a:ext cx="2057400" cy="365125"/>
          </a:xfrm>
          <a:prstGeom prst="rect">
            <a:avLst/>
          </a:prstGeom>
        </p:spPr>
        <p:txBody>
          <a:bodyPr/>
          <a:lstStyle>
            <a:lvl1pPr algn="r">
              <a:defRPr sz="900" b="1"/>
            </a:lvl1pPr>
          </a:lstStyle>
          <a:p>
            <a:pPr defTabSz="514350">
              <a:defRPr/>
            </a:pPr>
            <a:fld id="{7B83EF40-B5B1-4485-A470-E02D46259FD4}" type="slidenum">
              <a:rPr lang="zh-TW" altLang="en-US" smtClean="0">
                <a:solidFill>
                  <a:srgbClr val="898989"/>
                </a:solidFill>
              </a:rPr>
              <a:pPr defTabSz="514350">
                <a:defRPr/>
              </a:pPr>
              <a:t>‹#›</a:t>
            </a:fld>
            <a:endParaRPr lang="zh-TW" altLang="en-US" sz="675" dirty="0">
              <a:solidFill>
                <a:srgbClr val="898989"/>
              </a:solidFill>
            </a:endParaRPr>
          </a:p>
        </p:txBody>
      </p:sp>
    </p:spTree>
    <p:extLst>
      <p:ext uri="{BB962C8B-B14F-4D97-AF65-F5344CB8AC3E}">
        <p14:creationId xmlns:p14="http://schemas.microsoft.com/office/powerpoint/2010/main" val="3169694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46A5F93-E95D-45A9-A7C7-CBE69E4C550E}" type="datetime1">
              <a:rPr lang="zh-TW" altLang="en-US" smtClean="0"/>
              <a:t>2026/2/26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0B6BC8F3-532B-4691-A611-ADFC6D1733A6}" type="datetime1">
              <a:rPr lang="zh-TW" altLang="en-US" smtClean="0"/>
              <a:t>2026/2/26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1D38466-41D5-4E80-B1DC-E56899D3851E}" type="datetime1">
              <a:rPr lang="zh-TW" altLang="en-US" smtClean="0"/>
              <a:t>2026/2/26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6C55FFEF-E432-4B63-98C7-E8274BD919FF}" type="datetime1">
              <a:rPr lang="zh-TW" altLang="en-US" smtClean="0"/>
              <a:t>2026/2/26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C19277FC-2FB5-4283-9201-ADF9DA95E798}" type="datetime1">
              <a:rPr lang="zh-TW" altLang="en-US" smtClean="0"/>
              <a:t>2026/2/26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D29CE8B7-724C-4090-B3DB-A34F0EE32334}" type="datetime1">
              <a:rPr lang="zh-TW" altLang="en-US" smtClean="0"/>
              <a:t>2026/2/26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9B6C3-27E9-452E-99CA-12C18C8D18BA}" type="datetime1">
              <a:rPr lang="zh-TW" altLang="en-US" smtClean="0"/>
              <a:t>2026/2/26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54CB46E-FD10-4A77-A571-AD0DC29C4FD7}" type="datetime1">
              <a:rPr lang="zh-TW" altLang="en-US" smtClean="0"/>
              <a:t>2026/2/26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0588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TW" altLang="en-US"/>
              <a:t>按一下以編輯母片標題樣式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5DE4AA5-DA52-4C5B-A232-7AE3D8392CFF}" type="datetime1">
              <a:rPr lang="zh-TW" altLang="en-US" smtClean="0"/>
              <a:t>2026/2/26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01048FE-4704-44A0-858B-04723AFD39ED}" type="datetime1">
              <a:rPr lang="zh-TW" altLang="en-US" smtClean="0"/>
              <a:t>2026/2/26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6FC9A63-D172-47FE-AEC4-69DABC78B3DC}" type="datetime1">
              <a:rPr lang="zh-TW" altLang="en-US" smtClean="0"/>
              <a:t>2026/2/26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E2F3861-E0CC-42BB-B6D2-10357D32076F}" type="datetime1">
              <a:rPr lang="zh-TW" altLang="en-US" smtClean="0"/>
              <a:t>2026/2/26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17150ACA-3B9C-4B87-AAB1-280C57B5C53F}" type="datetime1">
              <a:rPr lang="zh-TW" altLang="en-US" smtClean="0"/>
              <a:t>2026/2/26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17836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DDCC0B3-F66C-42E7-9FF6-43D92419B67B}" type="datetime1">
              <a:rPr lang="zh-TW" altLang="en-US" smtClean="0"/>
              <a:t>2026/2/26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2726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BB31314-89A0-4F45-B893-2B8D891F2521}" type="datetime1">
              <a:rPr lang="zh-TW" altLang="en-US" smtClean="0"/>
              <a:t>2026/2/26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13033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7D788F8-FA25-4994-8A47-BF70B5862989}" type="datetime1">
              <a:rPr lang="zh-TW" altLang="en-US" smtClean="0"/>
              <a:t>2026/2/26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8543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2FE54B-AB92-42C7-958A-FA97A9A9F1C5}" type="datetime1">
              <a:rPr lang="zh-TW" altLang="en-US" smtClean="0"/>
              <a:t>2026/2/26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92245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03326-7BE7-4815-8575-B5D96200D006}" type="datetime1">
              <a:rPr lang="zh-TW" altLang="en-US" smtClean="0"/>
              <a:t>2026/2/26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259676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C5A15EB-6025-4DA8-8882-F9917D6B70CE}" type="datetime1">
              <a:rPr lang="zh-TW" altLang="en-US" smtClean="0"/>
              <a:t>2026/2/26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2BB7E0D-BA08-4335-B3CB-18894A975F5B}" type="slidenum">
              <a:rPr lang="zh-TW" altLang="en-US" smtClean="0"/>
              <a:pPr/>
              <a:t>‹#›</a:t>
            </a:fld>
            <a:endParaRPr lang="zh-TW" altLang="en-US"/>
          </a:p>
        </p:txBody>
      </p:sp>
    </p:spTree>
    <p:extLst>
      <p:ext uri="{BB962C8B-B14F-4D97-AF65-F5344CB8AC3E}">
        <p14:creationId xmlns:p14="http://schemas.microsoft.com/office/powerpoint/2010/main" val="3269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4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684DB-6A71-4148-878B-8C21949EDE2C}" type="datetime1">
              <a:rPr lang="zh-TW" altLang="en-US" smtClean="0"/>
              <a:t>2026/2/26</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B7E0D-BA08-4335-B3CB-18894A975F5B}" type="slidenum">
              <a:rPr lang="zh-TW" altLang="en-US" smtClean="0"/>
              <a:pPr/>
              <a:t>‹#›</a:t>
            </a:fld>
            <a:endParaRPr lang="zh-TW" altLang="en-US" dirty="0"/>
          </a:p>
        </p:txBody>
      </p:sp>
      <p:pic>
        <p:nvPicPr>
          <p:cNvPr id="7" name="圖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extLst>
      <p:ext uri="{BB962C8B-B14F-4D97-AF65-F5344CB8AC3E}">
        <p14:creationId xmlns:p14="http://schemas.microsoft.com/office/powerpoint/2010/main" val="178435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877BAF6-E069-42C4-8A2B-29F98236B229}" type="datetime1">
              <a:rPr lang="zh-TW" altLang="en-US" smtClean="0"/>
              <a:t>2026/2/26</a:t>
            </a:fld>
            <a:endParaRPr lang="zh-TW" alt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TW"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BB7E0D-BA08-4335-B3CB-18894A975F5B}" type="slidenum">
              <a:rPr lang="zh-TW" altLang="en-US" smtClean="0"/>
              <a:pPr/>
              <a:t>‹#›</a:t>
            </a:fld>
            <a:endParaRPr lang="zh-TW" alt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圖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28120" y="5445224"/>
            <a:ext cx="3120344" cy="144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4%b8%ad%e7%ad%89-1130807%e5%90%8c%e6%84%8f%e5%82%99%e6%9f%a5.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tecs.nknu.edu.tw/WccafpsFs/cmsfiles/files/%e6%95%99%e8%82%b2%e5%b0%88%e6%a5%ad%e8%aa%b2%e7%a8%8b%e7%a7%91%e7%9b%ae%e5%8f%8a%e5%ad%b8%e5%88%86%e8%a1%a8-%e5%9c%8b%e5%b0%8f-1130807%e5%82%99%e6%9f%a5.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tecs.nknu.edu.tw/Page.aspx?PN=135&amp;SN=133&amp;Kind=s1"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tecs.nknu.edu.tw/WccafpsFs/cmsfiles/files/3_%e7%89%b9%e6%95%99%e8%b3%87%e5%84%aa%e6%95%99%e8%82%b2%e5%ad%b8%e7%a8%8b%e6%95%99%e8%82%b2%e5%b0%88%e6%a5%ad%e8%aa%b2%e7%a8%8b%e7%a7%91%e7%9b%ae%e5%8f%8a%e5%ad%b8%e5%88%86%e8%a1%a8-1131115%e6%a0%b8%e5%ae%9a.pdf" TargetMode="External"/><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so.nknu.edu.tw/Staff/CourseEnrollInfo/CourseEnrollInfo.aspx"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tecs.nknu.edu.tw/fckeditor/ckfinder/userfiles/files/%E7%A2%A9%E5%8D%9A%E5%B8%AB%E8%B3%87%E7%94%9F%E4%BF%AE%E7%BF%92%E8%BC%94%E7%B3%BB%E9%9B%99%E4%B8%BB%E4%BF%AE%E8%AA%B2%E7%A8%8B%E5%AD%B8%E5%88%86%E5%AF%A9%E6%A0%B8%E7%94%B3%E8%AB%8B%E8%A1%A8.do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tecs.nknu.edu.tw/Page.aspx?PN=134&amp;SN=138&amp;Kind=s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ecs.nknu.edu.tw/WccafpsFs/cmsfiles/files/10_%e4%b8%ad%e7%ad%89%e5%ad%b8%e6%a0%a1%e5%b0%88%e9%96%80%e8%aa%b2%e7%a8%8b%e5%8a%a0%e7%a7%91%e4%bf%ae%e8%ae%80%e5%8f%8a%e8%aa%8d%e8%ad%89%e7%89%88%e6%9c%ac%e7%94%b3%e8%ab%8b%e6%9b%b8(%e5%b7%b2%e5%85%b7%e6%95%99%e5%b8%ab%e8%ad%89)1121208.pdf" TargetMode="External"/><Relationship Id="rId2" Type="http://schemas.openxmlformats.org/officeDocument/2006/relationships/hyperlink" Target="https://tecs.nknu.edu.tw/WccafpsFs/cmsfiles/files/9_%e4%b8%ad%e7%ad%89%e5%ad%b8%e6%a0%a1%e5%b0%88%e9%96%80%e8%aa%b2%e7%a8%8b%e5%8a%a0%e7%a7%91%e4%bf%ae%e8%ae%80%e5%8f%8a%e8%aa%8d%e8%ad%89%e7%89%88%e6%9c%ac%e7%94%b3%e8%ab%8b%e6%9b%b8(%e6%9c%aa%e5%85%b7%e6%95%99%e5%b8%ab%e8%ad%89)1121208.pdf" TargetMode="External"/><Relationship Id="rId1" Type="http://schemas.openxmlformats.org/officeDocument/2006/relationships/slideLayout" Target="../slideLayouts/slideLayout6.xml"/><Relationship Id="rId5"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5%b7%b2%e5%85%b7%e6%95%99%e5%b8%ab%e8%ad%89).pdf" TargetMode="External"/><Relationship Id="rId4" Type="http://schemas.openxmlformats.org/officeDocument/2006/relationships/hyperlink" Target="https://tecs.nknu.edu.tw/WccafpsFs/cmsfiles/files/%e5%9c%8b%e6%b0%91%e5%b0%8f%e5%ad%b8%e6%95%99%e5%b8%ab%e5%8a%a0%e8%a8%bb%e5%90%84%ef%a6%b4%e5%9f%9f%e5%b0%88%e9%95%b7%e5%b0%88%e9%96%80%e8%aa%b2%e7%a8%8b-%e4%bf%ae%e8%ae%80%e5%8f%8a%e8%aa%8d%e8%ad%89%e7%89%88%e6%9c%ac%e7%94%b3%e8%ab%8b%e6%9b%b8(%e6%9c%aa%e5%85%b7%e6%95%99%e5%b8%ab%e8%ad%89).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tecs.nknu.edu.tw/Page.aspx?PN=134&amp;SN=140&amp;Kind=s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hyperlink" Target="https://tecs.nknu.edu.tw/Page.aspx?PN=134&amp;SN=126&amp;Kind=s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web.tep.mcu.edu.tw/sites/default/files/u3/04class/class_major/major_10508/%E6%95%99%E8%82%B2%E9%83%A8%E4%BE%86%E5%87%BD_%E6%A5%AD%E7%95%8C%E5%AF%A6%E7%BF%9218%E5%B0%8F%E6%99%82%E5%85%AC%E5%91%8A%E7%89%88.pdf" TargetMode="External"/><Relationship Id="rId2" Type="http://schemas.openxmlformats.org/officeDocument/2006/relationships/hyperlink" Target="http://edu.law.moe.gov.tw/LawContentDetails.aspx?id=GL001405&amp;KeyWordHL="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mailto:s1@mail.nknu.edu.tw" TargetMode="External"/><Relationship Id="rId2" Type="http://schemas.openxmlformats.org/officeDocument/2006/relationships/hyperlink" Target="mailto:&#21487;&#20358;&#38651;&#33267;&#35506;&#31243;&#32068;&#25110;&#23492;&#20449;&#33267;teacher.nknu@gmail.com"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tecs.nknu.edu.tw/WccafpsFs/cmsfiles/files/%e5%9c%8b%e7%ab%8b%e9%ab%98%e9%9b%84%e5%b8%ab%e7%af%84%e5%a4%a7%e5%ad%b8%e6%95%99%e8%82%b2%e5%ad%b8%e7%a8%8b%e5%b8%ab%e8%b3%87%e7%94%9f%e6%95%99%e8%82%b2%e5%b0%88%e6%a5%ad%e8%aa%b2%e7%a8%8b%e5%ad%b8%e5%88%86%e6%8e%a1%e8%aa%8d%e7%94%b3%e8%ab%8b%e8%a1%a8.docx" TargetMode="External"/><Relationship Id="rId2" Type="http://schemas.openxmlformats.org/officeDocument/2006/relationships/hyperlink" Target="https://tecs.nknu.edu.tw/WccafpsFs/cmsfiles/files/9_%e4%b8%ad%e7%ad%89%e5%ad%b8%e6%a0%a1%e5%b0%88%e9%96%80%e8%aa%b2%e7%a8%8b%e5%8a%a0%e7%a7%91%e4%bf%ae%e8%ae%80%e5%8f%8a%e8%aa%8d%e8%ad%89%e7%89%88%e6%9c%ac%e7%94%b3%e8%ab%8b%e6%9b%b8(%e6%9c%aa%e5%85%b7%e6%95%99%e5%b8%ab%e8%ad%89)1121208.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tecs.nknu.edu.tw/Page.aspx?PN=96&amp;Kind=s1"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tecs.nknu.edu.tw/Page.aspx?PN=134&amp;SN=124&amp;Kind=s1"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760" y="3426890"/>
            <a:ext cx="8892480" cy="1008112"/>
          </a:xfrm>
        </p:spPr>
        <p:txBody>
          <a:bodyPr>
            <a:normAutofit fontScale="90000"/>
          </a:bodyPr>
          <a:lstStyle/>
          <a:p>
            <a:pPr algn="ctr"/>
            <a:r>
              <a:rPr lang="en-US" altLang="zh-TW" b="1" dirty="0">
                <a:solidFill>
                  <a:srgbClr val="FF0000"/>
                </a:solidFill>
                <a:latin typeface="微軟正黑體" pitchFamily="34" charset="-120"/>
              </a:rPr>
              <a:t>114</a:t>
            </a:r>
            <a:r>
              <a:rPr lang="zh-TW" altLang="en-US" b="1" dirty="0">
                <a:solidFill>
                  <a:srgbClr val="FF0000"/>
                </a:solidFill>
                <a:latin typeface="微軟正黑體" pitchFamily="34" charset="-120"/>
              </a:rPr>
              <a:t>學年度第</a:t>
            </a:r>
            <a:r>
              <a:rPr lang="en-US" altLang="zh-TW" b="1" dirty="0">
                <a:solidFill>
                  <a:srgbClr val="FF0000"/>
                </a:solidFill>
                <a:latin typeface="微軟正黑體" pitchFamily="34" charset="-120"/>
              </a:rPr>
              <a:t>2</a:t>
            </a:r>
            <a:r>
              <a:rPr lang="zh-TW" altLang="en-US" b="1" dirty="0">
                <a:solidFill>
                  <a:srgbClr val="FF0000"/>
                </a:solidFill>
                <a:latin typeface="微軟正黑體" pitchFamily="34" charset="-120"/>
              </a:rPr>
              <a:t>學期</a:t>
            </a:r>
            <a:br>
              <a:rPr lang="en-US" altLang="zh-TW" b="1" dirty="0">
                <a:solidFill>
                  <a:srgbClr val="FF0000"/>
                </a:solidFill>
                <a:latin typeface="微軟正黑體" pitchFamily="34" charset="-120"/>
              </a:rPr>
            </a:br>
            <a:r>
              <a:rPr lang="zh-TW" altLang="en-US" b="1" dirty="0">
                <a:solidFill>
                  <a:srgbClr val="FF0000"/>
                </a:solidFill>
                <a:latin typeface="微軟正黑體" pitchFamily="34" charset="-120"/>
              </a:rPr>
              <a:t>期初導生聯合座談會</a:t>
            </a:r>
            <a:endParaRPr lang="en-US" altLang="zh-TW" b="1" dirty="0">
              <a:solidFill>
                <a:srgbClr val="FF0000"/>
              </a:solidFill>
              <a:latin typeface="微軟正黑體" pitchFamily="34" charset="-120"/>
            </a:endParaRPr>
          </a:p>
        </p:txBody>
      </p:sp>
      <p:sp>
        <p:nvSpPr>
          <p:cNvPr id="5" name="矩形 4">
            <a:extLst>
              <a:ext uri="{FF2B5EF4-FFF2-40B4-BE49-F238E27FC236}">
                <a16:creationId xmlns:a16="http://schemas.microsoft.com/office/drawing/2014/main" id="{6D5253A4-7289-4602-A163-42C53512E69D}"/>
              </a:ext>
            </a:extLst>
          </p:cNvPr>
          <p:cNvSpPr/>
          <p:nvPr/>
        </p:nvSpPr>
        <p:spPr>
          <a:xfrm>
            <a:off x="899592" y="800708"/>
            <a:ext cx="7632848" cy="18002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國立高雄師範大學</a:t>
            </a:r>
            <a:br>
              <a:rPr kumimoji="0" lang="en-US" altLang="zh-TW"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br>
            <a:r>
              <a:rPr kumimoji="0" lang="zh-TW" altLang="en-US" sz="5400" b="1" i="0" u="none" strike="noStrike" kern="0" cap="none" spc="0" normalizeH="0" baseline="0" noProof="0" dirty="0">
                <a:ln>
                  <a:noFill/>
                </a:ln>
                <a:solidFill>
                  <a:srgbClr val="004620"/>
                </a:solidFill>
                <a:effectLst/>
                <a:uLnTx/>
                <a:uFillTx/>
                <a:latin typeface="微軟正黑體" pitchFamily="34" charset="-120"/>
                <a:ea typeface="微軟正黑體" panose="020B0604030504040204" pitchFamily="34" charset="-120"/>
                <a:cs typeface="+mj-cs"/>
              </a:rPr>
              <a:t>師資培育與就業輔導處</a:t>
            </a:r>
            <a:endParaRPr kumimoji="0" lang="zh-TW" altLang="en-US" sz="1800" b="0" i="0" u="none" strike="noStrike" kern="0" cap="none" spc="0" normalizeH="0" baseline="0" noProof="0" dirty="0">
              <a:ln>
                <a:noFill/>
              </a:ln>
              <a:solidFill>
                <a:sysClr val="windowText" lastClr="000000"/>
              </a:solidFill>
              <a:effectLst/>
              <a:uLnTx/>
              <a:uFillTx/>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a:t>
            </a:fld>
            <a:endParaRPr lang="zh-TW" altLang="en-US"/>
          </a:p>
        </p:txBody>
      </p:sp>
    </p:spTree>
    <p:extLst>
      <p:ext uri="{BB962C8B-B14F-4D97-AF65-F5344CB8AC3E}">
        <p14:creationId xmlns:p14="http://schemas.microsoft.com/office/powerpoint/2010/main" val="68704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sp>
        <p:nvSpPr>
          <p:cNvPr id="24" name="矩形 23"/>
          <p:cNvSpPr/>
          <p:nvPr/>
        </p:nvSpPr>
        <p:spPr>
          <a:xfrm>
            <a:off x="181775" y="1484784"/>
            <a:ext cx="8784976" cy="4832092"/>
          </a:xfrm>
          <a:prstGeom prst="rect">
            <a:avLst/>
          </a:prstGeom>
        </p:spPr>
        <p:txBody>
          <a:bodyPr wrap="square">
            <a:spAutoFit/>
          </a:bodyPr>
          <a:lstStyle/>
          <a:p>
            <a:pPr lvl="0" algn="just"/>
            <a:r>
              <a:rPr lang="zh-TW" altLang="zh-TW" sz="1400" dirty="0">
                <a:solidFill>
                  <a:srgbClr val="FF0000"/>
                </a:solidFill>
                <a:latin typeface="微軟正黑體" panose="020B0604030504040204" pitchFamily="34" charset="-120"/>
                <a:ea typeface="微軟正黑體" panose="020B0604030504040204" pitchFamily="34" charset="-120"/>
              </a:rPr>
              <a:t>中等學校教師師資職前教育課程教育專業課程科目，總學分數應至少修習</a:t>
            </a:r>
            <a:r>
              <a:rPr lang="en-US" altLang="zh-TW" sz="1400" dirty="0">
                <a:solidFill>
                  <a:srgbClr val="FF0000"/>
                </a:solidFill>
                <a:latin typeface="微軟正黑體" panose="020B0604030504040204" pitchFamily="34" charset="-120"/>
                <a:ea typeface="微軟正黑體" panose="020B0604030504040204" pitchFamily="34" charset="-120"/>
              </a:rPr>
              <a:t>26</a:t>
            </a:r>
            <a:r>
              <a:rPr lang="zh-TW" altLang="zh-TW" sz="1400" dirty="0">
                <a:solidFill>
                  <a:srgbClr val="FF0000"/>
                </a:solidFill>
                <a:latin typeface="微軟正黑體" panose="020B0604030504040204" pitchFamily="34" charset="-120"/>
                <a:ea typeface="微軟正黑體" panose="020B0604030504040204" pitchFamily="34" charset="-120"/>
              </a:rPr>
              <a:t>學分。</a:t>
            </a:r>
            <a:r>
              <a:rPr lang="zh-TW" altLang="en-US" sz="1400" dirty="0">
                <a:solidFill>
                  <a:srgbClr val="FF0000"/>
                </a:solidFill>
                <a:latin typeface="微軟正黑體" panose="020B0604030504040204" pitchFamily="34" charset="-120"/>
                <a:ea typeface="微軟正黑體" panose="020B0604030504040204" pitchFamily="34" charset="-120"/>
              </a:rPr>
              <a:t>   </a:t>
            </a:r>
            <a:endParaRPr lang="en-US" altLang="zh-TW" sz="14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Ø"/>
            </a:pPr>
            <a:r>
              <a:rPr lang="zh-TW" altLang="zh-TW" sz="1400" b="1" dirty="0">
                <a:latin typeface="微軟正黑體" panose="020B0604030504040204" pitchFamily="34" charset="-120"/>
                <a:ea typeface="微軟正黑體" panose="020B0604030504040204" pitchFamily="34" charset="-120"/>
              </a:rPr>
              <a:t>教育基礎課程：</a:t>
            </a:r>
            <a:endParaRPr lang="en-US" altLang="zh-TW" sz="1400" b="1"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教育概論、教育哲學、教育心理學、教育心理學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、教育社會學、特殊教育導論等科目，應至少選修 </a:t>
            </a:r>
            <a:r>
              <a:rPr lang="en-US" altLang="zh-TW" sz="1400" dirty="0">
                <a:latin typeface="微軟正黑體" panose="020B0604030504040204" pitchFamily="34" charset="-120"/>
                <a:ea typeface="微軟正黑體" panose="020B0604030504040204" pitchFamily="34" charset="-120"/>
              </a:rPr>
              <a:t>6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教育心理學、教育心理學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教育方法課程：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、教學原理、學習評量、班級經營、輔導原理與實務、教育議題專題等科目，應至少選修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課程發展與設計、課程發展與設計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、課程發展與設計</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教育議題專題為必選科目。</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b="1" dirty="0">
                <a:latin typeface="微軟正黑體" panose="020B0604030504040204" pitchFamily="34" charset="-120"/>
                <a:ea typeface="微軟正黑體" panose="020B0604030504040204" pitchFamily="34" charset="-120"/>
              </a:rPr>
              <a:t>教育實踐課程：</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應修至少 </a:t>
            </a:r>
            <a:r>
              <a:rPr lang="en-US" altLang="zh-TW" sz="1400" dirty="0">
                <a:latin typeface="微軟正黑體" panose="020B0604030504040204" pitchFamily="34" charset="-120"/>
                <a:ea typeface="微軟正黑體" panose="020B0604030504040204" pitchFamily="34" charset="-120"/>
              </a:rPr>
              <a:t>8 </a:t>
            </a:r>
            <a:r>
              <a:rPr lang="zh-TW" altLang="en-US" sz="1400" dirty="0">
                <a:latin typeface="微軟正黑體" panose="020B0604030504040204" pitchFamily="34" charset="-120"/>
                <a:ea typeface="微軟正黑體" panose="020B0604030504040204" pitchFamily="34" charset="-120"/>
              </a:rPr>
              <a:t>學分。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「教材教法」及「教學實習」為必選科目。 </a:t>
            </a:r>
            <a:endParaRPr lang="en-US" altLang="zh-TW" sz="14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教材教法、教材教法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學分；教學實習、教學實習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學分；進階教 材教法、進階教材教法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、進階教材教法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 教學實習、進階教學實習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、進階教學實習</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英語及雙語教學</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學分；適性教學、適性教學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雙語教學</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僅得擇一門認定</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400" dirty="0">
                <a:latin typeface="微軟正黑體" panose="020B0604030504040204" pitchFamily="34" charset="-120"/>
                <a:ea typeface="微軟正黑體" panose="020B0604030504040204" pitchFamily="34" charset="-120"/>
              </a:rPr>
              <a:t>其餘</a:t>
            </a:r>
            <a:r>
              <a:rPr lang="en-US" altLang="zh-TW" sz="1400" dirty="0">
                <a:latin typeface="微軟正黑體" panose="020B0604030504040204" pitchFamily="34" charset="-120"/>
                <a:ea typeface="微軟正黑體" panose="020B0604030504040204" pitchFamily="34" charset="-120"/>
              </a:rPr>
              <a:t>4</a:t>
            </a:r>
            <a:r>
              <a:rPr lang="zh-TW" altLang="zh-TW" sz="1400" dirty="0">
                <a:latin typeface="微軟正黑體" panose="020B0604030504040204" pitchFamily="34" charset="-120"/>
                <a:ea typeface="微軟正黑體" panose="020B0604030504040204" pitchFamily="34" charset="-120"/>
              </a:rPr>
              <a:t>學分可依學生需求於教育基礎課程、教育方法課程、教育實踐課程科目中自行選修。</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10</a:t>
            </a:fld>
            <a:endParaRPr lang="zh-TW" altLang="en-US"/>
          </a:p>
        </p:txBody>
      </p:sp>
    </p:spTree>
    <p:extLst>
      <p:ext uri="{BB962C8B-B14F-4D97-AF65-F5344CB8AC3E}">
        <p14:creationId xmlns:p14="http://schemas.microsoft.com/office/powerpoint/2010/main" val="19789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中教修課邏輯及擋修限制</a:t>
            </a:r>
          </a:p>
        </p:txBody>
      </p:sp>
      <p:sp>
        <p:nvSpPr>
          <p:cNvPr id="20" name="矩形 19"/>
          <p:cNvSpPr/>
          <p:nvPr/>
        </p:nvSpPr>
        <p:spPr>
          <a:xfrm>
            <a:off x="284395" y="908720"/>
            <a:ext cx="8712968" cy="4832092"/>
          </a:xfrm>
          <a:prstGeom prst="rect">
            <a:avLst/>
          </a:prstGeom>
        </p:spPr>
        <p:txBody>
          <a:bodyPr wrap="square">
            <a:spAutoFit/>
          </a:bodyPr>
          <a:lstStyle/>
          <a:p>
            <a:pPr algn="just"/>
            <a:r>
              <a:rPr lang="zh-TW" altLang="en-US" sz="2400" b="1" dirty="0">
                <a:solidFill>
                  <a:srgbClr val="FF0000"/>
                </a:solidFill>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擋修限制</a:t>
            </a: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400" b="1" u="sng" dirty="0">
                <a:solidFill>
                  <a:srgbClr val="FF0000"/>
                </a:solidFill>
                <a:latin typeface="微軟正黑體" panose="020B0604030504040204" pitchFamily="34" charset="-120"/>
                <a:ea typeface="微軟正黑體" panose="020B0604030504040204" pitchFamily="34" charset="-120"/>
              </a:rPr>
              <a:t>未依規定修課，該科目學分數不予採認</a:t>
            </a:r>
            <a:r>
              <a:rPr lang="zh-TW" altLang="zh-TW" sz="2400" b="1" dirty="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修習「教育方法課程」之必修科目前，須先修畢至少一門「教育基礎課程」之必修科目；「教育基礎課程」之必修科目及「教育方法課程」之必修科目得同時修習。</a:t>
            </a:r>
            <a:endParaRPr lang="en-US" altLang="zh-TW" sz="1600" b="1" dirty="0">
              <a:latin typeface="微軟正黑體" panose="020B0604030504040204" pitchFamily="34" charset="-120"/>
              <a:ea typeface="微軟正黑體" panose="020B0604030504040204" pitchFamily="34" charset="-120"/>
            </a:endParaRPr>
          </a:p>
          <a:p>
            <a:pPr marL="742950" lvl="1" indent="-285750" algn="just">
              <a:buFont typeface="Wingdings" panose="05000000000000000000" pitchFamily="2" charset="2"/>
              <a:buChar char="ü"/>
            </a:pPr>
            <a:endParaRPr lang="en-US" altLang="zh-TW" b="1" u="sng" dirty="0">
              <a:latin typeface="標楷體" panose="03000509000000000000" pitchFamily="65" charset="-120"/>
              <a:ea typeface="標楷體" panose="03000509000000000000" pitchFamily="65" charset="-120"/>
            </a:endParaRPr>
          </a:p>
          <a:p>
            <a:pPr marL="742950" lvl="1" indent="-285750" algn="just">
              <a:buFont typeface="Wingdings" panose="05000000000000000000" pitchFamily="2" charset="2"/>
              <a:buChar char="ü"/>
            </a:pPr>
            <a:r>
              <a:rPr lang="zh-TW" altLang="en-US" u="sng" dirty="0">
                <a:solidFill>
                  <a:srgbClr val="3333FF"/>
                </a:solidFill>
                <a:latin typeface="標楷體" panose="03000509000000000000" pitchFamily="65" charset="-120"/>
                <a:ea typeface="標楷體" panose="03000509000000000000" pitchFamily="65" charset="-120"/>
              </a:rPr>
              <a:t>注意：</a:t>
            </a:r>
            <a:r>
              <a:rPr lang="zh-TW" altLang="zh-TW" u="sng" dirty="0">
                <a:solidFill>
                  <a:srgbClr val="3333FF"/>
                </a:solidFill>
                <a:latin typeface="標楷體" panose="03000509000000000000" pitchFamily="65" charset="-120"/>
                <a:ea typeface="標楷體" panose="03000509000000000000" pitchFamily="65" charset="-120"/>
              </a:rPr>
              <a:t>若教育學程第一個學期僅修習一門「教育基礎課程」及一門「教育方法課程」必修科目，務必留意該「教育基礎課程」科目須及格，否則「教育方法課程」必修科目學分不得採計。</a:t>
            </a:r>
            <a:endParaRPr lang="en-US" altLang="zh-TW" u="sng" dirty="0">
              <a:solidFill>
                <a:srgbClr val="3333FF"/>
              </a:solidFill>
              <a:latin typeface="標楷體" panose="03000509000000000000" pitchFamily="65" charset="-120"/>
              <a:ea typeface="標楷體" panose="03000509000000000000" pitchFamily="65" charset="-120"/>
            </a:endParaRPr>
          </a:p>
          <a:p>
            <a:pPr marL="285750" indent="-285750" algn="just">
              <a:buFont typeface="Arial" panose="020B0604020202020204" pitchFamily="34" charset="0"/>
              <a:buChar char="•"/>
            </a:pPr>
            <a:endParaRPr lang="en-US" altLang="zh-TW"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修習擬任教領域之教材教法課程前，應至少修畢本類科師資職前教育課程中含「教學原理」或 「課程發展與設計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課程發展與設計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三擇一」在內 </a:t>
            </a:r>
            <a:r>
              <a:rPr lang="en-US" altLang="zh-TW" sz="1600" b="1" dirty="0">
                <a:latin typeface="微軟正黑體" panose="020B0604030504040204" pitchFamily="34" charset="-120"/>
                <a:ea typeface="微軟正黑體" panose="020B0604030504040204" pitchFamily="34" charset="-120"/>
              </a:rPr>
              <a:t>12 </a:t>
            </a:r>
            <a:r>
              <a:rPr lang="zh-TW" altLang="en-US" sz="1600" b="1" dirty="0">
                <a:latin typeface="微軟正黑體" panose="020B0604030504040204" pitchFamily="34" charset="-120"/>
                <a:ea typeface="微軟正黑體" panose="020B0604030504040204" pitchFamily="34" charset="-120"/>
              </a:rPr>
              <a:t>個教育專業課程學分。</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擬任教領域之「教材教法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教材教法</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」課程修畢成績及 格後，始得修習擬任教領域之「教學實習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教學實習</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英語及雙語教學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課程。 </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「閱讀理解策略教學」修畢且成績及格後，始得修習「跨領域閱讀素養」。</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rot="1004011">
            <a:off x="6721127" y="295413"/>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9" name="矩形 8"/>
          <p:cNvSpPr/>
          <p:nvPr/>
        </p:nvSpPr>
        <p:spPr>
          <a:xfrm>
            <a:off x="336446" y="5805264"/>
            <a:ext cx="8628042"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11</a:t>
            </a:fld>
            <a:endParaRPr lang="zh-TW" altLang="en-US"/>
          </a:p>
        </p:txBody>
      </p:sp>
    </p:spTree>
    <p:extLst>
      <p:ext uri="{BB962C8B-B14F-4D97-AF65-F5344CB8AC3E}">
        <p14:creationId xmlns:p14="http://schemas.microsoft.com/office/powerpoint/2010/main" val="141838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616530" y="3600279"/>
            <a:ext cx="1826141" cy="1015663"/>
          </a:xfrm>
          <a:prstGeom prst="rect">
            <a:avLst/>
          </a:prstGeom>
        </p:spPr>
        <p:txBody>
          <a:bodyPr wrap="none">
            <a:spAutoFit/>
          </a:bodyPr>
          <a:lstStyle/>
          <a:p>
            <a:pPr algn="ctr"/>
            <a:r>
              <a:rPr lang="zh-TW" altLang="en-US" sz="3200" b="1" dirty="0">
                <a:latin typeface="微軟正黑體" panose="020B0604030504040204" pitchFamily="34" charset="-120"/>
                <a:ea typeface="微軟正黑體" panose="020B0604030504040204" pitchFamily="34" charset="-120"/>
              </a:rPr>
              <a:t>教育</a:t>
            </a:r>
            <a:r>
              <a:rPr lang="zh-TW" altLang="zh-TW" sz="3200" b="1" dirty="0">
                <a:latin typeface="微軟正黑體" panose="020B0604030504040204" pitchFamily="34" charset="-120"/>
                <a:ea typeface="微軟正黑體" panose="020B0604030504040204" pitchFamily="34" charset="-120"/>
              </a:rPr>
              <a:t>基礎</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32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12</a:t>
            </a:fld>
            <a:endParaRPr lang="zh-TW" altLang="en-US"/>
          </a:p>
        </p:txBody>
      </p:sp>
    </p:spTree>
    <p:extLst>
      <p:ext uri="{BB962C8B-B14F-4D97-AF65-F5344CB8AC3E}">
        <p14:creationId xmlns:p14="http://schemas.microsoft.com/office/powerpoint/2010/main" val="425094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288669" y="1124744"/>
            <a:ext cx="86409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endParaRPr kumimoji="1" lang="en-US" altLang="zh-TW" sz="200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修習教材教法</a:t>
            </a: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endParaRPr kumimoji="1" lang="en-US" altLang="zh-TW" sz="1800" b="0" dirty="0">
              <a:latin typeface="微軟正黑體" pitchFamily="34" charset="-120"/>
              <a:ea typeface="微軟正黑體" pitchFamily="34" charset="-120"/>
            </a:endParaRPr>
          </a:p>
          <a:p>
            <a:pPr marL="571500" indent="-571500">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修習教學實習</a:t>
            </a:r>
            <a:endParaRPr kumimoji="1" lang="en-US" altLang="zh-TW" sz="1800" b="0" dirty="0">
              <a:latin typeface="微軟正黑體" pitchFamily="34" charset="-120"/>
              <a:ea typeface="微軟正黑體" pitchFamily="34" charset="-120"/>
            </a:endParaRPr>
          </a:p>
          <a:p>
            <a:pPr>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中等學校師資類科教育專業課程科目及學分表</a:t>
            </a:r>
            <a:r>
              <a:rPr lang="en-US" altLang="zh-TW" sz="1800" b="0" dirty="0">
                <a:latin typeface="微軟正黑體" pitchFamily="34" charset="-120"/>
                <a:ea typeface="微軟正黑體" pitchFamily="34" charset="-120"/>
              </a:rPr>
              <a:t>&gt;</a:t>
            </a:r>
            <a:r>
              <a:rPr lang="zh-TW" altLang="en-US" sz="1800" u="sng" dirty="0">
                <a:solidFill>
                  <a:srgbClr val="3333FF"/>
                </a:solidFill>
                <a:latin typeface="微軟正黑體" pitchFamily="34" charset="-120"/>
                <a:ea typeface="微軟正黑體" pitchFamily="34" charset="-120"/>
                <a:hlinkClick r:id="rId2"/>
              </a:rPr>
              <a:t>自</a:t>
            </a:r>
            <a:r>
              <a:rPr lang="en-US" altLang="zh-TW" sz="1800" u="sng" dirty="0">
                <a:solidFill>
                  <a:srgbClr val="3333FF"/>
                </a:solidFill>
                <a:latin typeface="微軟正黑體" pitchFamily="34" charset="-120"/>
                <a:ea typeface="微軟正黑體" pitchFamily="34" charset="-120"/>
                <a:hlinkClick r:id="rId2"/>
              </a:rPr>
              <a:t>113</a:t>
            </a:r>
            <a:r>
              <a:rPr lang="zh-TW" altLang="en-US" sz="1800" u="sng"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u="sng" dirty="0">
                <a:solidFill>
                  <a:srgbClr val="3333FF"/>
                </a:solidFill>
                <a:latin typeface="微軟正黑體" pitchFamily="34" charset="-120"/>
                <a:ea typeface="微軟正黑體" pitchFamily="34" charset="-120"/>
                <a:hlinkClick r:id="rId2"/>
              </a:rPr>
              <a:t>112 </a:t>
            </a:r>
            <a:r>
              <a:rPr lang="zh-TW" altLang="en-US" sz="1800" u="sng" dirty="0">
                <a:solidFill>
                  <a:srgbClr val="3333FF"/>
                </a:solidFill>
                <a:latin typeface="微軟正黑體" pitchFamily="34" charset="-120"/>
                <a:ea typeface="微軟正黑體" pitchFamily="34" charset="-120"/>
                <a:hlinkClick r:id="rId2"/>
              </a:rPr>
              <a:t>學年度前修習者得適用之</a:t>
            </a:r>
            <a:r>
              <a:rPr lang="zh-TW" altLang="en-US" sz="1800" b="0" u="sng" dirty="0">
                <a:solidFill>
                  <a:srgbClr val="3333FF"/>
                </a:solidFill>
                <a:latin typeface="微軟正黑體" pitchFamily="34" charset="-120"/>
                <a:ea typeface="微軟正黑體" pitchFamily="34" charset="-120"/>
                <a:hlinkClick r:id="rId2"/>
              </a:rPr>
              <a:t>。</a:t>
            </a:r>
            <a:endParaRPr lang="en-US" altLang="zh-TW" sz="1800" b="0" u="sng" dirty="0">
              <a:solidFill>
                <a:srgbClr val="3333FF"/>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13</a:t>
            </a:fld>
            <a:endParaRPr lang="zh-TW" altLang="en-US"/>
          </a:p>
        </p:txBody>
      </p:sp>
    </p:spTree>
    <p:extLst>
      <p:ext uri="{BB962C8B-B14F-4D97-AF65-F5344CB8AC3E}">
        <p14:creationId xmlns:p14="http://schemas.microsoft.com/office/powerpoint/2010/main" val="386412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小教</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14</a:t>
            </a:fld>
            <a:endParaRPr lang="zh-TW" altLang="en-US"/>
          </a:p>
        </p:txBody>
      </p:sp>
    </p:spTree>
    <p:extLst>
      <p:ext uri="{BB962C8B-B14F-4D97-AF65-F5344CB8AC3E}">
        <p14:creationId xmlns:p14="http://schemas.microsoft.com/office/powerpoint/2010/main" val="246606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6581FBF4-3BF7-4A9B-8D9C-C31EE309BA67}"/>
              </a:ext>
            </a:extLst>
          </p:cNvPr>
          <p:cNvSpPr>
            <a:spLocks noGrp="1"/>
          </p:cNvSpPr>
          <p:nvPr>
            <p:ph type="title"/>
          </p:nvPr>
        </p:nvSpPr>
        <p:spPr>
          <a:xfrm>
            <a:off x="494349" y="44624"/>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D3AD77A-C6AE-4E76-9C12-63B088C1D1F7}"/>
              </a:ext>
            </a:extLst>
          </p:cNvPr>
          <p:cNvSpPr/>
          <p:nvPr/>
        </p:nvSpPr>
        <p:spPr>
          <a:xfrm>
            <a:off x="695925" y="3429000"/>
            <a:ext cx="1667353" cy="1688670"/>
          </a:xfrm>
          <a:prstGeom prst="rect">
            <a:avLst/>
          </a:prstGeom>
          <a:solidFill>
            <a:srgbClr val="F9AD6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EB6462A-7EAA-40B5-8A67-E0298C15F416}"/>
              </a:ext>
            </a:extLst>
          </p:cNvPr>
          <p:cNvSpPr/>
          <p:nvPr/>
        </p:nvSpPr>
        <p:spPr>
          <a:xfrm>
            <a:off x="2702294" y="2780928"/>
            <a:ext cx="1667353" cy="23367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578571C-421B-472B-8DA2-16F6F93DC80E}"/>
              </a:ext>
            </a:extLst>
          </p:cNvPr>
          <p:cNvSpPr/>
          <p:nvPr/>
        </p:nvSpPr>
        <p:spPr>
          <a:xfrm>
            <a:off x="6715032" y="1733294"/>
            <a:ext cx="1667353" cy="3384376"/>
          </a:xfrm>
          <a:prstGeom prst="rect">
            <a:avLst/>
          </a:prstGeom>
          <a:solidFill>
            <a:srgbClr val="C75F0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430F05DA-B350-4B1D-BABD-2B8923C3203D}"/>
              </a:ext>
            </a:extLst>
          </p:cNvPr>
          <p:cNvSpPr/>
          <p:nvPr/>
        </p:nvSpPr>
        <p:spPr>
          <a:xfrm>
            <a:off x="4708663" y="2204864"/>
            <a:ext cx="1667353" cy="291280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751B230-0808-4E49-8AEE-BD9693AB67DD}"/>
              </a:ext>
            </a:extLst>
          </p:cNvPr>
          <p:cNvSpPr/>
          <p:nvPr/>
        </p:nvSpPr>
        <p:spPr>
          <a:xfrm>
            <a:off x="737351" y="3501008"/>
            <a:ext cx="1620957" cy="1323439"/>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專門科目</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教育方法</a:t>
            </a:r>
            <a:endParaRPr lang="en-US" altLang="zh-TW" sz="2400" b="1" dirty="0">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760EA240-91E1-425A-BCF4-3276E60B4CA7}"/>
              </a:ext>
            </a:extLst>
          </p:cNvPr>
          <p:cNvSpPr/>
          <p:nvPr/>
        </p:nvSpPr>
        <p:spPr>
          <a:xfrm>
            <a:off x="2725491" y="2928385"/>
            <a:ext cx="1620957" cy="1815882"/>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教育</a:t>
            </a:r>
            <a:r>
              <a:rPr lang="zh-TW" altLang="zh-TW" sz="2800" b="1" dirty="0">
                <a:latin typeface="微軟正黑體" panose="020B0604030504040204" pitchFamily="34" charset="-120"/>
                <a:ea typeface="微軟正黑體" panose="020B0604030504040204" pitchFamily="34" charset="-120"/>
              </a:rPr>
              <a:t>基礎</a:t>
            </a:r>
            <a:endParaRPr lang="en-US" altLang="zh-TW" sz="2800" b="1" dirty="0">
              <a:latin typeface="微軟正黑體" panose="020B0604030504040204" pitchFamily="34" charset="-120"/>
              <a:ea typeface="微軟正黑體" panose="020B0604030504040204" pitchFamily="34" charset="-120"/>
            </a:endParaRPr>
          </a:p>
          <a:p>
            <a:pPr algn="ctr"/>
            <a:r>
              <a:rPr lang="en-US" altLang="zh-TW" sz="2800" b="1" dirty="0">
                <a:latin typeface="微軟正黑體" panose="020B0604030504040204" pitchFamily="34" charset="-120"/>
                <a:ea typeface="微軟正黑體" panose="020B0604030504040204" pitchFamily="34" charset="-120"/>
              </a:rPr>
              <a:t>+</a:t>
            </a:r>
          </a:p>
          <a:p>
            <a:pPr algn="ctr"/>
            <a:r>
              <a:rPr lang="zh-TW" altLang="en-US" sz="2800" b="1" dirty="0">
                <a:latin typeface="微軟正黑體" panose="020B0604030504040204" pitchFamily="34" charset="-120"/>
                <a:ea typeface="微軟正黑體" panose="020B0604030504040204" pitchFamily="34" charset="-120"/>
              </a:rPr>
              <a:t>教育方法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0838A88A-8EA8-4EFC-B02A-462C829DA0F3}"/>
              </a:ext>
            </a:extLst>
          </p:cNvPr>
          <p:cNvSpPr/>
          <p:nvPr/>
        </p:nvSpPr>
        <p:spPr>
          <a:xfrm>
            <a:off x="4731860" y="2350529"/>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教材教法</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實踐課程</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1C3711-530D-43CA-9989-DA23349E2060}"/>
              </a:ext>
            </a:extLst>
          </p:cNvPr>
          <p:cNvSpPr/>
          <p:nvPr/>
        </p:nvSpPr>
        <p:spPr>
          <a:xfrm>
            <a:off x="6738229" y="1827309"/>
            <a:ext cx="1620957" cy="523220"/>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教學實習</a:t>
            </a:r>
            <a:endParaRPr lang="en-US" altLang="zh-TW" sz="28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15</a:t>
            </a:fld>
            <a:endParaRPr lang="zh-TW" altLang="en-US"/>
          </a:p>
        </p:txBody>
      </p:sp>
    </p:spTree>
    <p:extLst>
      <p:ext uri="{BB962C8B-B14F-4D97-AF65-F5344CB8AC3E}">
        <p14:creationId xmlns:p14="http://schemas.microsoft.com/office/powerpoint/2010/main" val="361334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95" y="421141"/>
            <a:ext cx="8976039" cy="666750"/>
          </a:xfrm>
        </p:spPr>
        <p:txBody>
          <a:bodyPr rtlCol="0">
            <a:normAutofit fontScale="90000"/>
          </a:bodyPr>
          <a:lstStyle/>
          <a:p>
            <a:pPr algn="l">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小教科目學分表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37331" y="1367615"/>
            <a:ext cx="873918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just">
              <a:buFont typeface="Wingdings 3" panose="05040102010807070707" pitchFamily="18" charset="2"/>
              <a:buNone/>
              <a:defRPr/>
            </a:pPr>
            <a:r>
              <a:rPr lang="zh-TW" altLang="zh-TW" sz="1400" b="1" dirty="0">
                <a:solidFill>
                  <a:srgbClr val="FF0000"/>
                </a:solidFill>
                <a:latin typeface="微軟正黑體" pitchFamily="34" charset="-120"/>
              </a:rPr>
              <a:t>國民小學教師師資職前教育課程教育專業課程科目，總學分數應至少修畢</a:t>
            </a:r>
            <a:r>
              <a:rPr lang="en-US" altLang="zh-TW" sz="1400" b="1" dirty="0">
                <a:solidFill>
                  <a:srgbClr val="FF0000"/>
                </a:solidFill>
                <a:latin typeface="微軟正黑體" pitchFamily="34" charset="-120"/>
              </a:rPr>
              <a:t>46</a:t>
            </a:r>
            <a:r>
              <a:rPr lang="zh-TW" altLang="zh-TW" sz="1400" b="1" dirty="0">
                <a:solidFill>
                  <a:srgbClr val="FF0000"/>
                </a:solidFill>
                <a:latin typeface="微軟正黑體" pitchFamily="34" charset="-120"/>
              </a:rPr>
              <a:t>學分。</a:t>
            </a:r>
            <a:r>
              <a:rPr lang="en-US" altLang="zh-TW" sz="1400" b="1" dirty="0">
                <a:solidFill>
                  <a:srgbClr val="FF0000"/>
                </a:solidFill>
                <a:latin typeface="微軟正黑體" pitchFamily="34" charset="-120"/>
              </a:rPr>
              <a:t>   </a:t>
            </a:r>
            <a:endParaRPr lang="zh-TW" altLang="zh-TW" sz="1400" b="1" dirty="0">
              <a:solidFill>
                <a:srgbClr val="FF0000"/>
              </a:solidFill>
              <a:latin typeface="微軟正黑體" pitchFamily="34" charset="-120"/>
            </a:endParaRPr>
          </a:p>
          <a:p>
            <a:pPr marL="285750" indent="-285750" algn="just">
              <a:spcBef>
                <a:spcPts val="0"/>
              </a:spcBef>
              <a:buClrTx/>
              <a:buFont typeface="Wingdings" panose="05000000000000000000" pitchFamily="2" charset="2"/>
              <a:buChar char="u"/>
              <a:defRPr/>
            </a:pPr>
            <a:r>
              <a:rPr lang="zh-TW" altLang="zh-TW" sz="1400" b="1" dirty="0">
                <a:solidFill>
                  <a:schemeClr val="tx1"/>
                </a:solidFill>
                <a:latin typeface="微軟正黑體" pitchFamily="34" charset="-120"/>
              </a:rPr>
              <a:t>專門課程</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教學基本學科</a:t>
            </a:r>
            <a:r>
              <a:rPr lang="en-US" altLang="zh-TW" sz="1400" b="1" dirty="0">
                <a:solidFill>
                  <a:schemeClr val="tx1"/>
                </a:solidFill>
                <a:latin typeface="微軟正黑體" pitchFamily="34" charset="-120"/>
              </a:rPr>
              <a:t>)</a:t>
            </a:r>
            <a:r>
              <a:rPr lang="zh-TW" altLang="zh-TW" sz="1400" b="1" dirty="0">
                <a:solidFill>
                  <a:schemeClr val="tx1"/>
                </a:solidFill>
                <a:latin typeface="微軟正黑體" pitchFamily="34" charset="-120"/>
              </a:rPr>
              <a:t>：</a:t>
            </a:r>
            <a:endParaRPr lang="en-US" altLang="zh-TW" sz="1400" b="1"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應修至少</a:t>
            </a:r>
            <a:r>
              <a:rPr lang="en-US" altLang="zh-TW" sz="1400" dirty="0">
                <a:solidFill>
                  <a:schemeClr val="tx1"/>
                </a:solidFill>
                <a:latin typeface="微軟正黑體" pitchFamily="34" charset="-120"/>
              </a:rPr>
              <a:t>4</a:t>
            </a:r>
            <a:r>
              <a:rPr lang="zh-TW" altLang="zh-TW" sz="1400" dirty="0">
                <a:solidFill>
                  <a:schemeClr val="tx1"/>
                </a:solidFill>
                <a:latin typeface="微軟正黑體" pitchFamily="34" charset="-120"/>
              </a:rPr>
              <a:t>個領域</a:t>
            </a:r>
            <a:r>
              <a:rPr lang="en-US" altLang="zh-TW" sz="1400" dirty="0">
                <a:solidFill>
                  <a:schemeClr val="tx1"/>
                </a:solidFill>
                <a:latin typeface="微軟正黑體" pitchFamily="34" charset="-120"/>
              </a:rPr>
              <a:t>10</a:t>
            </a:r>
            <a:r>
              <a:rPr lang="zh-TW" altLang="zh-TW" sz="1400" dirty="0">
                <a:solidFill>
                  <a:schemeClr val="tx1"/>
                </a:solidFill>
                <a:latin typeface="微軟正黑體" pitchFamily="34" charset="-120"/>
              </a:rPr>
              <a:t>學分。</a:t>
            </a:r>
            <a:endParaRPr lang="en-US" altLang="zh-TW" sz="1400" dirty="0">
              <a:solidFill>
                <a:schemeClr val="tx1"/>
              </a:solidFill>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solidFill>
                  <a:schemeClr val="tx1"/>
                </a:solidFill>
                <a:latin typeface="微軟正黑體" pitchFamily="34" charset="-120"/>
              </a:rPr>
              <a:t>語文領域概論</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國語文</a:t>
            </a:r>
            <a:r>
              <a:rPr lang="en-US" altLang="zh-TW" sz="1400" dirty="0">
                <a:solidFill>
                  <a:schemeClr val="tx1"/>
                </a:solidFill>
                <a:latin typeface="微軟正黑體" pitchFamily="34" charset="-120"/>
              </a:rPr>
              <a:t>)</a:t>
            </a:r>
            <a:r>
              <a:rPr lang="zh-TW" altLang="zh-TW" sz="1400" dirty="0">
                <a:solidFill>
                  <a:schemeClr val="tx1"/>
                </a:solidFill>
                <a:latin typeface="微軟正黑體" pitchFamily="34" charset="-120"/>
              </a:rPr>
              <a:t>、數學領域概論為必選科目。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教育基礎課程：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6</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教育概論、教育哲學、教育心理學、教育社會學、特殊教育導論等</a:t>
            </a:r>
            <a:r>
              <a:rPr lang="en-US" altLang="zh-TW" sz="1400" dirty="0">
                <a:latin typeface="微軟正黑體" pitchFamily="34" charset="-120"/>
              </a:rPr>
              <a:t>5</a:t>
            </a:r>
            <a:r>
              <a:rPr lang="zh-TW" altLang="zh-TW" sz="1400" dirty="0">
                <a:latin typeface="微軟正黑體" pitchFamily="34" charset="-120"/>
              </a:rPr>
              <a:t>科，應至少選修</a:t>
            </a:r>
            <a:r>
              <a:rPr lang="en-US" altLang="zh-TW" sz="1400" dirty="0">
                <a:latin typeface="微軟正黑體" pitchFamily="34" charset="-120"/>
              </a:rPr>
              <a:t>6</a:t>
            </a:r>
            <a:r>
              <a:rPr lang="zh-TW" altLang="zh-TW" sz="1400" dirty="0">
                <a:latin typeface="微軟正黑體" pitchFamily="34" charset="-120"/>
              </a:rPr>
              <a:t>學分。</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教育方法課程：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課程發展與設計、教學原理、學習評量、班級經營、輔導原理與實務、教育議題專題等</a:t>
            </a:r>
            <a:r>
              <a:rPr lang="en-US" altLang="zh-TW" sz="1400" dirty="0">
                <a:latin typeface="微軟正黑體" pitchFamily="34" charset="-120"/>
              </a:rPr>
              <a:t>6</a:t>
            </a:r>
            <a:r>
              <a:rPr lang="zh-TW" altLang="zh-TW" sz="1400" dirty="0">
                <a:latin typeface="微軟正黑體" pitchFamily="34" charset="-120"/>
              </a:rPr>
              <a:t>科，應至少選修</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教育議題專題為必選科目。</a:t>
            </a:r>
          </a:p>
          <a:p>
            <a:pPr marL="285750" indent="-285750" algn="just">
              <a:spcBef>
                <a:spcPts val="0"/>
              </a:spcBef>
              <a:buClrTx/>
              <a:buFont typeface="Wingdings" panose="05000000000000000000" pitchFamily="2" charset="2"/>
              <a:buChar char="u"/>
              <a:defRPr/>
            </a:pPr>
            <a:r>
              <a:rPr lang="zh-TW" altLang="zh-TW" sz="1400" b="1" dirty="0">
                <a:latin typeface="微軟正黑體" pitchFamily="34" charset="-120"/>
              </a:rPr>
              <a:t>教育實踐課程：</a:t>
            </a:r>
            <a:endParaRPr lang="en-US" altLang="zh-TW" sz="1400" b="1"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應修至少</a:t>
            </a:r>
            <a:r>
              <a:rPr lang="en-US" altLang="zh-TW" sz="1400" dirty="0">
                <a:latin typeface="微軟正黑體" pitchFamily="34" charset="-120"/>
              </a:rPr>
              <a:t>12</a:t>
            </a:r>
            <a:r>
              <a:rPr lang="zh-TW" altLang="zh-TW" sz="1400" dirty="0">
                <a:latin typeface="微軟正黑體" pitchFamily="34" charset="-120"/>
              </a:rPr>
              <a:t>學分。</a:t>
            </a:r>
            <a:endParaRPr lang="en-US" altLang="zh-TW" sz="1400" dirty="0">
              <a:latin typeface="微軟正黑體" pitchFamily="34" charset="-120"/>
            </a:endParaRPr>
          </a:p>
          <a:p>
            <a:pPr marL="1028700" lvl="1" algn="just">
              <a:spcBef>
                <a:spcPts val="0"/>
              </a:spcBef>
              <a:buClrTx/>
              <a:buFont typeface="Arial" panose="020B0604020202020204" pitchFamily="34" charset="0"/>
              <a:buChar char="•"/>
              <a:defRPr/>
            </a:pPr>
            <a:r>
              <a:rPr lang="zh-TW" altLang="zh-TW" sz="1400" dirty="0">
                <a:latin typeface="微軟正黑體" pitchFamily="34" charset="-120"/>
              </a:rPr>
              <a:t>國民小學教材教法應選修</a:t>
            </a:r>
            <a:r>
              <a:rPr lang="en-US" altLang="zh-TW" sz="1400" dirty="0">
                <a:latin typeface="微軟正黑體" pitchFamily="34" charset="-120"/>
              </a:rPr>
              <a:t>3</a:t>
            </a:r>
            <a:r>
              <a:rPr lang="zh-TW" altLang="zh-TW" sz="1400" dirty="0">
                <a:latin typeface="微軟正黑體" pitchFamily="34" charset="-120"/>
              </a:rPr>
              <a:t>至</a:t>
            </a:r>
            <a:r>
              <a:rPr lang="en-US" altLang="zh-TW" sz="1400" dirty="0">
                <a:latin typeface="微軟正黑體" pitchFamily="34" charset="-120"/>
              </a:rPr>
              <a:t>4</a:t>
            </a:r>
            <a:r>
              <a:rPr lang="zh-TW" altLang="zh-TW" sz="1400" dirty="0">
                <a:latin typeface="微軟正黑體" pitchFamily="34" charset="-120"/>
              </a:rPr>
              <a:t>領域，至少</a:t>
            </a:r>
            <a:r>
              <a:rPr lang="en-US" altLang="zh-TW" sz="1400" dirty="0">
                <a:latin typeface="微軟正黑體" pitchFamily="34" charset="-120"/>
              </a:rPr>
              <a:t>4</a:t>
            </a:r>
            <a:r>
              <a:rPr lang="zh-TW" altLang="zh-TW" sz="1400" dirty="0">
                <a:latin typeface="微軟正黑體" pitchFamily="34" charset="-120"/>
              </a:rPr>
              <a:t>科</a:t>
            </a:r>
            <a:r>
              <a:rPr lang="en-US" altLang="zh-TW" sz="1400" dirty="0">
                <a:latin typeface="微軟正黑體" pitchFamily="34" charset="-120"/>
              </a:rPr>
              <a:t>8</a:t>
            </a:r>
            <a:r>
              <a:rPr lang="zh-TW" altLang="zh-TW" sz="1400" dirty="0">
                <a:latin typeface="微軟正黑體" pitchFamily="34" charset="-120"/>
              </a:rPr>
              <a:t>學分。</a:t>
            </a:r>
            <a:endParaRPr lang="en-US" altLang="zh-TW" sz="1400" dirty="0">
              <a:latin typeface="微軟正黑體" pitchFamily="34" charset="-120"/>
            </a:endParaRPr>
          </a:p>
          <a:p>
            <a:pPr marL="985838" lvl="1" indent="-269875" algn="just">
              <a:spcBef>
                <a:spcPts val="0"/>
              </a:spcBef>
              <a:buClrTx/>
              <a:buFont typeface="Arial" panose="020B0604020202020204" pitchFamily="34" charset="0"/>
              <a:buChar char="•"/>
              <a:defRPr/>
            </a:pPr>
            <a:r>
              <a:rPr lang="zh-TW" altLang="zh-TW" sz="1400" dirty="0">
                <a:latin typeface="微軟正黑體" pitchFamily="34" charset="-120"/>
              </a:rPr>
              <a:t>國民小學國語文教材教法、國民小學數學教材教法、國民小學教學實習為必選科目</a:t>
            </a:r>
            <a:endParaRPr lang="en-US" altLang="zh-TW" sz="1400" dirty="0">
              <a:latin typeface="微軟正黑體" pitchFamily="34" charset="-120"/>
            </a:endParaRPr>
          </a:p>
          <a:p>
            <a:pPr marL="0" lvl="1" indent="0" algn="just">
              <a:spcBef>
                <a:spcPts val="0"/>
              </a:spcBef>
              <a:buClrTx/>
              <a:buFont typeface="Wingdings 3" panose="05040102010807070707" pitchFamily="18" charset="2"/>
              <a:buNone/>
              <a:defRPr/>
            </a:pPr>
            <a:r>
              <a:rPr lang="en-US" altLang="zh-TW" sz="1400" b="1" dirty="0">
                <a:solidFill>
                  <a:srgbClr val="FF0000"/>
                </a:solidFill>
                <a:latin typeface="微軟正黑體" pitchFamily="34" charset="-120"/>
              </a:rPr>
              <a:t>◆</a:t>
            </a:r>
            <a:r>
              <a:rPr lang="zh-TW" altLang="zh-TW" sz="1400" b="1" dirty="0">
                <a:solidFill>
                  <a:srgbClr val="FF0000"/>
                </a:solidFill>
                <a:latin typeface="微軟正黑體" pitchFamily="34" charset="-120"/>
              </a:rPr>
              <a:t>其餘</a:t>
            </a:r>
            <a:r>
              <a:rPr lang="en-US" altLang="zh-TW" sz="1400" b="1" dirty="0">
                <a:solidFill>
                  <a:srgbClr val="FF0000"/>
                </a:solidFill>
                <a:latin typeface="微軟正黑體" pitchFamily="34" charset="-120"/>
              </a:rPr>
              <a:t>10</a:t>
            </a:r>
            <a:r>
              <a:rPr lang="zh-TW" altLang="zh-TW" sz="1400" b="1" dirty="0">
                <a:solidFill>
                  <a:srgbClr val="FF0000"/>
                </a:solidFill>
                <a:latin typeface="微軟正黑體" pitchFamily="34" charset="-120"/>
              </a:rPr>
              <a:t>學分可依學生需求於</a:t>
            </a:r>
            <a:r>
              <a:rPr lang="zh-TW" altLang="zh-TW" sz="1400" b="1" u="sng" dirty="0">
                <a:solidFill>
                  <a:srgbClr val="FF0000"/>
                </a:solidFill>
                <a:latin typeface="微軟正黑體" pitchFamily="34" charset="-120"/>
              </a:rPr>
              <a:t>教育基礎課程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教育方法課程</a:t>
            </a:r>
            <a:r>
              <a:rPr lang="zh-TW" altLang="zh-TW" sz="1400" b="1" dirty="0">
                <a:solidFill>
                  <a:srgbClr val="FF0000"/>
                </a:solidFill>
                <a:latin typeface="微軟正黑體" pitchFamily="34" charset="-120"/>
              </a:rPr>
              <a:t>、</a:t>
            </a:r>
            <a:r>
              <a:rPr lang="zh-TW" altLang="zh-TW" sz="1400" b="1" u="sng" dirty="0">
                <a:solidFill>
                  <a:srgbClr val="FF0000"/>
                </a:solidFill>
                <a:latin typeface="微軟正黑體" pitchFamily="34" charset="-120"/>
              </a:rPr>
              <a:t>教育實踐課程科目</a:t>
            </a:r>
            <a:r>
              <a:rPr lang="zh-TW" altLang="zh-TW" sz="1400" b="1" dirty="0">
                <a:solidFill>
                  <a:srgbClr val="FF0000"/>
                </a:solidFill>
                <a:latin typeface="微軟正黑體" pitchFamily="34" charset="-120"/>
              </a:rPr>
              <a:t>中自行選修</a:t>
            </a:r>
            <a:r>
              <a:rPr lang="zh-TW" altLang="zh-TW" sz="1400" dirty="0">
                <a:solidFill>
                  <a:srgbClr val="FF0000"/>
                </a:solidFill>
                <a:latin typeface="微軟正黑體" pitchFamily="34" charset="-120"/>
              </a:rPr>
              <a:t>。</a:t>
            </a:r>
            <a:endParaRPr lang="zh-TW" altLang="zh-TW" sz="1400" dirty="0">
              <a:latin typeface="+mj-ea"/>
              <a:ea typeface="+mj-ea"/>
            </a:endParaRPr>
          </a:p>
        </p:txBody>
      </p:sp>
      <p:sp>
        <p:nvSpPr>
          <p:cNvPr id="5" name="矩形 4"/>
          <p:cNvSpPr/>
          <p:nvPr/>
        </p:nvSpPr>
        <p:spPr>
          <a:xfrm>
            <a:off x="354359" y="5232392"/>
            <a:ext cx="8505130" cy="1258123"/>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marL="342900" indent="-342900" algn="just">
              <a:lnSpc>
                <a:spcPts val="1900"/>
              </a:lnSpc>
              <a:buFont typeface="+mj-lt"/>
              <a:buAutoNum type="arabicPeriod"/>
              <a:defRPr/>
            </a:pPr>
            <a:r>
              <a:rPr lang="zh-TW" altLang="en-US" sz="1400" b="1" dirty="0">
                <a:solidFill>
                  <a:srgbClr val="FF0000"/>
                </a:solidFill>
                <a:latin typeface="微軟正黑體" pitchFamily="34" charset="-120"/>
                <a:ea typeface="微軟正黑體" pitchFamily="34" charset="-120"/>
              </a:rPr>
              <a:t>前述係指您的教育基礎課程學分數達應修至少</a:t>
            </a:r>
            <a:r>
              <a:rPr lang="en-US" altLang="zh-TW" sz="1400" b="1" dirty="0">
                <a:solidFill>
                  <a:srgbClr val="FF0000"/>
                </a:solidFill>
                <a:latin typeface="微軟正黑體" pitchFamily="34" charset="-120"/>
                <a:ea typeface="微軟正黑體" pitchFamily="34" charset="-120"/>
              </a:rPr>
              <a:t>6</a:t>
            </a:r>
            <a:r>
              <a:rPr lang="zh-TW" altLang="en-US" sz="1400" b="1" dirty="0">
                <a:solidFill>
                  <a:srgbClr val="FF0000"/>
                </a:solidFill>
                <a:latin typeface="微軟正黑體" pitchFamily="34" charset="-120"/>
                <a:ea typeface="微軟正黑體" pitchFamily="34" charset="-120"/>
              </a:rPr>
              <a:t>學分，教育方法課程達應修至少</a:t>
            </a:r>
            <a:r>
              <a:rPr lang="en-US" altLang="zh-TW" sz="1400" b="1" dirty="0">
                <a:solidFill>
                  <a:srgbClr val="FF0000"/>
                </a:solidFill>
                <a:latin typeface="微軟正黑體" pitchFamily="34" charset="-120"/>
                <a:ea typeface="微軟正黑體" pitchFamily="34" charset="-120"/>
              </a:rPr>
              <a:t>8</a:t>
            </a:r>
            <a:r>
              <a:rPr lang="zh-TW" altLang="en-US" sz="1400" b="1" dirty="0">
                <a:solidFill>
                  <a:srgbClr val="FF0000"/>
                </a:solidFill>
                <a:latin typeface="微軟正黑體" pitchFamily="34" charset="-120"/>
                <a:ea typeface="微軟正黑體" pitchFamily="34" charset="-120"/>
              </a:rPr>
              <a:t>學分，教育實踐課程達應修至少</a:t>
            </a:r>
            <a:r>
              <a:rPr lang="en-US" altLang="zh-TW" sz="1400" b="1" dirty="0">
                <a:solidFill>
                  <a:srgbClr val="FF0000"/>
                </a:solidFill>
                <a:latin typeface="微軟正黑體" pitchFamily="34" charset="-120"/>
                <a:ea typeface="微軟正黑體" pitchFamily="34" charset="-120"/>
              </a:rPr>
              <a:t>12</a:t>
            </a:r>
            <a:r>
              <a:rPr lang="zh-TW" altLang="en-US" sz="1400" b="1" dirty="0">
                <a:solidFill>
                  <a:srgbClr val="FF0000"/>
                </a:solidFill>
                <a:latin typeface="微軟正黑體" pitchFamily="34" charset="-120"/>
                <a:ea typeface="微軟正黑體" pitchFamily="34" charset="-120"/>
              </a:rPr>
              <a:t>學分，上述各項都達標後，</a:t>
            </a:r>
            <a:r>
              <a:rPr lang="zh-TW" altLang="en-US" sz="1400" b="1" u="sng" dirty="0">
                <a:solidFill>
                  <a:srgbClr val="FF0000"/>
                </a:solidFill>
                <a:latin typeface="微軟正黑體" pitchFamily="34" charset="-120"/>
                <a:ea typeface="微軟正黑體" pitchFamily="34" charset="-120"/>
              </a:rPr>
              <a:t>其餘的學分數方能計入選修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en-US" altLang="zh-TW" sz="1400" b="1" dirty="0">
              <a:solidFill>
                <a:srgbClr val="FF0000"/>
              </a:solidFill>
              <a:latin typeface="微軟正黑體" pitchFamily="34" charset="-120"/>
              <a:ea typeface="微軟正黑體" pitchFamily="34" charset="-120"/>
            </a:endParaRPr>
          </a:p>
          <a:p>
            <a:pPr marL="342900" indent="-342900" algn="just">
              <a:lnSpc>
                <a:spcPts val="1900"/>
              </a:lnSpc>
              <a:buFont typeface="+mj-lt"/>
              <a:buAutoNum type="arabicPeriod"/>
              <a:defRPr/>
            </a:pPr>
            <a:r>
              <a:rPr lang="zh-TW" altLang="en-US" sz="1400" b="1" u="sng" dirty="0">
                <a:solidFill>
                  <a:srgbClr val="0070C0"/>
                </a:solidFill>
                <a:latin typeface="微軟正黑體" pitchFamily="34" charset="-120"/>
                <a:ea typeface="微軟正黑體" pitchFamily="34" charset="-120"/>
              </a:rPr>
              <a:t>專門課程</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0070C0"/>
                </a:solidFill>
                <a:latin typeface="微軟正黑體" pitchFamily="34" charset="-120"/>
                <a:ea typeface="微軟正黑體" pitchFamily="34" charset="-120"/>
              </a:rPr>
              <a:t>教學基本學科</a:t>
            </a:r>
            <a:r>
              <a:rPr lang="en-US" altLang="zh-TW" sz="1400" b="1" u="sng" dirty="0">
                <a:solidFill>
                  <a:srgbClr val="0070C0"/>
                </a:solidFill>
                <a:latin typeface="微軟正黑體" pitchFamily="34" charset="-120"/>
                <a:ea typeface="微軟正黑體" pitchFamily="34" charset="-120"/>
              </a:rPr>
              <a:t>)</a:t>
            </a:r>
            <a:r>
              <a:rPr lang="zh-TW" altLang="en-US" sz="1400" b="1" u="sng" dirty="0">
                <a:solidFill>
                  <a:srgbClr val="FF0000"/>
                </a:solidFill>
                <a:latin typeface="微軟正黑體" pitchFamily="34" charset="-120"/>
                <a:ea typeface="微軟正黑體" pitchFamily="34" charset="-120"/>
              </a:rPr>
              <a:t>即便多修，也</a:t>
            </a:r>
            <a:r>
              <a:rPr lang="zh-TW" altLang="en-US" sz="1400" b="1" u="sng" dirty="0">
                <a:solidFill>
                  <a:srgbClr val="0070C0"/>
                </a:solidFill>
                <a:latin typeface="微軟正黑體" pitchFamily="34" charset="-120"/>
                <a:ea typeface="微軟正黑體" pitchFamily="34" charset="-120"/>
              </a:rPr>
              <a:t>不能</a:t>
            </a:r>
            <a:r>
              <a:rPr lang="zh-TW" altLang="en-US" sz="1400" b="1" u="sng" dirty="0">
                <a:solidFill>
                  <a:srgbClr val="FF0000"/>
                </a:solidFill>
                <a:latin typeface="微軟正黑體" pitchFamily="34" charset="-120"/>
                <a:ea typeface="微軟正黑體" pitchFamily="34" charset="-120"/>
              </a:rPr>
              <a:t>計入選修</a:t>
            </a:r>
            <a:r>
              <a:rPr lang="en-US" altLang="zh-TW" sz="1400" b="1" u="sng" dirty="0">
                <a:solidFill>
                  <a:srgbClr val="FF0000"/>
                </a:solidFill>
                <a:latin typeface="微軟正黑體" pitchFamily="34" charset="-120"/>
                <a:ea typeface="微軟正黑體" pitchFamily="34" charset="-120"/>
              </a:rPr>
              <a:t>10</a:t>
            </a:r>
            <a:r>
              <a:rPr lang="zh-TW" altLang="en-US" sz="1400" b="1" u="sng" dirty="0">
                <a:solidFill>
                  <a:srgbClr val="FF0000"/>
                </a:solidFill>
                <a:latin typeface="微軟正黑體" pitchFamily="34" charset="-120"/>
                <a:ea typeface="微軟正黑體" pitchFamily="34" charset="-120"/>
              </a:rPr>
              <a:t>學分內唷</a:t>
            </a: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例如：</a:t>
            </a:r>
            <a:r>
              <a:rPr lang="zh-TW" altLang="en-US" sz="1400" b="1" dirty="0">
                <a:solidFill>
                  <a:srgbClr val="0070C0"/>
                </a:solidFill>
                <a:latin typeface="微軟正黑體" pitchFamily="34" charset="-120"/>
                <a:ea typeface="微軟正黑體" pitchFamily="34" charset="-120"/>
              </a:rPr>
              <a:t>普通數學</a:t>
            </a:r>
            <a:r>
              <a:rPr lang="en-US" altLang="zh-TW" sz="1400" b="1" dirty="0">
                <a:solidFill>
                  <a:srgbClr val="FF0000"/>
                </a:solidFill>
                <a:latin typeface="微軟正黑體" pitchFamily="34" charset="-120"/>
                <a:ea typeface="微軟正黑體" pitchFamily="34" charset="-120"/>
              </a:rPr>
              <a:t>2</a:t>
            </a:r>
            <a:r>
              <a:rPr lang="zh-TW" altLang="en-US" sz="1400" b="1" dirty="0">
                <a:solidFill>
                  <a:srgbClr val="FF0000"/>
                </a:solidFill>
                <a:latin typeface="微軟正黑體" pitchFamily="34" charset="-120"/>
                <a:ea typeface="微軟正黑體" pitchFamily="34" charset="-120"/>
              </a:rPr>
              <a:t>學分不能算入選修</a:t>
            </a:r>
            <a:r>
              <a:rPr lang="en-US" altLang="zh-TW" sz="1400" b="1" dirty="0">
                <a:solidFill>
                  <a:srgbClr val="FF0000"/>
                </a:solidFill>
                <a:latin typeface="微軟正黑體" pitchFamily="34" charset="-120"/>
                <a:ea typeface="微軟正黑體" pitchFamily="34" charset="-120"/>
              </a:rPr>
              <a:t>10</a:t>
            </a:r>
            <a:r>
              <a:rPr lang="zh-TW" altLang="en-US" sz="1400" b="1" dirty="0">
                <a:solidFill>
                  <a:srgbClr val="FF0000"/>
                </a:solidFill>
                <a:latin typeface="微軟正黑體" pitchFamily="34" charset="-120"/>
                <a:ea typeface="微軟正黑體" pitchFamily="34" charset="-120"/>
              </a:rPr>
              <a:t>學分內</a:t>
            </a:r>
            <a:r>
              <a:rPr lang="zh-TW" altLang="zh-TW" sz="1400" b="1" dirty="0">
                <a:solidFill>
                  <a:srgbClr val="FF0000"/>
                </a:solidFill>
                <a:latin typeface="微軟正黑體" pitchFamily="34" charset="-120"/>
                <a:ea typeface="微軟正黑體" pitchFamily="34" charset="-120"/>
              </a:rPr>
              <a:t>。</a:t>
            </a:r>
            <a:endParaRPr lang="zh-TW" altLang="en-US" sz="1400" b="1" dirty="0">
              <a:solidFill>
                <a:srgbClr val="FF0000"/>
              </a:solidFill>
              <a:latin typeface="微軟正黑體" pitchFamily="34" charset="-120"/>
              <a:ea typeface="微軟正黑體" pitchFamily="34" charset="-120"/>
            </a:endParaRPr>
          </a:p>
        </p:txBody>
      </p:sp>
      <p:sp>
        <p:nvSpPr>
          <p:cNvPr id="14" name="圓角矩形 13"/>
          <p:cNvSpPr/>
          <p:nvPr/>
        </p:nvSpPr>
        <p:spPr>
          <a:xfrm>
            <a:off x="23739" y="5373216"/>
            <a:ext cx="427183" cy="856937"/>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提醒</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16</a:t>
            </a:fld>
            <a:endParaRPr lang="zh-TW" altLang="en-US"/>
          </a:p>
        </p:txBody>
      </p:sp>
    </p:spTree>
    <p:extLst>
      <p:ext uri="{BB962C8B-B14F-4D97-AF65-F5344CB8AC3E}">
        <p14:creationId xmlns:p14="http://schemas.microsoft.com/office/powerpoint/2010/main" val="40620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91765" y="135929"/>
            <a:ext cx="8857555" cy="825500"/>
          </a:xfrm>
        </p:spPr>
        <p:txBody>
          <a:bodyPr rtlCol="0">
            <a:normAutofit fontScale="90000"/>
          </a:bodyPr>
          <a:lstStyle/>
          <a:p>
            <a:pPr eaLnBrk="1" fontAlgn="auto" hangingPunct="1">
              <a:spcAft>
                <a:spcPts val="0"/>
              </a:spcAft>
              <a:defRPr/>
            </a:pPr>
            <a:r>
              <a:rPr lang="zh-TW" altLang="en-US" b="1" dirty="0">
                <a:effectLst>
                  <a:outerShdw blurRad="38100" dist="38100" dir="2700000" algn="tl">
                    <a:srgbClr val="000000">
                      <a:alpha val="43137"/>
                    </a:srgbClr>
                  </a:outerShdw>
                </a:effectLst>
                <a:latin typeface="微軟正黑體" panose="020B0604030504040204" pitchFamily="34" charset="-120"/>
              </a:rPr>
              <a:t>   </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小學教育學程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itchFamily="34" charset="-120"/>
              </a:rPr>
              <a:t>修課邏輯及擋修限制</a:t>
            </a:r>
            <a:endParaRPr lang="zh-TW" altLang="en-US" dirty="0">
              <a:latin typeface="微軟正黑體" pitchFamily="34" charset="-120"/>
              <a:ea typeface="微軟正黑體" pitchFamily="34" charset="-120"/>
            </a:endParaRPr>
          </a:p>
        </p:txBody>
      </p:sp>
      <p:sp>
        <p:nvSpPr>
          <p:cNvPr id="4" name="矩形 3"/>
          <p:cNvSpPr/>
          <p:nvPr/>
        </p:nvSpPr>
        <p:spPr>
          <a:xfrm>
            <a:off x="611188" y="1028700"/>
            <a:ext cx="7561262" cy="646113"/>
          </a:xfrm>
          <a:prstGeom prst="rect">
            <a:avLst/>
          </a:prstGeom>
        </p:spPr>
        <p:txBody>
          <a:bodyPr>
            <a:spAutoFit/>
          </a:bodyPr>
          <a:lstStyle/>
          <a:p>
            <a:pPr eaLnBrk="1" hangingPunct="1">
              <a:defRPr/>
            </a:pPr>
            <a:endParaRPr lang="en-US" altLang="zh-TW" dirty="0"/>
          </a:p>
          <a:p>
            <a:pPr marL="342900" indent="-342900" eaLnBrk="1" hangingPunct="1">
              <a:buFontTx/>
              <a:buAutoNum type="arabicPeriod" startAt="3"/>
              <a:defRPr/>
            </a:pPr>
            <a:endParaRPr lang="zh-TW" altLang="en-US" dirty="0"/>
          </a:p>
        </p:txBody>
      </p:sp>
      <p:sp>
        <p:nvSpPr>
          <p:cNvPr id="16388" name="文字方塊 4"/>
          <p:cNvSpPr txBox="1">
            <a:spLocks noChangeArrowheads="1"/>
          </p:cNvSpPr>
          <p:nvPr/>
        </p:nvSpPr>
        <p:spPr bwMode="auto">
          <a:xfrm>
            <a:off x="210021" y="1023937"/>
            <a:ext cx="8754467" cy="59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marL="285750" indent="-285750" algn="just">
              <a:buClr>
                <a:srgbClr val="FF0000"/>
              </a:buClr>
              <a:buFont typeface="Wingdings" panose="05000000000000000000" pitchFamily="2" charset="2"/>
              <a:buChar char="u"/>
              <a:defRPr/>
            </a:pPr>
            <a:r>
              <a:rPr lang="zh-TW" altLang="zh-TW" sz="2000" b="1" dirty="0">
                <a:solidFill>
                  <a:srgbClr val="FF0000"/>
                </a:solidFill>
                <a:latin typeface="微軟正黑體" pitchFamily="34" charset="-120"/>
              </a:rPr>
              <a:t>擋修限制</a:t>
            </a:r>
            <a:r>
              <a:rPr lang="en-US" altLang="zh-TW" sz="2000" b="1" dirty="0">
                <a:solidFill>
                  <a:srgbClr val="FF0000"/>
                </a:solidFill>
                <a:latin typeface="微軟正黑體" pitchFamily="34" charset="-120"/>
                <a:sym typeface="Wingdings" panose="05000000000000000000" pitchFamily="2" charset="2"/>
              </a:rPr>
              <a:t></a:t>
            </a:r>
            <a:r>
              <a:rPr lang="zh-TW" altLang="zh-TW" sz="2000" b="1" u="sng" dirty="0">
                <a:solidFill>
                  <a:srgbClr val="FF0000"/>
                </a:solidFill>
                <a:latin typeface="微軟正黑體" pitchFamily="34" charset="-120"/>
              </a:rPr>
              <a:t>未依規定修課，該科目學分數不予採認</a:t>
            </a:r>
            <a:r>
              <a:rPr lang="zh-TW" altLang="zh-TW" sz="2000" b="1" dirty="0">
                <a:solidFill>
                  <a:srgbClr val="FF0000"/>
                </a:solidFill>
                <a:latin typeface="微軟正黑體" pitchFamily="34" charset="-120"/>
              </a:rPr>
              <a:t>：</a:t>
            </a:r>
            <a:endParaRPr lang="en-US" altLang="zh-TW" sz="2000" b="1" dirty="0">
              <a:solidFill>
                <a:srgbClr val="FF0000"/>
              </a:solidFill>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修習「教育方法課程」之必修科目前，須先修畢至少一門「教育基礎課程」之必修科目；「教育基礎課程」之必修科目及「教育方法課程」之必修科目</a:t>
            </a:r>
            <a:r>
              <a:rPr lang="zh-TW" altLang="zh-TW" b="1" dirty="0">
                <a:solidFill>
                  <a:srgbClr val="FF0000"/>
                </a:solidFill>
                <a:latin typeface="微軟正黑體" pitchFamily="34" charset="-120"/>
              </a:rPr>
              <a:t>得同時修習</a:t>
            </a:r>
            <a:r>
              <a:rPr lang="zh-TW" altLang="zh-TW" b="1" dirty="0">
                <a:latin typeface="微軟正黑體" pitchFamily="34" charset="-120"/>
              </a:rPr>
              <a:t>。</a:t>
            </a:r>
            <a:endParaRPr lang="en-US" altLang="zh-TW" b="1" dirty="0">
              <a:latin typeface="微軟正黑體" pitchFamily="34" charset="-120"/>
            </a:endParaRPr>
          </a:p>
          <a:p>
            <a:pPr marL="571500" indent="-285750" algn="just">
              <a:buClrTx/>
              <a:buFont typeface="Wingdings" panose="05000000000000000000" pitchFamily="2" charset="2"/>
              <a:buChar char="l"/>
              <a:defRPr/>
            </a:pPr>
            <a:r>
              <a:rPr lang="zh-TW" altLang="zh-TW" b="1" dirty="0">
                <a:latin typeface="微軟正黑體" pitchFamily="34" charset="-120"/>
              </a:rPr>
              <a:t>修習任一領域「國民小學教材教法」前，</a:t>
            </a:r>
            <a:endParaRPr lang="en-US" altLang="zh-TW" b="1" dirty="0">
              <a:latin typeface="微軟正黑體" pitchFamily="34" charset="-120"/>
            </a:endParaRPr>
          </a:p>
          <a:p>
            <a:pPr marL="1085850" lvl="1" algn="just">
              <a:buClrTx/>
              <a:buFont typeface="Wingdings" panose="05000000000000000000" pitchFamily="2" charset="2"/>
              <a:buChar char="ü"/>
              <a:defRPr/>
            </a:pPr>
            <a:r>
              <a:rPr lang="zh-TW" altLang="zh-TW" sz="1800" b="1" dirty="0">
                <a:latin typeface="微軟正黑體" pitchFamily="34" charset="-120"/>
              </a:rPr>
              <a:t>應至少修畢本類科師資職前教育課程中含「教學原理」或「課程發展與設計」在內</a:t>
            </a:r>
            <a:r>
              <a:rPr lang="en-US" altLang="zh-TW" sz="1800" b="1" dirty="0">
                <a:latin typeface="微軟正黑體" pitchFamily="34" charset="-120"/>
              </a:rPr>
              <a:t>12</a:t>
            </a:r>
            <a:r>
              <a:rPr lang="zh-TW" altLang="zh-TW" sz="1800" b="1" dirty="0">
                <a:latin typeface="微軟正黑體" pitchFamily="34" charset="-120"/>
              </a:rPr>
              <a:t>個教育專業</a:t>
            </a:r>
            <a:r>
              <a:rPr lang="en-US" altLang="zh-TW" sz="1800" b="1" dirty="0">
                <a:latin typeface="微軟正黑體" pitchFamily="34" charset="-120"/>
              </a:rPr>
              <a:t>(</a:t>
            </a:r>
            <a:r>
              <a:rPr lang="zh-TW" altLang="zh-TW" sz="1800" b="1" dirty="0">
                <a:latin typeface="微軟正黑體" pitchFamily="34" charset="-120"/>
              </a:rPr>
              <a:t>專門</a:t>
            </a:r>
            <a:r>
              <a:rPr lang="en-US" altLang="zh-TW" sz="1800" b="1" dirty="0">
                <a:latin typeface="微軟正黑體" pitchFamily="34" charset="-120"/>
              </a:rPr>
              <a:t>)</a:t>
            </a:r>
            <a:r>
              <a:rPr lang="zh-TW" altLang="zh-TW" sz="1800" b="1" dirty="0">
                <a:latin typeface="微軟正黑體" pitchFamily="34" charset="-120"/>
              </a:rPr>
              <a:t>學分</a:t>
            </a:r>
            <a:r>
              <a:rPr lang="en-US" altLang="zh-TW" sz="1800" b="1" dirty="0">
                <a:solidFill>
                  <a:schemeClr val="tx2"/>
                </a:solidFill>
                <a:latin typeface="微軟正黑體" pitchFamily="34" charset="-120"/>
              </a:rPr>
              <a:t>(</a:t>
            </a:r>
            <a:r>
              <a:rPr lang="zh-TW" altLang="en-US" sz="1800" b="1" dirty="0">
                <a:solidFill>
                  <a:schemeClr val="tx2"/>
                </a:solidFill>
                <a:latin typeface="微軟正黑體" pitchFamily="34" charset="-120"/>
              </a:rPr>
              <a:t>約</a:t>
            </a:r>
            <a:r>
              <a:rPr lang="en-US" altLang="zh-TW" sz="1800" b="1" dirty="0">
                <a:solidFill>
                  <a:schemeClr val="tx2"/>
                </a:solidFill>
                <a:latin typeface="微軟正黑體" pitchFamily="34" charset="-120"/>
              </a:rPr>
              <a:t>6</a:t>
            </a:r>
            <a:r>
              <a:rPr lang="zh-TW" altLang="en-US" sz="1800" b="1" dirty="0">
                <a:solidFill>
                  <a:schemeClr val="tx2"/>
                </a:solidFill>
                <a:latin typeface="微軟正黑體" pitchFamily="34" charset="-120"/>
              </a:rPr>
              <a:t>門</a:t>
            </a:r>
            <a:r>
              <a:rPr lang="en-US" altLang="zh-TW" sz="1800" b="1" dirty="0">
                <a:solidFill>
                  <a:schemeClr val="tx2"/>
                </a:solidFill>
                <a:latin typeface="微軟正黑體" pitchFamily="34" charset="-120"/>
              </a:rPr>
              <a:t>2</a:t>
            </a:r>
            <a:r>
              <a:rPr lang="zh-TW" altLang="en-US" sz="1800" b="1" dirty="0">
                <a:solidFill>
                  <a:schemeClr val="tx2"/>
                </a:solidFill>
                <a:latin typeface="微軟正黑體" pitchFamily="34" charset="-120"/>
              </a:rPr>
              <a:t>學分課程</a:t>
            </a:r>
            <a:r>
              <a:rPr lang="en-US" altLang="zh-TW" sz="1800" b="1" dirty="0">
                <a:solidFill>
                  <a:schemeClr val="tx2"/>
                </a:solidFill>
                <a:latin typeface="微軟正黑體" pitchFamily="34" charset="-120"/>
              </a:rPr>
              <a:t>) </a:t>
            </a:r>
            <a:r>
              <a:rPr lang="zh-TW" altLang="zh-TW" sz="1800" b="1" dirty="0">
                <a:latin typeface="微軟正黑體" pitchFamily="34" charset="-120"/>
              </a:rPr>
              <a:t>。</a:t>
            </a:r>
            <a:endParaRPr lang="en-US" altLang="zh-TW" sz="1800" b="1" dirty="0">
              <a:latin typeface="微軟正黑體" pitchFamily="34" charset="-120"/>
            </a:endParaRPr>
          </a:p>
          <a:p>
            <a:pPr marL="1085850" lvl="1" algn="just">
              <a:buClrTx/>
              <a:buFont typeface="Wingdings" panose="05000000000000000000" pitchFamily="2" charset="2"/>
              <a:buChar char="ü"/>
              <a:defRPr/>
            </a:pPr>
            <a:r>
              <a:rPr lang="zh-TW" altLang="zh-TW" sz="1800" b="1" dirty="0">
                <a:solidFill>
                  <a:srgbClr val="FF0000"/>
                </a:solidFill>
                <a:latin typeface="微軟正黑體" pitchFamily="34" charset="-120"/>
              </a:rPr>
              <a:t>應修畢專門課程</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教學基本學科</a:t>
            </a:r>
            <a:r>
              <a:rPr lang="en-US" altLang="zh-TW" sz="1800" b="1" dirty="0">
                <a:solidFill>
                  <a:srgbClr val="FF0000"/>
                </a:solidFill>
                <a:latin typeface="微軟正黑體" pitchFamily="34" charset="-120"/>
              </a:rPr>
              <a:t>)</a:t>
            </a:r>
            <a:r>
              <a:rPr lang="zh-TW" altLang="zh-TW" sz="1800" b="1" dirty="0">
                <a:solidFill>
                  <a:srgbClr val="FF0000"/>
                </a:solidFill>
                <a:latin typeface="微軟正黑體" pitchFamily="34" charset="-120"/>
              </a:rPr>
              <a:t>相對應之「領域概論」科目。</a:t>
            </a:r>
            <a:r>
              <a:rPr lang="zh-TW" altLang="en-US" sz="1800" b="1" dirty="0">
                <a:solidFill>
                  <a:srgbClr val="0000FF"/>
                </a:solidFill>
                <a:latin typeface="微軟正黑體" pitchFamily="34" charset="-120"/>
              </a:rPr>
              <a:t>惟「閩南語文教材教法」、 「客家語文教材教法」、「新住民語文教材教法」及「資訊教材教法」 免受本項規定限制。</a:t>
            </a:r>
            <a:endParaRPr lang="en-US" altLang="zh-TW" sz="1800" b="1" dirty="0">
              <a:latin typeface="微軟正黑體" pitchFamily="34" charset="-120"/>
            </a:endParaRPr>
          </a:p>
          <a:p>
            <a:pPr marL="628650" indent="-285750" algn="just">
              <a:buClrTx/>
              <a:buFont typeface="Wingdings" panose="05000000000000000000" pitchFamily="2" charset="2"/>
              <a:buChar char="l"/>
              <a:defRPr/>
            </a:pPr>
            <a:r>
              <a:rPr lang="zh-TW" altLang="zh-TW" b="1" dirty="0">
                <a:latin typeface="微軟正黑體" pitchFamily="34" charset="-120"/>
              </a:rPr>
              <a:t>「國民小學國語文教材教法」及「國民小學數學教材教法」修畢成績及格後，始得修習「國民小學教學實習」。</a:t>
            </a:r>
            <a:endParaRPr lang="en-US" altLang="zh-TW" b="1" dirty="0">
              <a:latin typeface="微軟正黑體" pitchFamily="34" charset="-120"/>
            </a:endParaRPr>
          </a:p>
          <a:p>
            <a:pPr marL="628650" indent="-285750" algn="just">
              <a:buClrTx/>
              <a:buFont typeface="Wingdings" panose="05000000000000000000" pitchFamily="2" charset="2"/>
              <a:buChar char="l"/>
              <a:defRPr/>
            </a:pPr>
            <a:r>
              <a:rPr lang="zh-TW" altLang="zh-TW" sz="1600" b="1" dirty="0">
                <a:latin typeface="微軟正黑體" pitchFamily="34" charset="-120"/>
              </a:rPr>
              <a:t>「</a:t>
            </a:r>
            <a:r>
              <a:rPr lang="zh-TW" altLang="en-US" b="1" dirty="0">
                <a:latin typeface="微軟正黑體" pitchFamily="34" charset="-120"/>
              </a:rPr>
              <a:t>閱讀理解策略教學」修畢且成績及格後，始得修習「跨領域閱讀素養」。 </a:t>
            </a:r>
            <a:endParaRPr lang="en-US" altLang="zh-TW" b="1" dirty="0">
              <a:latin typeface="微軟正黑體" pitchFamily="34" charset="-120"/>
            </a:endParaRPr>
          </a:p>
          <a:p>
            <a:pPr marL="1085850" lvl="1" algn="just">
              <a:buClrTx/>
              <a:buFont typeface="Arial" panose="020B0604020202020204" pitchFamily="34" charset="0"/>
              <a:buChar char="•"/>
              <a:defRPr/>
            </a:pPr>
            <a:endParaRPr lang="en-US" altLang="zh-TW" dirty="0">
              <a:latin typeface="+mj-ea"/>
              <a:ea typeface="+mj-ea"/>
            </a:endParaRPr>
          </a:p>
          <a:p>
            <a:pPr marL="800100" lvl="1" indent="0" algn="just">
              <a:buClrTx/>
              <a:buFont typeface="Wingdings 3" panose="05040102010807070707" pitchFamily="18" charset="2"/>
              <a:buNone/>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a:p>
            <a:pPr marL="1085850" lvl="1" algn="just">
              <a:buClrTx/>
              <a:buFont typeface="Arial" panose="020B0604020202020204" pitchFamily="34" charset="0"/>
              <a:buChar char="•"/>
              <a:defRPr/>
            </a:pPr>
            <a:endParaRPr lang="en-US" altLang="zh-TW" dirty="0">
              <a:latin typeface="+mj-ea"/>
              <a:ea typeface="+mj-ea"/>
            </a:endParaRPr>
          </a:p>
        </p:txBody>
      </p:sp>
      <p:sp>
        <p:nvSpPr>
          <p:cNvPr id="5" name="矩形 4"/>
          <p:cNvSpPr/>
          <p:nvPr/>
        </p:nvSpPr>
        <p:spPr>
          <a:xfrm rot="1004011">
            <a:off x="6921111" y="815524"/>
            <a:ext cx="2276086" cy="646331"/>
          </a:xfrm>
          <a:prstGeom prst="rect">
            <a:avLst/>
          </a:prstGeom>
        </p:spPr>
        <p:txBody>
          <a:bodyPr wrap="square">
            <a:spAutoFit/>
          </a:bodyPr>
          <a:lstStyle/>
          <a:p>
            <a:pPr>
              <a:defRPr/>
            </a:pPr>
            <a:r>
              <a:rPr lang="zh-TW" altLang="en-US" sz="3600" b="1" dirty="0">
                <a:solidFill>
                  <a:srgbClr val="FF0000"/>
                </a:solidFill>
                <a:latin typeface="微軟正黑體" pitchFamily="34" charset="-120"/>
                <a:ea typeface="微軟正黑體" pitchFamily="34" charset="-120"/>
              </a:rPr>
              <a:t>非常重要</a:t>
            </a:r>
            <a:r>
              <a:rPr lang="en-US" altLang="zh-TW" sz="3600" b="1" dirty="0">
                <a:solidFill>
                  <a:srgbClr val="FF0000"/>
                </a:solidFill>
                <a:latin typeface="微軟正黑體" pitchFamily="34" charset="-120"/>
                <a:ea typeface="微軟正黑體" pitchFamily="34" charset="-120"/>
              </a:rPr>
              <a:t>!!</a:t>
            </a:r>
            <a:endParaRPr lang="zh-TW" altLang="en-US" sz="3600" b="1" dirty="0">
              <a:solidFill>
                <a:srgbClr val="FF0000"/>
              </a:solidFill>
              <a:latin typeface="微軟正黑體" pitchFamily="34" charset="-120"/>
              <a:ea typeface="微軟正黑體" pitchFamily="34" charset="-120"/>
            </a:endParaRPr>
          </a:p>
        </p:txBody>
      </p:sp>
      <p:sp>
        <p:nvSpPr>
          <p:cNvPr id="7" name="矩形 6"/>
          <p:cNvSpPr/>
          <p:nvPr/>
        </p:nvSpPr>
        <p:spPr>
          <a:xfrm>
            <a:off x="683568" y="5517232"/>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17</a:t>
            </a:fld>
            <a:endParaRPr lang="zh-TW" altLang="en-US"/>
          </a:p>
        </p:txBody>
      </p:sp>
    </p:spTree>
    <p:extLst>
      <p:ext uri="{BB962C8B-B14F-4D97-AF65-F5344CB8AC3E}">
        <p14:creationId xmlns:p14="http://schemas.microsoft.com/office/powerpoint/2010/main" val="143252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4624"/>
            <a:ext cx="8229600" cy="854968"/>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小教該如何選課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3"/>
          <p:cNvSpPr txBox="1">
            <a:spLocks noChangeArrowheads="1"/>
          </p:cNvSpPr>
          <p:nvPr/>
        </p:nvSpPr>
        <p:spPr bwMode="auto">
          <a:xfrm>
            <a:off x="611560" y="836712"/>
            <a:ext cx="797907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a:spcBef>
                <a:spcPct val="20000"/>
              </a:spcBef>
              <a:buClr>
                <a:schemeClr val="tx2"/>
              </a:buClr>
              <a:buFont typeface="Wingdings" pitchFamily="2" charset="2"/>
              <a:buChar char="§"/>
              <a:defRPr sz="2800">
                <a:solidFill>
                  <a:schemeClr val="tx2"/>
                </a:solidFill>
                <a:latin typeface="Arial" charset="0"/>
              </a:defRPr>
            </a:lvl2pPr>
            <a:lvl3pPr marL="1143000" indent="-228600">
              <a:spcBef>
                <a:spcPct val="20000"/>
              </a:spcBef>
              <a:buClr>
                <a:schemeClr val="hlink"/>
              </a:buClr>
              <a:buChar char="•"/>
              <a:defRPr sz="2400">
                <a:solidFill>
                  <a:schemeClr val="tx2"/>
                </a:solidFill>
                <a:latin typeface="Arial" charset="0"/>
              </a:defRPr>
            </a:lvl3pPr>
            <a:lvl4pPr marL="1600200" indent="-228600">
              <a:spcBef>
                <a:spcPct val="20000"/>
              </a:spcBef>
              <a:buChar char="–"/>
              <a:defRPr sz="2000">
                <a:solidFill>
                  <a:schemeClr val="tx2"/>
                </a:solidFill>
                <a:latin typeface="Arial" charset="0"/>
              </a:defRPr>
            </a:lvl4pPr>
            <a:lvl5pPr marL="2057400" indent="-22860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algn="just">
              <a:spcBef>
                <a:spcPct val="0"/>
              </a:spcBef>
              <a:buClrTx/>
              <a:buNone/>
            </a:pPr>
            <a:r>
              <a:rPr kumimoji="1" lang="zh-TW" altLang="en-US" sz="2400" dirty="0">
                <a:solidFill>
                  <a:srgbClr val="FF0000"/>
                </a:solidFill>
                <a:latin typeface="微軟正黑體" pitchFamily="34" charset="-120"/>
                <a:ea typeface="微軟正黑體" pitchFamily="34" charset="-120"/>
              </a:rPr>
              <a:t>務必自行詳閱</a:t>
            </a:r>
            <a:r>
              <a:rPr kumimoji="1" lang="en-US" altLang="zh-TW" sz="2400" dirty="0">
                <a:solidFill>
                  <a:srgbClr val="FF0000"/>
                </a:solidFill>
                <a:latin typeface="微軟正黑體" pitchFamily="34" charset="-120"/>
                <a:ea typeface="微軟正黑體" pitchFamily="34" charset="-120"/>
              </a:rPr>
              <a:t>【</a:t>
            </a:r>
            <a:r>
              <a:rPr kumimoji="1" lang="zh-TW" altLang="en-US" sz="2400" dirty="0">
                <a:solidFill>
                  <a:srgbClr val="FF0000"/>
                </a:solidFill>
                <a:latin typeface="微軟正黑體" pitchFamily="34" charset="-120"/>
                <a:ea typeface="微軟正黑體" pitchFamily="34" charset="-120"/>
              </a:rPr>
              <a:t>檔修規定</a:t>
            </a:r>
            <a:r>
              <a:rPr kumimoji="1" lang="en-US" altLang="zh-TW" sz="2400" dirty="0">
                <a:solidFill>
                  <a:srgbClr val="FF0000"/>
                </a:solidFill>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至少修習一門</a:t>
            </a:r>
            <a:r>
              <a:rPr kumimoji="1" lang="zh-TW" altLang="en-US" sz="1800" b="0" dirty="0">
                <a:solidFill>
                  <a:srgbClr val="FF0000"/>
                </a:solidFill>
                <a:latin typeface="微軟正黑體" pitchFamily="34" charset="-120"/>
                <a:ea typeface="微軟正黑體" pitchFamily="34" charset="-120"/>
              </a:rPr>
              <a:t>教育基礎</a:t>
            </a:r>
            <a:r>
              <a:rPr kumimoji="1" lang="zh-TW" altLang="en-US" sz="1800" b="0" dirty="0">
                <a:latin typeface="微軟正黑體" pitchFamily="34" charset="-120"/>
                <a:ea typeface="微軟正黑體" pitchFamily="34" charset="-120"/>
              </a:rPr>
              <a:t>課程必修科目</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已辦理教育基礎課程抵免通過者除外</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，再搭配</a:t>
            </a:r>
            <a:r>
              <a:rPr kumimoji="1" lang="zh-TW" altLang="en-US" sz="1800" b="0" dirty="0">
                <a:solidFill>
                  <a:srgbClr val="FF0000"/>
                </a:solidFill>
                <a:latin typeface="微軟正黑體" pitchFamily="34" charset="-120"/>
                <a:ea typeface="微軟正黑體" pitchFamily="34" charset="-120"/>
              </a:rPr>
              <a:t>教育方法</a:t>
            </a:r>
            <a:r>
              <a:rPr kumimoji="1" lang="zh-TW" altLang="en-US" sz="1800" b="0" dirty="0">
                <a:latin typeface="微軟正黑體" pitchFamily="34" charset="-120"/>
                <a:ea typeface="微軟正黑體" pitchFamily="34" charset="-120"/>
              </a:rPr>
              <a:t>課程必修科目。</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先修習各領域概論</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114-1</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&amp;</a:t>
            </a:r>
            <a:r>
              <a:rPr kumimoji="1" lang="zh-TW" altLang="en-US" sz="1800" b="0" dirty="0">
                <a:latin typeface="微軟正黑體" pitchFamily="34" charset="-120"/>
                <a:ea typeface="微軟正黑體" pitchFamily="34" charset="-120"/>
              </a:rPr>
              <a:t> </a:t>
            </a:r>
            <a:r>
              <a:rPr kumimoji="1" lang="en-US" altLang="zh-TW" sz="1800" b="0" dirty="0">
                <a:latin typeface="微軟正黑體" pitchFamily="34" charset="-120"/>
                <a:ea typeface="微軟正黑體" pitchFamily="34" charset="-120"/>
              </a:rPr>
              <a:t>114-2</a:t>
            </a:r>
            <a:r>
              <a:rPr kumimoji="1" lang="zh-TW" altLang="en-US" sz="1800" b="0" dirty="0">
                <a:latin typeface="微軟正黑體" pitchFamily="34" charset="-120"/>
                <a:ea typeface="微軟正黑體" pitchFamily="34" charset="-120"/>
              </a:rPr>
              <a:t>務必修足</a:t>
            </a:r>
            <a:r>
              <a:rPr kumimoji="1" lang="en-US" altLang="zh-TW" sz="1800" b="0" dirty="0">
                <a:solidFill>
                  <a:srgbClr val="FF0000"/>
                </a:solidFill>
                <a:latin typeface="微軟正黑體" pitchFamily="34" charset="-120"/>
                <a:ea typeface="微軟正黑體" pitchFamily="34" charset="-120"/>
              </a:rPr>
              <a:t>12</a:t>
            </a:r>
            <a:r>
              <a:rPr kumimoji="1" lang="zh-TW" altLang="en-US" sz="1800" b="0" dirty="0">
                <a:solidFill>
                  <a:srgbClr val="FF0000"/>
                </a:solidFill>
                <a:latin typeface="微軟正黑體" pitchFamily="34" charset="-120"/>
                <a:ea typeface="微軟正黑體" pitchFamily="34" charset="-120"/>
              </a:rPr>
              <a:t>個</a:t>
            </a:r>
            <a:r>
              <a:rPr kumimoji="1" lang="zh-TW" altLang="en-US" sz="1800" b="0" dirty="0">
                <a:latin typeface="微軟正黑體" pitchFamily="34" charset="-120"/>
                <a:ea typeface="微軟正黑體" pitchFamily="34" charset="-120"/>
              </a:rPr>
              <a:t>教育專業課程學分</a:t>
            </a:r>
            <a:r>
              <a:rPr kumimoji="1" lang="en-US" altLang="zh-TW" sz="1800" b="0" dirty="0">
                <a:latin typeface="微軟正黑體" pitchFamily="34" charset="-120"/>
                <a:ea typeface="微軟正黑體" pitchFamily="34" charset="-120"/>
              </a:rPr>
              <a:t>(</a:t>
            </a:r>
            <a:r>
              <a:rPr kumimoji="1" lang="zh-TW" altLang="en-US" sz="1800" b="0" dirty="0">
                <a:latin typeface="微軟正黑體" pitchFamily="34" charset="-120"/>
                <a:ea typeface="微軟正黑體" pitchFamily="34" charset="-120"/>
              </a:rPr>
              <a:t>含教學原理</a:t>
            </a:r>
            <a:r>
              <a:rPr kumimoji="1" lang="zh-TW" altLang="en-US" sz="1800" b="0" dirty="0">
                <a:solidFill>
                  <a:srgbClr val="FF0000"/>
                </a:solidFill>
                <a:latin typeface="微軟正黑體" pitchFamily="34" charset="-120"/>
                <a:ea typeface="微軟正黑體" pitchFamily="34" charset="-120"/>
              </a:rPr>
              <a:t>或</a:t>
            </a:r>
            <a:r>
              <a:rPr kumimoji="1" lang="zh-TW" altLang="en-US" sz="1800" b="0" dirty="0">
                <a:latin typeface="微軟正黑體" pitchFamily="34" charset="-120"/>
                <a:ea typeface="微軟正黑體" pitchFamily="34" charset="-120"/>
              </a:rPr>
              <a:t>課程發展與設計</a:t>
            </a:r>
            <a:r>
              <a:rPr kumimoji="1" lang="en-US" altLang="zh-TW" sz="1800" b="0" dirty="0">
                <a:latin typeface="微軟正黑體" pitchFamily="34" charset="-120"/>
                <a:ea typeface="微軟正黑體" pitchFamily="34" charset="-120"/>
              </a:rPr>
              <a:t>)</a:t>
            </a: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115-1</a:t>
            </a:r>
            <a:r>
              <a:rPr kumimoji="1" lang="zh-TW" altLang="en-US" sz="1800" b="0" dirty="0">
                <a:latin typeface="微軟正黑體" pitchFamily="34" charset="-120"/>
                <a:ea typeface="微軟正黑體" pitchFamily="34" charset="-120"/>
              </a:rPr>
              <a:t>修習各領域概論相對應之教材教法</a:t>
            </a: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kumimoji="1" lang="en-US" altLang="zh-TW" sz="1800" b="0" dirty="0">
                <a:latin typeface="微軟正黑體" pitchFamily="34" charset="-120"/>
                <a:ea typeface="微軟正黑體" pitchFamily="34" charset="-120"/>
              </a:rPr>
              <a:t>115-2</a:t>
            </a:r>
            <a:r>
              <a:rPr kumimoji="1" lang="zh-TW" altLang="en-US" sz="1800" b="0" dirty="0">
                <a:latin typeface="微軟正黑體" pitchFamily="34" charset="-120"/>
                <a:ea typeface="微軟正黑體" pitchFamily="34" charset="-120"/>
              </a:rPr>
              <a:t>修習小教教學實習</a:t>
            </a:r>
            <a:endParaRPr kumimoji="1" lang="en-US" altLang="zh-TW" sz="1800" b="0" dirty="0">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solidFill>
                  <a:srgbClr val="FF0000"/>
                </a:solidFill>
                <a:latin typeface="微軟正黑體" pitchFamily="34" charset="-120"/>
                <a:ea typeface="微軟正黑體" pitchFamily="34" charset="-120"/>
              </a:rPr>
              <a:t>選修</a:t>
            </a:r>
            <a:r>
              <a:rPr lang="en-US" altLang="zh-TW" sz="1800" b="0" dirty="0">
                <a:solidFill>
                  <a:srgbClr val="FF0000"/>
                </a:solidFill>
                <a:latin typeface="微軟正黑體" pitchFamily="34" charset="-120"/>
                <a:ea typeface="微軟正黑體" pitchFamily="34" charset="-120"/>
              </a:rPr>
              <a:t>10</a:t>
            </a:r>
            <a:r>
              <a:rPr lang="zh-TW" altLang="en-US" sz="1800" b="0" dirty="0">
                <a:solidFill>
                  <a:srgbClr val="FF0000"/>
                </a:solidFill>
                <a:latin typeface="微軟正黑體" pitchFamily="34" charset="-120"/>
                <a:ea typeface="微軟正黑體" pitchFamily="34" charset="-120"/>
              </a:rPr>
              <a:t>學分：</a:t>
            </a:r>
            <a:r>
              <a:rPr lang="zh-TW" altLang="zh-TW" sz="1800" b="0" dirty="0">
                <a:solidFill>
                  <a:srgbClr val="FF0000"/>
                </a:solidFill>
                <a:latin typeface="微軟正黑體" pitchFamily="34" charset="-120"/>
                <a:ea typeface="微軟正黑體" pitchFamily="34" charset="-120"/>
              </a:rPr>
              <a:t>可依學生需求於教育基礎課程、教育方法課程、教育實踐課程科目中自行選修</a:t>
            </a:r>
            <a:endParaRPr kumimoji="1" lang="en-US" altLang="zh-TW" sz="1800" b="0" dirty="0">
              <a:solidFill>
                <a:srgbClr val="FF0000"/>
              </a:solidFill>
              <a:latin typeface="微軟正黑體" pitchFamily="34" charset="-120"/>
              <a:ea typeface="微軟正黑體" pitchFamily="34" charset="-120"/>
            </a:endParaRPr>
          </a:p>
          <a:p>
            <a:pPr algn="just">
              <a:spcBef>
                <a:spcPct val="0"/>
              </a:spcBef>
              <a:buClrTx/>
              <a:buNone/>
            </a:pPr>
            <a:endParaRPr kumimoji="1"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u="sng" dirty="0">
                <a:solidFill>
                  <a:srgbClr val="FF0000"/>
                </a:solidFill>
                <a:latin typeface="微軟正黑體" pitchFamily="34" charset="-120"/>
                <a:ea typeface="微軟正黑體" pitchFamily="34" charset="-120"/>
              </a:rPr>
              <a:t>科目學分一覽表可至課程組網站下載，每學期留意自身修課進度，以免無法配合師培開課進度而延後畢業</a:t>
            </a:r>
            <a:r>
              <a:rPr lang="en-US" altLang="zh-TW" sz="1800" b="0" u="sng" dirty="0">
                <a:solidFill>
                  <a:srgbClr val="FF0000"/>
                </a:solidFill>
                <a:latin typeface="微軟正黑體" pitchFamily="34" charset="-120"/>
                <a:ea typeface="微軟正黑體" pitchFamily="34" charset="-120"/>
              </a:rPr>
              <a:t>!!</a:t>
            </a:r>
            <a:r>
              <a:rPr lang="zh-TW" altLang="en-US" sz="1800" b="0" u="sng" dirty="0">
                <a:solidFill>
                  <a:srgbClr val="FF0000"/>
                </a:solidFill>
                <a:latin typeface="微軟正黑體" pitchFamily="34" charset="-120"/>
                <a:ea typeface="微軟正黑體" pitchFamily="34" charset="-120"/>
              </a:rPr>
              <a:t> </a:t>
            </a:r>
            <a:endParaRPr lang="en-US" altLang="zh-TW" sz="1800" b="0" u="sng" dirty="0">
              <a:solidFill>
                <a:srgbClr val="FF0000"/>
              </a:solidFill>
              <a:latin typeface="微軟正黑體" pitchFamily="34" charset="-120"/>
              <a:ea typeface="微軟正黑體" pitchFamily="34" charset="-120"/>
            </a:endParaRPr>
          </a:p>
          <a:p>
            <a:pPr algn="just">
              <a:spcBef>
                <a:spcPct val="0"/>
              </a:spcBef>
              <a:buClrTx/>
              <a:buNone/>
            </a:pPr>
            <a:endParaRPr lang="en-US" altLang="zh-TW" sz="1800" b="0" dirty="0">
              <a:latin typeface="微軟正黑體" pitchFamily="34" charset="-120"/>
              <a:ea typeface="微軟正黑體" pitchFamily="34" charset="-120"/>
            </a:endParaRPr>
          </a:p>
          <a:p>
            <a:pPr marL="571500" indent="-571500" algn="just">
              <a:spcBef>
                <a:spcPct val="0"/>
              </a:spcBef>
              <a:buClrTx/>
              <a:buFont typeface="Arial" panose="020B0604020202020204" pitchFamily="34" charset="0"/>
              <a:buChar char="•"/>
            </a:pPr>
            <a:r>
              <a:rPr lang="zh-TW" altLang="en-US" sz="1800" b="0" dirty="0">
                <a:latin typeface="微軟正黑體" pitchFamily="34" charset="-120"/>
                <a:ea typeface="微軟正黑體" pitchFamily="34" charset="-120"/>
              </a:rPr>
              <a:t>路徑：課程組網站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師資職前課程 </a:t>
            </a:r>
            <a:r>
              <a:rPr lang="en-US" altLang="zh-TW" sz="1800" b="0" dirty="0">
                <a:latin typeface="微軟正黑體" pitchFamily="34" charset="-120"/>
                <a:ea typeface="微軟正黑體" pitchFamily="34" charset="-120"/>
              </a:rPr>
              <a:t>&gt; </a:t>
            </a:r>
            <a:r>
              <a:rPr lang="zh-TW" altLang="en-US" sz="1800" b="0" dirty="0">
                <a:latin typeface="微軟正黑體" pitchFamily="34" charset="-120"/>
                <a:ea typeface="微軟正黑體" pitchFamily="34" charset="-120"/>
              </a:rPr>
              <a:t>教育專業課程</a:t>
            </a:r>
            <a:r>
              <a:rPr lang="en-US" altLang="zh-TW" sz="1800" b="0" dirty="0">
                <a:latin typeface="微軟正黑體" pitchFamily="34" charset="-120"/>
                <a:ea typeface="微軟正黑體" pitchFamily="34" charset="-120"/>
              </a:rPr>
              <a:t>&gt;</a:t>
            </a:r>
            <a:r>
              <a:rPr lang="zh-TW" altLang="en-US" sz="1800" b="0" dirty="0">
                <a:latin typeface="微軟正黑體" pitchFamily="34" charset="-120"/>
                <a:ea typeface="微軟正黑體" pitchFamily="34" charset="-120"/>
              </a:rPr>
              <a:t>國民小學師資類科教育專業課程科目及學分表</a:t>
            </a:r>
            <a:r>
              <a:rPr lang="en-US" altLang="zh-TW" sz="1800" b="0" dirty="0">
                <a:latin typeface="微軟正黑體" pitchFamily="34" charset="-120"/>
                <a:ea typeface="微軟正黑體" pitchFamily="34" charset="-120"/>
              </a:rPr>
              <a:t>&gt;</a:t>
            </a:r>
            <a:r>
              <a:rPr lang="zh-TW" altLang="en-US" sz="1800" dirty="0">
                <a:solidFill>
                  <a:srgbClr val="3333FF"/>
                </a:solidFill>
                <a:latin typeface="微軟正黑體" pitchFamily="34" charset="-120"/>
                <a:ea typeface="微軟正黑體" pitchFamily="34" charset="-120"/>
                <a:hlinkClick r:id="rId2"/>
              </a:rPr>
              <a:t>自 </a:t>
            </a:r>
            <a:r>
              <a:rPr lang="en-US" altLang="zh-TW" sz="1800" dirty="0">
                <a:solidFill>
                  <a:srgbClr val="3333FF"/>
                </a:solidFill>
                <a:latin typeface="微軟正黑體" pitchFamily="34" charset="-120"/>
                <a:ea typeface="微軟正黑體" pitchFamily="34" charset="-120"/>
                <a:hlinkClick r:id="rId2"/>
              </a:rPr>
              <a:t>113 </a:t>
            </a:r>
            <a:r>
              <a:rPr lang="zh-TW" altLang="en-US" sz="1800" dirty="0">
                <a:solidFill>
                  <a:srgbClr val="3333FF"/>
                </a:solidFill>
                <a:latin typeface="微軟正黑體" pitchFamily="34" charset="-120"/>
                <a:ea typeface="微軟正黑體" pitchFamily="34" charset="-120"/>
                <a:hlinkClick r:id="rId2"/>
              </a:rPr>
              <a:t>學年度起修習師資職前教育課程之師資生適用，</a:t>
            </a:r>
            <a:r>
              <a:rPr lang="en-US" altLang="zh-TW" sz="1800" dirty="0">
                <a:solidFill>
                  <a:srgbClr val="3333FF"/>
                </a:solidFill>
                <a:latin typeface="微軟正黑體" pitchFamily="34" charset="-120"/>
                <a:ea typeface="微軟正黑體" pitchFamily="34" charset="-120"/>
                <a:hlinkClick r:id="rId2"/>
              </a:rPr>
              <a:t>112 </a:t>
            </a:r>
            <a:r>
              <a:rPr lang="zh-TW" altLang="en-US" sz="1800" dirty="0">
                <a:solidFill>
                  <a:srgbClr val="3333FF"/>
                </a:solidFill>
                <a:latin typeface="微軟正黑體" pitchFamily="34" charset="-120"/>
                <a:ea typeface="微軟正黑體" pitchFamily="34" charset="-120"/>
                <a:hlinkClick r:id="rId2"/>
              </a:rPr>
              <a:t>學年度前修習者得適用之。</a:t>
            </a:r>
            <a:endParaRPr lang="en-US" altLang="zh-TW" sz="1800" dirty="0">
              <a:solidFill>
                <a:srgbClr val="3333FF"/>
              </a:solidFill>
              <a:latin typeface="微軟正黑體" pitchFamily="34" charset="-120"/>
              <a:ea typeface="微軟正黑體" pitchFamily="34" charset="-120"/>
            </a:endParaRPr>
          </a:p>
          <a:p>
            <a:pPr algn="just">
              <a:spcBef>
                <a:spcPct val="0"/>
              </a:spcBef>
              <a:buClrTx/>
              <a:buNone/>
            </a:pPr>
            <a:endParaRPr kumimoji="1" lang="en-US" altLang="zh-TW" sz="2000" b="0"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18</a:t>
            </a:fld>
            <a:endParaRPr lang="zh-TW" altLang="en-US"/>
          </a:p>
        </p:txBody>
      </p:sp>
    </p:spTree>
    <p:extLst>
      <p:ext uri="{BB962C8B-B14F-4D97-AF65-F5344CB8AC3E}">
        <p14:creationId xmlns:p14="http://schemas.microsoft.com/office/powerpoint/2010/main" val="271044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0000" dirty="0">
                <a:latin typeface="微軟正黑體" panose="020B0604030504040204" pitchFamily="34" charset="-120"/>
                <a:ea typeface="微軟正黑體" panose="020B0604030504040204" pitchFamily="34" charset="-120"/>
              </a:rPr>
              <a:t>小教</a:t>
            </a:r>
            <a:br>
              <a:rPr lang="en-US" altLang="zh-TW" sz="10000" dirty="0">
                <a:latin typeface="微軟正黑體" panose="020B0604030504040204" pitchFamily="34" charset="-120"/>
                <a:ea typeface="微軟正黑體" panose="020B0604030504040204" pitchFamily="34" charset="-120"/>
              </a:rPr>
            </a:br>
            <a:r>
              <a:rPr lang="zh-TW" altLang="en-US" sz="9600" dirty="0">
                <a:latin typeface="微軟正黑體" panose="020B0604030504040204" pitchFamily="34" charset="-120"/>
                <a:ea typeface="微軟正黑體" panose="020B0604030504040204" pitchFamily="34" charset="-120"/>
              </a:rPr>
              <a:t>新住民專案生</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19</a:t>
            </a:fld>
            <a:endParaRPr lang="zh-TW" altLang="en-US"/>
          </a:p>
        </p:txBody>
      </p:sp>
    </p:spTree>
    <p:extLst>
      <p:ext uri="{BB962C8B-B14F-4D97-AF65-F5344CB8AC3E}">
        <p14:creationId xmlns:p14="http://schemas.microsoft.com/office/powerpoint/2010/main" val="263216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5107674"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人</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2</a:t>
            </a:fld>
            <a:endParaRPr lang="zh-TW" altLang="en-US" sz="675">
              <a:solidFill>
                <a:srgbClr val="898989"/>
              </a:solidFill>
            </a:endParaRPr>
          </a:p>
        </p:txBody>
      </p:sp>
    </p:spTree>
    <p:extLst>
      <p:ext uri="{BB962C8B-B14F-4D97-AF65-F5344CB8AC3E}">
        <p14:creationId xmlns:p14="http://schemas.microsoft.com/office/powerpoint/2010/main" val="292085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normAutofit fontScale="90000"/>
          </a:bodyPr>
          <a:lstStyle/>
          <a:p>
            <a:r>
              <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小教新住</a:t>
            </a:r>
            <a:r>
              <a:rPr lang="zh-TW" altLang="en-US" b="1">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民語專案生</a:t>
            </a:r>
            <a:br>
              <a:rPr lang="en-US" altLang="zh-TW"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b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itchFamily="34" charset="-120"/>
              </a:rPr>
              <a:t>修課範圍及要求</a:t>
            </a:r>
            <a:endParaRPr lang="zh-TW" altLang="en-US" dirty="0">
              <a:solidFill>
                <a:srgbClr val="FF0000"/>
              </a:solidFill>
            </a:endParaRPr>
          </a:p>
        </p:txBody>
      </p:sp>
      <p:sp>
        <p:nvSpPr>
          <p:cNvPr id="3" name="文字方塊 2"/>
          <p:cNvSpPr txBox="1"/>
          <p:nvPr/>
        </p:nvSpPr>
        <p:spPr>
          <a:xfrm>
            <a:off x="457200" y="1700808"/>
            <a:ext cx="8219256" cy="400110"/>
          </a:xfrm>
          <a:prstGeom prst="rect">
            <a:avLst/>
          </a:prstGeom>
          <a:noFill/>
        </p:spPr>
        <p:txBody>
          <a:bodyPr wrap="square" rtlCol="0">
            <a:spAutoFit/>
          </a:bodyPr>
          <a:lstStyle/>
          <a:p>
            <a:pPr lvl="0" algn="just"/>
            <a:endParaRPr lang="zh-TW" altLang="zh-TW" sz="20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457200" y="1546920"/>
            <a:ext cx="8219256" cy="707886"/>
          </a:xfrm>
          <a:prstGeom prst="rect">
            <a:avLst/>
          </a:prstGeom>
          <a:noFill/>
        </p:spPr>
        <p:txBody>
          <a:bodyPr wrap="square" rtlCol="0">
            <a:spAutoFit/>
          </a:bodyPr>
          <a:lstStyle/>
          <a:p>
            <a:pPr marL="342900" lvl="0" indent="-342900">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須完成：除前述對於國民小學教育學程生之所有修課規定外，另須完成新住民語文專長專門學分、語言檢定。</a:t>
            </a:r>
            <a:endParaRPr lang="en-US" altLang="zh-TW" sz="2400" b="1" dirty="0">
              <a:latin typeface="微軟正黑體" pitchFamily="34" charset="-120"/>
              <a:ea typeface="微軟正黑體" pitchFamily="34" charset="-120"/>
            </a:endParaRPr>
          </a:p>
        </p:txBody>
      </p:sp>
      <p:sp>
        <p:nvSpPr>
          <p:cNvPr id="5" name="圓角矩形 4"/>
          <p:cNvSpPr/>
          <p:nvPr/>
        </p:nvSpPr>
        <p:spPr>
          <a:xfrm>
            <a:off x="251520" y="2564904"/>
            <a:ext cx="20162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國民小學教師師資職前教育課程</a:t>
            </a:r>
            <a:r>
              <a:rPr lang="zh-TW" altLang="en-US" sz="2000" b="1" dirty="0">
                <a:solidFill>
                  <a:srgbClr val="FF0000"/>
                </a:solidFill>
                <a:latin typeface="微軟正黑體" pitchFamily="34" charset="-120"/>
                <a:ea typeface="微軟正黑體" pitchFamily="34" charset="-120"/>
              </a:rPr>
              <a:t>教育專業</a:t>
            </a:r>
            <a:r>
              <a:rPr lang="zh-TW" altLang="en-US" sz="2000" b="1" dirty="0">
                <a:latin typeface="微軟正黑體" pitchFamily="34" charset="-120"/>
                <a:ea typeface="微軟正黑體" pitchFamily="34" charset="-120"/>
              </a:rPr>
              <a:t>課程科目及學分表 </a:t>
            </a:r>
          </a:p>
        </p:txBody>
      </p:sp>
      <p:sp>
        <p:nvSpPr>
          <p:cNvPr id="8" name="圓角矩形 7"/>
          <p:cNvSpPr/>
          <p:nvPr/>
        </p:nvSpPr>
        <p:spPr>
          <a:xfrm>
            <a:off x="2915816" y="2600908"/>
            <a:ext cx="1965424" cy="23042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新住民語文專長專門學分</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印尼語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越南語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泰國語</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itchFamily="34" charset="-120"/>
              <a:ea typeface="微軟正黑體" pitchFamily="34" charset="-120"/>
            </a:endParaRPr>
          </a:p>
        </p:txBody>
      </p:sp>
      <p:sp>
        <p:nvSpPr>
          <p:cNvPr id="9" name="圓角矩形 8"/>
          <p:cNvSpPr/>
          <p:nvPr/>
        </p:nvSpPr>
        <p:spPr>
          <a:xfrm>
            <a:off x="5478512" y="2129931"/>
            <a:ext cx="3419872"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語言檢定</a:t>
            </a:r>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越南語：應取得國際越南語認證</a:t>
            </a:r>
            <a:r>
              <a:rPr lang="en-US" altLang="zh-TW" sz="2000" b="1" dirty="0" err="1">
                <a:latin typeface="微軟正黑體" pitchFamily="34" charset="-120"/>
                <a:ea typeface="微軟正黑體" pitchFamily="34" charset="-120"/>
              </a:rPr>
              <a:t>iVPT</a:t>
            </a:r>
            <a:r>
              <a:rPr lang="en-US" altLang="zh-TW" sz="2000" b="1" dirty="0">
                <a:latin typeface="微軟正黑體" pitchFamily="34" charset="-120"/>
                <a:ea typeface="微軟正黑體" pitchFamily="34" charset="-120"/>
              </a:rPr>
              <a:t>/</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(2)</a:t>
            </a:r>
            <a:r>
              <a:rPr lang="zh-TW" altLang="en-US" sz="2000" b="1" dirty="0">
                <a:latin typeface="微軟正黑體" pitchFamily="34" charset="-120"/>
                <a:ea typeface="微軟正黑體" pitchFamily="34" charset="-120"/>
              </a:rPr>
              <a:t>印尼語：應取得印尼語文能力檢定</a:t>
            </a:r>
            <a:r>
              <a:rPr lang="en-US" altLang="zh-TW" sz="2000" b="1" dirty="0">
                <a:latin typeface="微軟正黑體" pitchFamily="34" charset="-120"/>
                <a:ea typeface="微軟正黑體" pitchFamily="34" charset="-120"/>
              </a:rPr>
              <a:t>UBI-PA/</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p>
          <a:p>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泰國語：應取得泰語能力檢定</a:t>
            </a:r>
            <a:r>
              <a:rPr lang="en-US" altLang="zh-TW" sz="2000" b="1" dirty="0">
                <a:latin typeface="微軟正黑體" pitchFamily="34" charset="-120"/>
                <a:ea typeface="微軟正黑體" pitchFamily="34" charset="-120"/>
              </a:rPr>
              <a:t>CU-TFL/</a:t>
            </a:r>
            <a:r>
              <a:rPr lang="zh-TW" altLang="en-US" sz="2000" b="1" dirty="0">
                <a:solidFill>
                  <a:srgbClr val="3333FF"/>
                </a:solidFill>
                <a:latin typeface="微軟正黑體" pitchFamily="34" charset="-120"/>
                <a:ea typeface="微軟正黑體" pitchFamily="34" charset="-120"/>
              </a:rPr>
              <a:t>中級能力</a:t>
            </a:r>
            <a:r>
              <a:rPr lang="en-US" altLang="zh-TW" sz="2000" b="1" dirty="0">
                <a:solidFill>
                  <a:srgbClr val="3333FF"/>
                </a:solidFill>
                <a:latin typeface="微軟正黑體" pitchFamily="34" charset="-120"/>
                <a:ea typeface="微軟正黑體" pitchFamily="34" charset="-120"/>
              </a:rPr>
              <a:t>(B1)</a:t>
            </a:r>
            <a:r>
              <a:rPr lang="zh-TW" altLang="en-US" sz="2000" b="1" dirty="0">
                <a:solidFill>
                  <a:srgbClr val="3333FF"/>
                </a:solidFill>
                <a:latin typeface="微軟正黑體" pitchFamily="34" charset="-120"/>
                <a:ea typeface="微軟正黑體" pitchFamily="34" charset="-120"/>
              </a:rPr>
              <a:t>或以上之認證</a:t>
            </a:r>
            <a:r>
              <a:rPr lang="zh-TW" altLang="en-US" sz="2000" b="1" dirty="0">
                <a:latin typeface="微軟正黑體" pitchFamily="34" charset="-120"/>
                <a:ea typeface="微軟正黑體" pitchFamily="34" charset="-120"/>
              </a:rPr>
              <a:t>。</a:t>
            </a:r>
            <a:endParaRPr lang="zh-TW" altLang="en-US" b="1" dirty="0"/>
          </a:p>
        </p:txBody>
      </p:sp>
      <p:sp>
        <p:nvSpPr>
          <p:cNvPr id="10" name="加號 9"/>
          <p:cNvSpPr/>
          <p:nvPr/>
        </p:nvSpPr>
        <p:spPr>
          <a:xfrm>
            <a:off x="2246536" y="3501008"/>
            <a:ext cx="669280"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加號 10"/>
          <p:cNvSpPr/>
          <p:nvPr/>
        </p:nvSpPr>
        <p:spPr>
          <a:xfrm>
            <a:off x="4881240" y="3501008"/>
            <a:ext cx="597272"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82BB7E0D-BA08-4335-B3CB-18894A975F5B}" type="slidenum">
              <a:rPr lang="zh-TW" altLang="en-US" smtClean="0"/>
              <a:pPr/>
              <a:t>20</a:t>
            </a:fld>
            <a:endParaRPr lang="zh-TW" altLang="en-US"/>
          </a:p>
        </p:txBody>
      </p:sp>
    </p:spTree>
    <p:extLst>
      <p:ext uri="{BB962C8B-B14F-4D97-AF65-F5344CB8AC3E}">
        <p14:creationId xmlns:p14="http://schemas.microsoft.com/office/powerpoint/2010/main" val="289136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760" y="557808"/>
            <a:ext cx="8229600" cy="1143000"/>
          </a:xfrm>
        </p:spPr>
        <p:txBody>
          <a:bodyPr>
            <a:normAutofit fontScale="90000"/>
          </a:bodyPr>
          <a:lstStyle/>
          <a:p>
            <a:r>
              <a:rPr lang="zh-TW" altLang="en-US" b="1" dirty="0">
                <a:solidFill>
                  <a:srgbClr val="FF0000"/>
                </a:solidFill>
                <a:latin typeface="微軟正黑體" panose="020B0604030504040204" pitchFamily="34" charset="-120"/>
                <a:ea typeface="微軟正黑體" panose="020B0604030504040204" pitchFamily="34" charset="-120"/>
              </a:rPr>
              <a:t>新住民語文專長專門學分</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印尼語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越南語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泰國語</a:t>
            </a:r>
            <a:r>
              <a:rPr lang="en-US" altLang="zh-TW" b="1" dirty="0">
                <a:latin typeface="微軟正黑體" panose="020B0604030504040204" pitchFamily="34" charset="-120"/>
                <a:ea typeface="微軟正黑體" panose="020B0604030504040204" pitchFamily="34" charset="-120"/>
              </a:rPr>
              <a:t>)</a:t>
            </a:r>
            <a:br>
              <a:rPr lang="zh-TW" altLang="en-US" b="1" dirty="0">
                <a:latin typeface="微軟正黑體" pitchFamily="34" charset="-120"/>
                <a:ea typeface="微軟正黑體" pitchFamily="34" charset="-120"/>
              </a:rPr>
            </a:br>
            <a:endParaRPr lang="zh-TW" altLang="en-US" dirty="0"/>
          </a:p>
        </p:txBody>
      </p:sp>
      <p:sp>
        <p:nvSpPr>
          <p:cNvPr id="3" name="矩形 2"/>
          <p:cNvSpPr/>
          <p:nvPr/>
        </p:nvSpPr>
        <p:spPr>
          <a:xfrm>
            <a:off x="386408" y="1700808"/>
            <a:ext cx="8424936" cy="3293209"/>
          </a:xfrm>
          <a:prstGeom prst="rect">
            <a:avLst/>
          </a:prstGeom>
        </p:spPr>
        <p:txBody>
          <a:bodyPr wrap="square">
            <a:spAutoFit/>
          </a:bodyPr>
          <a:lstStyle/>
          <a:p>
            <a:r>
              <a:rPr lang="zh-TW" altLang="en-US" sz="2400" b="1" dirty="0">
                <a:solidFill>
                  <a:srgbClr val="FF0000"/>
                </a:solidFill>
                <a:latin typeface="微軟正黑體" pitchFamily="34" charset="-120"/>
                <a:ea typeface="微軟正黑體" pitchFamily="34" charset="-120"/>
              </a:rPr>
              <a:t>◆新住民語文專長專門</a:t>
            </a:r>
            <a:r>
              <a:rPr lang="zh-TW" altLang="en-US" sz="2400" b="1" u="sng" dirty="0">
                <a:solidFill>
                  <a:srgbClr val="FF0000"/>
                </a:solidFill>
                <a:latin typeface="微軟正黑體" pitchFamily="34" charset="-120"/>
                <a:ea typeface="微軟正黑體" pitchFamily="34" charset="-120"/>
              </a:rPr>
              <a:t>學分一覽表</a:t>
            </a:r>
            <a:r>
              <a:rPr lang="zh-TW" altLang="en-US" sz="2400" b="1" dirty="0">
                <a:solidFill>
                  <a:srgbClr val="FF0000"/>
                </a:solidFill>
                <a:latin typeface="微軟正黑體" pitchFamily="34" charset="-120"/>
                <a:ea typeface="微軟正黑體" pitchFamily="34" charset="-120"/>
              </a:rPr>
              <a:t>，查詢路徑：</a:t>
            </a:r>
            <a:endParaRPr lang="en-US" altLang="zh-TW" sz="2400" b="1" dirty="0">
              <a:solidFill>
                <a:srgbClr val="FF0000"/>
              </a:solidFill>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師資職前課程</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&gt; </a:t>
            </a:r>
            <a:r>
              <a:rPr lang="zh-TW" altLang="en-US" sz="2000" b="1" dirty="0">
                <a:latin typeface="微軟正黑體" pitchFamily="34" charset="-120"/>
                <a:ea typeface="微軟正黑體" pitchFamily="34" charset="-120"/>
              </a:rPr>
              <a:t>中等學校專門課程</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國民小學加註專長課程</a:t>
            </a:r>
            <a:endParaRPr lang="en-US" altLang="zh-TW" sz="2000" b="1" dirty="0">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◆網址： </a:t>
            </a:r>
            <a:r>
              <a:rPr lang="en-US" altLang="zh-TW" sz="2000" b="1" dirty="0">
                <a:solidFill>
                  <a:srgbClr val="3333FF"/>
                </a:solidFill>
                <a:latin typeface="微軟正黑體" pitchFamily="34" charset="-120"/>
                <a:ea typeface="微軟正黑體" pitchFamily="34" charset="-120"/>
                <a:hlinkClick r:id="rId2"/>
              </a:rPr>
              <a:t>https://tecs.nknu.edu.tw/Page.aspx?PN=135&amp;SN=133&amp;Kind=s1</a:t>
            </a:r>
            <a:endParaRPr lang="en-US" altLang="zh-TW" sz="20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endParaRPr lang="en-US" altLang="zh-TW" sz="2400" b="1" dirty="0">
              <a:solidFill>
                <a:srgbClr val="3333FF"/>
              </a:solidFill>
              <a:latin typeface="微軟正黑體" pitchFamily="34" charset="-120"/>
              <a:ea typeface="微軟正黑體" pitchFamily="34" charset="-120"/>
            </a:endParaRPr>
          </a:p>
          <a:p>
            <a:r>
              <a:rPr lang="zh-TW" altLang="en-US" sz="2400" b="1" dirty="0">
                <a:solidFill>
                  <a:srgbClr val="3333FF"/>
                </a:solidFill>
                <a:latin typeface="微軟正黑體" pitchFamily="34" charset="-120"/>
                <a:ea typeface="微軟正黑體" pitchFamily="34" charset="-120"/>
              </a:rPr>
              <a:t>◆新住民語文專長</a:t>
            </a:r>
            <a:r>
              <a:rPr lang="zh-TW" altLang="en-US" sz="2400" b="1" dirty="0">
                <a:solidFill>
                  <a:srgbClr val="FF0000"/>
                </a:solidFill>
                <a:latin typeface="微軟正黑體" panose="020B0604030504040204" pitchFamily="34" charset="-120"/>
                <a:ea typeface="微軟正黑體" panose="020B0604030504040204" pitchFamily="34" charset="-120"/>
              </a:rPr>
              <a:t>專門學分諮詢</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開課</a:t>
            </a:r>
            <a:r>
              <a:rPr lang="zh-TW" altLang="en-US" sz="2400" b="1" dirty="0">
                <a:solidFill>
                  <a:srgbClr val="3333FF"/>
                </a:solidFill>
                <a:latin typeface="微軟正黑體" panose="020B0604030504040204" pitchFamily="34" charset="-120"/>
                <a:ea typeface="微軟正黑體" panose="020B0604030504040204" pitchFamily="34" charset="-120"/>
              </a:rPr>
              <a:t>窗口：</a:t>
            </a:r>
            <a:endParaRPr lang="en-US" altLang="zh-TW" sz="2400" b="1" dirty="0">
              <a:solidFill>
                <a:srgbClr val="3333FF"/>
              </a:solidFill>
              <a:latin typeface="微軟正黑體" panose="020B0604030504040204" pitchFamily="34" charset="-120"/>
              <a:ea typeface="微軟正黑體" panose="020B0604030504040204" pitchFamily="34" charset="-120"/>
            </a:endParaRPr>
          </a:p>
          <a:p>
            <a:r>
              <a:rPr lang="zh-TW" altLang="en-US" sz="2400" b="1" dirty="0">
                <a:solidFill>
                  <a:srgbClr val="3333FF"/>
                </a:solidFill>
                <a:latin typeface="微軟正黑體" panose="020B0604030504040204" pitchFamily="34" charset="-120"/>
                <a:ea typeface="微軟正黑體" panose="020B0604030504040204" pitchFamily="34" charset="-120"/>
              </a:rPr>
              <a:t>  東南亞暨南亞研究中心，分機</a:t>
            </a:r>
            <a:r>
              <a:rPr lang="en-US" altLang="zh-TW" sz="2400" b="1" dirty="0">
                <a:solidFill>
                  <a:srgbClr val="3333FF"/>
                </a:solidFill>
                <a:latin typeface="微軟正黑體" panose="020B0604030504040204" pitchFamily="34" charset="-120"/>
                <a:ea typeface="微軟正黑體" panose="020B0604030504040204" pitchFamily="34" charset="-120"/>
              </a:rPr>
              <a:t>2886</a:t>
            </a:r>
            <a:r>
              <a:rPr lang="zh-TW" altLang="en-US" sz="2400" b="1" dirty="0">
                <a:solidFill>
                  <a:srgbClr val="3333FF"/>
                </a:solidFill>
                <a:latin typeface="微軟正黑體" panose="020B0604030504040204" pitchFamily="34" charset="-120"/>
                <a:ea typeface="微軟正黑體" panose="020B0604030504040204" pitchFamily="34" charset="-120"/>
              </a:rPr>
              <a:t>，</a:t>
            </a:r>
            <a:r>
              <a:rPr lang="zh-TW" altLang="en-US" sz="2400" b="1" u="sng" dirty="0">
                <a:solidFill>
                  <a:srgbClr val="3333FF"/>
                </a:solidFill>
                <a:latin typeface="微軟正黑體" panose="020B0604030504040204" pitchFamily="34" charset="-120"/>
                <a:ea typeface="微軟正黑體" panose="020B0604030504040204" pitchFamily="34" charset="-120"/>
              </a:rPr>
              <a:t>張小姐</a:t>
            </a:r>
            <a:r>
              <a:rPr lang="zh-TW" altLang="en-US" sz="2400" b="1" dirty="0">
                <a:solidFill>
                  <a:srgbClr val="3333FF"/>
                </a:solidFill>
                <a:latin typeface="微軟正黑體" panose="020B0604030504040204" pitchFamily="34" charset="-120"/>
                <a:ea typeface="微軟正黑體" panose="020B0604030504040204" pitchFamily="34" charset="-120"/>
              </a:rPr>
              <a:t>。</a:t>
            </a:r>
            <a:endParaRPr lang="en-US" altLang="zh-TW" sz="2400" b="1" dirty="0">
              <a:solidFill>
                <a:srgbClr val="3333FF"/>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21</a:t>
            </a:fld>
            <a:endParaRPr lang="zh-TW" altLang="en-US"/>
          </a:p>
        </p:txBody>
      </p:sp>
    </p:spTree>
    <p:extLst>
      <p:ext uri="{BB962C8B-B14F-4D97-AF65-F5344CB8AC3E}">
        <p14:creationId xmlns:p14="http://schemas.microsoft.com/office/powerpoint/2010/main" val="222638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特教</a:t>
            </a:r>
            <a:br>
              <a:rPr lang="en-US" altLang="zh-TW" sz="12000" dirty="0">
                <a:latin typeface="微軟正黑體" panose="020B0604030504040204" pitchFamily="34" charset="-120"/>
                <a:ea typeface="微軟正黑體" panose="020B0604030504040204" pitchFamily="34" charset="-120"/>
              </a:rPr>
            </a:br>
            <a:r>
              <a:rPr lang="zh-TW" altLang="en-US" sz="10000" dirty="0">
                <a:latin typeface="微軟正黑體" panose="020B0604030504040204" pitchFamily="34" charset="-120"/>
                <a:ea typeface="微軟正黑體" panose="020B0604030504040204" pitchFamily="34" charset="-120"/>
              </a:rPr>
              <a:t>資優學程</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22</a:t>
            </a:fld>
            <a:endParaRPr lang="zh-TW" altLang="en-US"/>
          </a:p>
        </p:txBody>
      </p:sp>
    </p:spTree>
    <p:extLst>
      <p:ext uri="{BB962C8B-B14F-4D97-AF65-F5344CB8AC3E}">
        <p14:creationId xmlns:p14="http://schemas.microsoft.com/office/powerpoint/2010/main" val="410257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特教中等資優學程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18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1800" b="1" dirty="0">
                <a:solidFill>
                  <a:schemeClr val="accent2"/>
                </a:solidFill>
                <a:latin typeface="微軟正黑體" panose="020B0604030504040204" pitchFamily="34" charset="-120"/>
                <a:ea typeface="微軟正黑體" panose="020B0604030504040204" pitchFamily="34" charset="-120"/>
              </a:rPr>
              <a:t>&gt;</a:t>
            </a:r>
            <a:r>
              <a:rPr lang="zh-TW" altLang="en-US" sz="1800" b="1" dirty="0">
                <a:solidFill>
                  <a:schemeClr val="accent2"/>
                </a:solidFill>
                <a:latin typeface="微軟正黑體" panose="020B0604030504040204" pitchFamily="34" charset="-120"/>
                <a:ea typeface="微軟正黑體" panose="020B0604030504040204" pitchFamily="34" charset="-120"/>
              </a:rPr>
              <a:t>特教資優科目學分表 </a:t>
            </a:r>
            <a:r>
              <a:rPr lang="en-US" altLang="zh-TW" sz="18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sz="1800" dirty="0"/>
          </a:p>
        </p:txBody>
      </p:sp>
      <p:sp>
        <p:nvSpPr>
          <p:cNvPr id="3" name="文字方塊 2"/>
          <p:cNvSpPr txBox="1"/>
          <p:nvPr/>
        </p:nvSpPr>
        <p:spPr>
          <a:xfrm>
            <a:off x="457200" y="1700808"/>
            <a:ext cx="8507288" cy="2246769"/>
          </a:xfrm>
          <a:prstGeom prst="rect">
            <a:avLst/>
          </a:prstGeom>
          <a:noFill/>
        </p:spPr>
        <p:txBody>
          <a:bodyPr wrap="square" rtlCol="0">
            <a:spAutoFit/>
          </a:bodyPr>
          <a:lstStyle/>
          <a:p>
            <a:pPr marL="342900" lvl="0" indent="-342900" algn="jus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特殊</a:t>
            </a:r>
            <a:r>
              <a:rPr lang="zh-TW" altLang="zh-TW" sz="2000" b="1" dirty="0">
                <a:latin typeface="微軟正黑體" panose="020B0604030504040204" pitchFamily="34" charset="-120"/>
                <a:ea typeface="微軟正黑體" panose="020B0604030504040204" pitchFamily="34" charset="-120"/>
              </a:rPr>
              <a:t>學校</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班</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中等教育階段資賦優異</a:t>
            </a:r>
            <a:r>
              <a:rPr lang="zh-TW" altLang="zh-TW" sz="2000" b="1" dirty="0">
                <a:latin typeface="微軟正黑體" panose="020B0604030504040204" pitchFamily="34" charset="-120"/>
                <a:ea typeface="微軟正黑體" panose="020B0604030504040204" pitchFamily="34" charset="-120"/>
              </a:rPr>
              <a:t>，總學分數應</a:t>
            </a:r>
            <a:r>
              <a:rPr lang="zh-TW" altLang="en-US" sz="2000" b="1" dirty="0">
                <a:latin typeface="微軟正黑體" panose="020B0604030504040204" pitchFamily="34" charset="-120"/>
                <a:ea typeface="微軟正黑體" panose="020B0604030504040204" pitchFamily="34" charset="-120"/>
              </a:rPr>
              <a:t>修畢總學分數</a:t>
            </a:r>
            <a:r>
              <a:rPr lang="en-US" altLang="zh-TW" sz="2000" b="1" dirty="0">
                <a:latin typeface="微軟正黑體" panose="020B0604030504040204" pitchFamily="34" charset="-120"/>
                <a:ea typeface="微軟正黑體" panose="020B0604030504040204" pitchFamily="34" charset="-120"/>
              </a:rPr>
              <a:t>38</a:t>
            </a:r>
            <a:r>
              <a:rPr lang="zh-TW" altLang="zh-TW" sz="2000" b="1" dirty="0">
                <a:latin typeface="微軟正黑體" panose="020B0604030504040204" pitchFamily="34" charset="-120"/>
                <a:ea typeface="微軟正黑體" panose="020B0604030504040204" pitchFamily="34" charset="-120"/>
              </a:rPr>
              <a:t>學分。</a:t>
            </a:r>
            <a:r>
              <a:rPr lang="zh-TW" altLang="en-US" sz="2000" b="1" dirty="0">
                <a:latin typeface="微軟正黑體" panose="020B0604030504040204" pitchFamily="34" charset="-120"/>
                <a:ea typeface="微軟正黑體" panose="020B0604030504040204" pitchFamily="34" charset="-120"/>
              </a:rPr>
              <a:t>   </a:t>
            </a:r>
            <a:endParaRPr lang="en-US" altLang="zh-TW" sz="2400" b="1" dirty="0">
              <a:latin typeface="+mj-ea"/>
            </a:endParaRPr>
          </a:p>
          <a:p>
            <a:pPr algn="just">
              <a:spcBef>
                <a:spcPct val="0"/>
              </a:spcBef>
              <a:defRPr/>
            </a:pP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另須修畢中等學校師資類科教育專業課程</a:t>
            </a:r>
            <a:r>
              <a:rPr lang="en-US" altLang="zh-TW" sz="2000" b="1" dirty="0">
                <a:latin typeface="微軟正黑體" panose="020B0604030504040204" pitchFamily="34" charset="-120"/>
                <a:ea typeface="微軟正黑體" panose="020B0604030504040204" pitchFamily="34" charset="-120"/>
              </a:rPr>
              <a:t> 26 </a:t>
            </a:r>
            <a:r>
              <a:rPr lang="zh-TW" altLang="zh-TW" sz="2000" b="1" dirty="0">
                <a:latin typeface="微軟正黑體" panose="020B0604030504040204" pitchFamily="34" charset="-120"/>
                <a:ea typeface="微軟正黑體" panose="020B0604030504040204" pitchFamily="34" charset="-120"/>
              </a:rPr>
              <a:t>學分及各任教科別</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領域</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主修專長、群科</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專門課程規定之應修學分數。</a:t>
            </a: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342900" lvl="0" indent="-342900" algn="just">
              <a:buFont typeface="Wingdings" panose="05000000000000000000" pitchFamily="2" charset="2"/>
              <a:buChar char="Ø"/>
            </a:pPr>
            <a:r>
              <a:rPr lang="zh-TW" altLang="zh-TW" sz="2000" b="1" dirty="0">
                <a:latin typeface="微軟正黑體" panose="020B0604030504040204" pitchFamily="34" charset="-120"/>
                <a:ea typeface="微軟正黑體" panose="020B0604030504040204" pitchFamily="34" charset="-120"/>
              </a:rPr>
              <a:t>修畢本類科應修學分數，且</a:t>
            </a:r>
            <a:r>
              <a:rPr lang="zh-TW" altLang="en-US" sz="2000" b="1" dirty="0">
                <a:solidFill>
                  <a:srgbClr val="3333FF"/>
                </a:solidFill>
                <a:latin typeface="微軟正黑體" panose="020B0604030504040204" pitchFamily="34" charset="-120"/>
                <a:ea typeface="微軟正黑體" panose="020B0604030504040204" pitchFamily="34" charset="-120"/>
              </a:rPr>
              <a:t>同時修畢</a:t>
            </a:r>
            <a:r>
              <a:rPr lang="zh-TW" altLang="zh-TW" sz="2000" b="1" dirty="0">
                <a:solidFill>
                  <a:srgbClr val="3333FF"/>
                </a:solidFill>
                <a:latin typeface="微軟正黑體" panose="020B0604030504040204" pitchFamily="34" charset="-120"/>
                <a:ea typeface="微軟正黑體" panose="020B0604030504040204" pitchFamily="34" charset="-120"/>
              </a:rPr>
              <a:t>各任教學科中等學校師資類科</a:t>
            </a:r>
            <a:r>
              <a:rPr lang="zh-TW" altLang="en-US" sz="2000" b="1" dirty="0">
                <a:latin typeface="微軟正黑體" panose="020B0604030504040204" pitchFamily="34" charset="-120"/>
                <a:ea typeface="微軟正黑體" panose="020B0604030504040204" pitchFamily="34" charset="-120"/>
              </a:rPr>
              <a:t>應修學分數</a:t>
            </a:r>
            <a:r>
              <a:rPr lang="zh-TW" altLang="zh-TW" sz="2000" b="1" dirty="0">
                <a:latin typeface="微軟正黑體" panose="020B0604030504040204" pitchFamily="34" charset="-120"/>
                <a:ea typeface="微軟正黑體" panose="020B0604030504040204" pitchFamily="34" charset="-120"/>
              </a:rPr>
              <a:t>後，得依規定申請核發特殊教育資賦優異</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加階段</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相關證書。</a:t>
            </a:r>
          </a:p>
        </p:txBody>
      </p:sp>
      <p:graphicFrame>
        <p:nvGraphicFramePr>
          <p:cNvPr id="4" name="表格 3"/>
          <p:cNvGraphicFramePr>
            <a:graphicFrameLocks noGrp="1"/>
          </p:cNvGraphicFramePr>
          <p:nvPr>
            <p:extLst>
              <p:ext uri="{D42A27DB-BD31-4B8C-83A1-F6EECF244321}">
                <p14:modId xmlns:p14="http://schemas.microsoft.com/office/powerpoint/2010/main" val="2720724529"/>
              </p:ext>
            </p:extLst>
          </p:nvPr>
        </p:nvGraphicFramePr>
        <p:xfrm>
          <a:off x="683568" y="4293096"/>
          <a:ext cx="7128792" cy="1371600"/>
        </p:xfrm>
        <a:graphic>
          <a:graphicData uri="http://schemas.openxmlformats.org/drawingml/2006/table">
            <a:tbl>
              <a:tblPr>
                <a:tableStyleId>{5940675A-B579-460E-94D1-54222C63F5DA}</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0">
                <a:tc>
                  <a:txBody>
                    <a:bodyPr/>
                    <a:lstStyle/>
                    <a:p>
                      <a:pPr algn="ctr"/>
                      <a:r>
                        <a:rPr lang="zh-TW" altLang="en-US" dirty="0">
                          <a:effectLst/>
                          <a:latin typeface="華康隸書體W3(P)" pitchFamily="66" charset="-120"/>
                          <a:ea typeface="華康隸書體W3(P)" pitchFamily="66" charset="-120"/>
                        </a:rPr>
                        <a:t>適用對象</a:t>
                      </a:r>
                    </a:p>
                  </a:txBody>
                  <a:tcPr marL="0" marR="0" marT="0" marB="0" anchor="ctr"/>
                </a:tc>
                <a:tc>
                  <a:txBody>
                    <a:bodyPr/>
                    <a:lstStyle/>
                    <a:p>
                      <a:pPr algn="ctr"/>
                      <a:r>
                        <a:rPr lang="zh-TW" altLang="en-US">
                          <a:effectLst/>
                          <a:latin typeface="華康隸書體W3(P)" pitchFamily="66" charset="-120"/>
                          <a:ea typeface="華康隸書體W3(P)" pitchFamily="66" charset="-120"/>
                        </a:rPr>
                        <a:t>適用資格</a:t>
                      </a:r>
                    </a:p>
                  </a:txBody>
                  <a:tcPr marL="0" marR="0" marT="0" marB="0" anchor="ctr"/>
                </a:tc>
                <a:tc>
                  <a:txBody>
                    <a:bodyPr/>
                    <a:lstStyle/>
                    <a:p>
                      <a:pPr algn="ctr"/>
                      <a:r>
                        <a:rPr lang="zh-TW" altLang="en-US" dirty="0">
                          <a:effectLst/>
                          <a:latin typeface="華康隸書體W3(P)" pitchFamily="66" charset="-120"/>
                          <a:ea typeface="華康隸書體W3(P)" pitchFamily="66" charset="-120"/>
                        </a:rPr>
                        <a:t>教育部核備日期</a:t>
                      </a:r>
                    </a:p>
                  </a:txBody>
                  <a:tcPr marL="0" marR="0" marT="0" marB="0" anchor="ctr"/>
                </a:tc>
                <a:extLst>
                  <a:ext uri="{0D108BD9-81ED-4DB2-BD59-A6C34878D82A}">
                    <a16:rowId xmlns:a16="http://schemas.microsoft.com/office/drawing/2014/main" val="10000"/>
                  </a:ext>
                </a:extLst>
              </a:tr>
              <a:tr h="0">
                <a:tc>
                  <a:txBody>
                    <a:bodyPr/>
                    <a:lstStyle/>
                    <a:p>
                      <a:pPr algn="ctr"/>
                      <a:r>
                        <a:rPr lang="zh-TW" altLang="en-US">
                          <a:effectLst/>
                          <a:latin typeface="華康隸書體W3(P)" pitchFamily="66" charset="-120"/>
                          <a:ea typeface="華康隸書體W3(P)" pitchFamily="66" charset="-120"/>
                        </a:rPr>
                        <a:t>教育學程生</a:t>
                      </a:r>
                    </a:p>
                  </a:txBody>
                  <a:tcPr marL="0" marR="0" marT="0" marB="0" anchor="ctr"/>
                </a:tc>
                <a:tc>
                  <a:txBody>
                    <a:bodyPr/>
                    <a:lstStyle/>
                    <a:p>
                      <a:pPr algn="ctr"/>
                      <a:r>
                        <a:rPr lang="zh-TW" altLang="en-US" u="sng" strike="noStrike" dirty="0">
                          <a:effectLst/>
                          <a:latin typeface="華康隸書體W3(P)" pitchFamily="66" charset="-120"/>
                          <a:ea typeface="華康隸書體W3(P)" pitchFamily="66" charset="-120"/>
                          <a:hlinkClick r:id="rId3"/>
                        </a:rPr>
                        <a:t>自</a:t>
                      </a:r>
                      <a:r>
                        <a:rPr lang="en-US" altLang="zh-TW" u="sng" strike="noStrike" dirty="0">
                          <a:effectLst/>
                          <a:latin typeface="華康隸書體W3(P)" pitchFamily="66" charset="-120"/>
                          <a:ea typeface="華康隸書體W3(P)" pitchFamily="66" charset="-120"/>
                          <a:hlinkClick r:id="rId3"/>
                        </a:rPr>
                        <a:t>114</a:t>
                      </a:r>
                      <a:r>
                        <a:rPr lang="zh-TW" altLang="en-US" u="sng" strike="noStrike" dirty="0">
                          <a:effectLst/>
                          <a:latin typeface="華康隸書體W3(P)" pitchFamily="66" charset="-120"/>
                          <a:ea typeface="華康隸書體W3(P)" pitchFamily="66" charset="-120"/>
                          <a:hlinkClick r:id="rId3"/>
                        </a:rPr>
                        <a:t>學年度起修習師資職前教育課程之師資生適用，</a:t>
                      </a:r>
                      <a:r>
                        <a:rPr lang="en-US" altLang="zh-TW" u="sng" strike="noStrike" dirty="0">
                          <a:effectLst/>
                          <a:latin typeface="華康隸書體W3(P)" pitchFamily="66" charset="-120"/>
                          <a:ea typeface="華康隸書體W3(P)" pitchFamily="66" charset="-120"/>
                          <a:hlinkClick r:id="rId3"/>
                        </a:rPr>
                        <a:t>113</a:t>
                      </a:r>
                      <a:r>
                        <a:rPr lang="zh-TW" altLang="en-US" u="sng" strike="noStrike" dirty="0">
                          <a:effectLst/>
                          <a:latin typeface="華康隸書體W3(P)" pitchFamily="66" charset="-120"/>
                          <a:ea typeface="華康隸書體W3(P)" pitchFamily="66" charset="-120"/>
                          <a:hlinkClick r:id="rId3"/>
                        </a:rPr>
                        <a:t>學年度前修習者得適用</a:t>
                      </a:r>
                      <a:endParaRPr lang="zh-TW" altLang="en-US" dirty="0">
                        <a:effectLst/>
                        <a:latin typeface="華康隸書體W3(P)" pitchFamily="66" charset="-120"/>
                        <a:ea typeface="華康隸書體W3(P)" pitchFamily="66" charset="-120"/>
                      </a:endParaRPr>
                    </a:p>
                  </a:txBody>
                  <a:tcPr marL="0" marR="0" marT="0" marB="0" anchor="ctr"/>
                </a:tc>
                <a:tc>
                  <a:txBody>
                    <a:bodyPr/>
                    <a:lstStyle/>
                    <a:p>
                      <a:pPr algn="ctr"/>
                      <a:r>
                        <a:rPr lang="en-US" altLang="zh-TW" dirty="0">
                          <a:effectLst/>
                          <a:latin typeface="華康隸書體W3(P)" pitchFamily="66" charset="-120"/>
                          <a:ea typeface="華康隸書體W3(P)" pitchFamily="66" charset="-120"/>
                        </a:rPr>
                        <a:t>113</a:t>
                      </a:r>
                      <a:r>
                        <a:rPr lang="zh-TW" altLang="en-US" dirty="0">
                          <a:effectLst/>
                          <a:latin typeface="華康隸書體W3(P)" pitchFamily="66" charset="-120"/>
                          <a:ea typeface="華康隸書體W3(P)" pitchFamily="66" charset="-120"/>
                        </a:rPr>
                        <a:t>年</a:t>
                      </a:r>
                      <a:r>
                        <a:rPr lang="en-US" altLang="zh-TW" dirty="0">
                          <a:effectLst/>
                          <a:latin typeface="華康隸書體W3(P)" pitchFamily="66" charset="-120"/>
                          <a:ea typeface="華康隸書體W3(P)" pitchFamily="66" charset="-120"/>
                        </a:rPr>
                        <a:t>11</a:t>
                      </a:r>
                      <a:r>
                        <a:rPr lang="zh-TW" altLang="en-US" dirty="0">
                          <a:effectLst/>
                          <a:latin typeface="華康隸書體W3(P)" pitchFamily="66" charset="-120"/>
                          <a:ea typeface="華康隸書體W3(P)" pitchFamily="66" charset="-120"/>
                        </a:rPr>
                        <a:t>月</a:t>
                      </a:r>
                      <a:r>
                        <a:rPr lang="en-US" altLang="zh-TW" dirty="0">
                          <a:effectLst/>
                          <a:latin typeface="華康隸書體W3(P)" pitchFamily="66" charset="-120"/>
                          <a:ea typeface="華康隸書體W3(P)" pitchFamily="66" charset="-120"/>
                        </a:rPr>
                        <a:t>15</a:t>
                      </a:r>
                      <a:r>
                        <a:rPr lang="zh-TW" altLang="en-US" dirty="0">
                          <a:effectLst/>
                          <a:latin typeface="華康隸書體W3(P)" pitchFamily="66" charset="-120"/>
                          <a:ea typeface="華康隸書體W3(P)" pitchFamily="66" charset="-120"/>
                        </a:rPr>
                        <a:t>日</a:t>
                      </a:r>
                    </a:p>
                  </a:txBody>
                  <a:tcPr marL="0" marR="0" marT="0" marB="0" anchor="ctr"/>
                </a:tc>
                <a:extLst>
                  <a:ext uri="{0D108BD9-81ED-4DB2-BD59-A6C34878D82A}">
                    <a16:rowId xmlns:a16="http://schemas.microsoft.com/office/drawing/2014/main" val="10001"/>
                  </a:ext>
                </a:extLst>
              </a:tr>
            </a:tbl>
          </a:graphicData>
        </a:graphic>
      </p:graphicFrame>
      <p:sp>
        <p:nvSpPr>
          <p:cNvPr id="5" name="投影片編號版面配置區 4"/>
          <p:cNvSpPr>
            <a:spLocks noGrp="1"/>
          </p:cNvSpPr>
          <p:nvPr>
            <p:ph type="sldNum" sz="quarter" idx="12"/>
          </p:nvPr>
        </p:nvSpPr>
        <p:spPr/>
        <p:txBody>
          <a:bodyPr/>
          <a:lstStyle/>
          <a:p>
            <a:fld id="{82BB7E0D-BA08-4335-B3CB-18894A975F5B}" type="slidenum">
              <a:rPr lang="zh-TW" altLang="en-US" smtClean="0"/>
              <a:pPr/>
              <a:t>23</a:t>
            </a:fld>
            <a:endParaRPr lang="zh-TW" altLang="en-US"/>
          </a:p>
        </p:txBody>
      </p:sp>
    </p:spTree>
    <p:extLst>
      <p:ext uri="{BB962C8B-B14F-4D97-AF65-F5344CB8AC3E}">
        <p14:creationId xmlns:p14="http://schemas.microsoft.com/office/powerpoint/2010/main" val="1999562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25760"/>
            <a:ext cx="8229600" cy="11430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特教資優修課邏輯及擋修限制</a:t>
            </a:r>
          </a:p>
        </p:txBody>
      </p:sp>
      <p:sp>
        <p:nvSpPr>
          <p:cNvPr id="20" name="矩形 19"/>
          <p:cNvSpPr/>
          <p:nvPr/>
        </p:nvSpPr>
        <p:spPr>
          <a:xfrm>
            <a:off x="344753" y="1340768"/>
            <a:ext cx="8547727" cy="2739211"/>
          </a:xfrm>
          <a:prstGeom prst="rect">
            <a:avLst/>
          </a:prstGeom>
        </p:spPr>
        <p:txBody>
          <a:bodyPr wrap="squar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擋修限制</a:t>
            </a:r>
            <a:r>
              <a:rPr lang="en-US" altLang="zh-TW" sz="2800" b="1" dirty="0">
                <a:solidFill>
                  <a:srgbClr val="FF0000"/>
                </a:solidFill>
                <a:latin typeface="微軟正黑體" panose="020B0604030504040204" pitchFamily="34" charset="-120"/>
                <a:ea typeface="微軟正黑體" panose="020B0604030504040204" pitchFamily="34" charset="-120"/>
                <a:sym typeface="Wingdings"/>
              </a:rPr>
              <a:t></a:t>
            </a:r>
            <a:r>
              <a:rPr lang="zh-TW" altLang="zh-TW" sz="2800" b="1" u="sng" dirty="0">
                <a:solidFill>
                  <a:srgbClr val="FF0000"/>
                </a:solidFill>
                <a:latin typeface="微軟正黑體" panose="020B0604030504040204" pitchFamily="34" charset="-120"/>
                <a:ea typeface="微軟正黑體" panose="020B0604030504040204" pitchFamily="34" charset="-120"/>
              </a:rPr>
              <a:t>未依規定修課，該科目學分數</a:t>
            </a:r>
            <a:r>
              <a:rPr lang="zh-TW" altLang="zh-TW" sz="2800" b="1" u="sng" dirty="0">
                <a:solidFill>
                  <a:srgbClr val="3333FF"/>
                </a:solidFill>
                <a:latin typeface="微軟正黑體" panose="020B0604030504040204" pitchFamily="34" charset="-120"/>
                <a:ea typeface="微軟正黑體" panose="020B0604030504040204" pitchFamily="34" charset="-120"/>
              </a:rPr>
              <a:t>不予採認</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修習「資賦優異高中資優班教學實習」前，須先修畢「資賦優異各領域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 </a:t>
            </a: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endParaRPr lang="en-US" altLang="zh-TW" sz="2400" dirty="0">
              <a:latin typeface="微軟正黑體" pitchFamily="34" charset="-120"/>
              <a:ea typeface="微軟正黑體" pitchFamily="34" charset="-120"/>
            </a:endParaRPr>
          </a:p>
          <a:p>
            <a:pPr marL="285750" indent="-285750">
              <a:buFont typeface="Arial" panose="020B0604020202020204" pitchFamily="34" charset="0"/>
              <a:buChar char="•"/>
            </a:pPr>
            <a:r>
              <a:rPr lang="zh-TW" altLang="en-US" sz="2400" dirty="0">
                <a:latin typeface="微軟正黑體" pitchFamily="34" charset="-120"/>
                <a:ea typeface="微軟正黑體" pitchFamily="34" charset="-120"/>
              </a:rPr>
              <a:t>修習「資賦優異國中資優班教學實習」前，須先修畢「資賦優異各領域</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學科教材教法」。</a:t>
            </a:r>
            <a:endParaRPr lang="en-US" altLang="zh-TW" sz="2400" dirty="0">
              <a:latin typeface="微軟正黑體" panose="020B0604030504040204" pitchFamily="34" charset="-120"/>
              <a:ea typeface="微軟正黑體" panose="020B0604030504040204" pitchFamily="34" charset="-120"/>
            </a:endParaRPr>
          </a:p>
        </p:txBody>
      </p:sp>
      <p:sp>
        <p:nvSpPr>
          <p:cNvPr id="4" name="矩形 3"/>
          <p:cNvSpPr/>
          <p:nvPr/>
        </p:nvSpPr>
        <p:spPr>
          <a:xfrm>
            <a:off x="551345" y="4293096"/>
            <a:ext cx="7921251"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en-US" sz="2000" b="1" dirty="0">
                <a:solidFill>
                  <a:srgbClr val="0070C0"/>
                </a:solidFill>
                <a:latin typeface="微軟正黑體" pitchFamily="34" charset="-120"/>
                <a:ea typeface="微軟正黑體" pitchFamily="34" charset="-120"/>
              </a:rPr>
              <a:t>在選課系統有設定擋修機制，若因系統有誤，導致選上課程，未來學分審查亦不會採認，請同學自行注意</a:t>
            </a:r>
            <a:r>
              <a:rPr lang="en-US" altLang="zh-TW" sz="2000" b="1" dirty="0">
                <a:solidFill>
                  <a:srgbClr val="0070C0"/>
                </a:solidFill>
                <a:latin typeface="微軟正黑體" pitchFamily="34" charset="-120"/>
                <a:ea typeface="微軟正黑體" pitchFamily="34" charset="-120"/>
              </a:rPr>
              <a:t>!!!</a:t>
            </a:r>
            <a:endParaRPr lang="zh-TW" altLang="en-US" sz="2000" b="1" dirty="0">
              <a:solidFill>
                <a:srgbClr val="0070C0"/>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24</a:t>
            </a:fld>
            <a:endParaRPr lang="zh-TW" altLang="en-US"/>
          </a:p>
        </p:txBody>
      </p:sp>
    </p:spTree>
    <p:extLst>
      <p:ext uri="{BB962C8B-B14F-4D97-AF65-F5344CB8AC3E}">
        <p14:creationId xmlns:p14="http://schemas.microsoft.com/office/powerpoint/2010/main" val="209414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303"/>
            <a:ext cx="8229600" cy="1060034"/>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該如何選課</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p>
        </p:txBody>
      </p:sp>
      <p:sp>
        <p:nvSpPr>
          <p:cNvPr id="6" name="文字方塊 5"/>
          <p:cNvSpPr txBox="1"/>
          <p:nvPr/>
        </p:nvSpPr>
        <p:spPr>
          <a:xfrm>
            <a:off x="179511" y="5085184"/>
            <a:ext cx="8517632" cy="923330"/>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資優學程排課係以四個學期均配</a:t>
            </a:r>
            <a:r>
              <a:rPr lang="en-US" altLang="zh-TW" dirty="0">
                <a:latin typeface="微軟正黑體" panose="020B0604030504040204" pitchFamily="34" charset="-120"/>
                <a:ea typeface="微軟正黑體" panose="020B0604030504040204" pitchFamily="34" charset="-120"/>
              </a:rPr>
              <a:t>38</a:t>
            </a:r>
            <a:r>
              <a:rPr lang="zh-TW" altLang="en-US" dirty="0">
                <a:latin typeface="微軟正黑體" panose="020B0604030504040204" pitchFamily="34" charset="-120"/>
                <a:ea typeface="微軟正黑體" panose="020B0604030504040204" pitchFamily="34" charset="-120"/>
              </a:rPr>
              <a:t>學分課程，為避免與系所主修衝堂，幾乎以夜間授課為主，請同學儘可能跟上修課進度。</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9511" y="5784136"/>
            <a:ext cx="5544616" cy="1200329"/>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資優學程一年級學生不適合修讀，故請以上述課表選課，</a:t>
            </a:r>
            <a:r>
              <a:rPr lang="zh-TW" altLang="en-US" b="1" u="sng" dirty="0">
                <a:solidFill>
                  <a:srgbClr val="FF0000"/>
                </a:solidFill>
                <a:latin typeface="微軟正黑體" panose="020B0604030504040204" pitchFamily="34" charset="-120"/>
                <a:ea typeface="微軟正黑體" panose="020B0604030504040204" pitchFamily="34" charset="-120"/>
              </a:rPr>
              <a:t>若有誤選資優學程二年級課程，則行政端會主動進行刪除</a:t>
            </a:r>
            <a:r>
              <a:rPr lang="zh-TW" altLang="en-US" b="1" u="sng" dirty="0">
                <a:latin typeface="微軟正黑體" panose="020B0604030504040204" pitchFamily="34" charset="-120"/>
                <a:ea typeface="微軟正黑體" panose="020B0604030504040204" pitchFamily="34" charset="-120"/>
              </a:rPr>
              <a:t>。</a:t>
            </a:r>
            <a:endParaRPr lang="en-US" altLang="zh-TW" b="1" u="sng"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430502415"/>
              </p:ext>
            </p:extLst>
          </p:nvPr>
        </p:nvGraphicFramePr>
        <p:xfrm>
          <a:off x="471488" y="908720"/>
          <a:ext cx="8229599" cy="4003700"/>
        </p:xfrm>
        <a:graphic>
          <a:graphicData uri="http://schemas.openxmlformats.org/drawingml/2006/table">
            <a:tbl>
              <a:tblPr>
                <a:tableStyleId>{E8B1032C-EA38-4F05-BA0D-38AFFFC7BED3}</a:tableStyleId>
              </a:tblPr>
              <a:tblGrid>
                <a:gridCol w="1902501">
                  <a:extLst>
                    <a:ext uri="{9D8B030D-6E8A-4147-A177-3AD203B41FA5}">
                      <a16:colId xmlns:a16="http://schemas.microsoft.com/office/drawing/2014/main" val="20000"/>
                    </a:ext>
                  </a:extLst>
                </a:gridCol>
                <a:gridCol w="2087608">
                  <a:extLst>
                    <a:ext uri="{9D8B030D-6E8A-4147-A177-3AD203B41FA5}">
                      <a16:colId xmlns:a16="http://schemas.microsoft.com/office/drawing/2014/main" val="20001"/>
                    </a:ext>
                  </a:extLst>
                </a:gridCol>
                <a:gridCol w="2090179">
                  <a:extLst>
                    <a:ext uri="{9D8B030D-6E8A-4147-A177-3AD203B41FA5}">
                      <a16:colId xmlns:a16="http://schemas.microsoft.com/office/drawing/2014/main" val="20002"/>
                    </a:ext>
                  </a:extLst>
                </a:gridCol>
                <a:gridCol w="894689">
                  <a:extLst>
                    <a:ext uri="{9D8B030D-6E8A-4147-A177-3AD203B41FA5}">
                      <a16:colId xmlns:a16="http://schemas.microsoft.com/office/drawing/2014/main" val="20003"/>
                    </a:ext>
                  </a:extLst>
                </a:gridCol>
                <a:gridCol w="627311">
                  <a:extLst>
                    <a:ext uri="{9D8B030D-6E8A-4147-A177-3AD203B41FA5}">
                      <a16:colId xmlns:a16="http://schemas.microsoft.com/office/drawing/2014/main" val="20004"/>
                    </a:ext>
                  </a:extLst>
                </a:gridCol>
                <a:gridCol w="627311">
                  <a:extLst>
                    <a:ext uri="{9D8B030D-6E8A-4147-A177-3AD203B41FA5}">
                      <a16:colId xmlns:a16="http://schemas.microsoft.com/office/drawing/2014/main" val="20005"/>
                    </a:ext>
                  </a:extLst>
                </a:gridCol>
              </a:tblGrid>
              <a:tr h="233403">
                <a:tc gridSpan="6">
                  <a:txBody>
                    <a:bodyPr/>
                    <a:lstStyle/>
                    <a:p>
                      <a:pPr algn="ctr" fontAlgn="ctr"/>
                      <a:r>
                        <a:rPr lang="en-US" altLang="zh-TW" sz="1300" u="none" strike="noStrike" dirty="0">
                          <a:effectLst/>
                        </a:rPr>
                        <a:t>114-2 </a:t>
                      </a:r>
                      <a:r>
                        <a:rPr lang="zh-TW" altLang="en-US" sz="1300" u="none" strike="noStrike" dirty="0">
                          <a:effectLst/>
                        </a:rPr>
                        <a:t>特教資優學程課表，與特教系併班上課</a:t>
                      </a:r>
                      <a:endParaRPr lang="zh-TW" altLang="en-US" sz="1300" b="0" i="0" u="none" strike="noStrike" dirty="0">
                        <a:solidFill>
                          <a:srgbClr val="000000"/>
                        </a:solidFill>
                        <a:effectLst/>
                        <a:latin typeface="微軟正黑體"/>
                      </a:endParaRPr>
                    </a:p>
                  </a:txBody>
                  <a:tcPr marL="8645" marR="8645" marT="864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76625">
                <a:tc gridSpan="6">
                  <a:txBody>
                    <a:bodyPr/>
                    <a:lstStyle/>
                    <a:p>
                      <a:pPr algn="ctr" fontAlgn="ctr"/>
                      <a:r>
                        <a:rPr lang="en-US" altLang="zh-TW" sz="1300" u="none" strike="noStrike" dirty="0">
                          <a:effectLst/>
                        </a:rPr>
                        <a:t>114</a:t>
                      </a:r>
                      <a:r>
                        <a:rPr lang="zh-TW" altLang="en-US" sz="1300" u="none" strike="noStrike" dirty="0">
                          <a:effectLst/>
                        </a:rPr>
                        <a:t>學年度第</a:t>
                      </a:r>
                      <a:r>
                        <a:rPr lang="en-US" altLang="zh-TW" sz="1300" u="none" strike="noStrike" dirty="0">
                          <a:effectLst/>
                        </a:rPr>
                        <a:t>2</a:t>
                      </a:r>
                      <a:r>
                        <a:rPr lang="zh-TW" altLang="en-US" sz="1300" u="none" strike="noStrike" dirty="0">
                          <a:effectLst/>
                        </a:rPr>
                        <a:t>學期特教資優課程</a:t>
                      </a:r>
                      <a:endParaRPr lang="zh-TW" altLang="en-US" sz="1300" b="0" i="0" u="none" strike="noStrike" dirty="0">
                        <a:solidFill>
                          <a:srgbClr val="000000"/>
                        </a:solidFill>
                        <a:effectLst/>
                        <a:latin typeface="微軟正黑體"/>
                      </a:endParaRPr>
                    </a:p>
                  </a:txBody>
                  <a:tcPr marL="8645" marR="8645" marT="8645"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179806">
                <a:tc>
                  <a:txBody>
                    <a:bodyPr/>
                    <a:lstStyle/>
                    <a:p>
                      <a:pPr algn="ctr" fontAlgn="ctr"/>
                      <a:r>
                        <a:rPr lang="zh-TW" altLang="en-US" sz="1100" u="none" strike="noStrike">
                          <a:effectLst/>
                        </a:rPr>
                        <a:t>類別</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dirty="0">
                          <a:effectLst/>
                        </a:rPr>
                        <a:t>科目代碼</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zh-TW" altLang="en-US" sz="1100" u="none" strike="noStrike" dirty="0">
                          <a:effectLst/>
                        </a:rPr>
                        <a:t>科目</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時間</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地點</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授課教師</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2"/>
                  </a:ext>
                </a:extLst>
              </a:tr>
              <a:tr h="179806">
                <a:tc rowSpan="7">
                  <a:txBody>
                    <a:bodyPr/>
                    <a:lstStyle/>
                    <a:p>
                      <a:pPr algn="ctr" fontAlgn="ctr"/>
                      <a:r>
                        <a:rPr lang="zh-TW" altLang="en-US" sz="1100" u="none" strike="noStrike">
                          <a:effectLst/>
                        </a:rPr>
                        <a:t>資優一</a:t>
                      </a:r>
                      <a:br>
                        <a:rPr lang="zh-TW" altLang="en-US" sz="1100" u="none" strike="noStrike">
                          <a:effectLst/>
                        </a:rPr>
                      </a:br>
                      <a:r>
                        <a:rPr lang="en-US" altLang="zh-TW" sz="1100" u="none" strike="noStrike">
                          <a:effectLst/>
                        </a:rPr>
                        <a:t>(114</a:t>
                      </a:r>
                      <a:r>
                        <a:rPr lang="zh-TW" altLang="en-US" sz="1100" u="none" strike="noStrike">
                          <a:effectLst/>
                        </a:rPr>
                        <a:t>級特教資優學程</a:t>
                      </a:r>
                      <a:r>
                        <a:rPr lang="en-US" altLang="zh-TW" sz="1100" u="none" strike="noStrike">
                          <a:effectLst/>
                        </a:rPr>
                        <a:t>)</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AS104</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特殊族群資優教育</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4A.4B</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林良惠</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3"/>
                  </a:ext>
                </a:extLst>
              </a:tr>
              <a:tr h="179806">
                <a:tc vMerge="1">
                  <a:txBody>
                    <a:bodyPr/>
                    <a:lstStyle/>
                    <a:p>
                      <a:endParaRPr lang="zh-TW" altLang="en-US"/>
                    </a:p>
                  </a:txBody>
                  <a:tcPr/>
                </a:tc>
                <a:tc>
                  <a:txBody>
                    <a:bodyPr/>
                    <a:lstStyle/>
                    <a:p>
                      <a:pPr algn="ctr" fontAlgn="ctr"/>
                      <a:r>
                        <a:rPr lang="en-US" sz="1100" u="none" strike="noStrike">
                          <a:effectLst/>
                        </a:rPr>
                        <a:t>AS203</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資賦優異教育模式</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2A.2B</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dirty="0">
                          <a:effectLst/>
                        </a:rPr>
                        <a:t>蔡敏瑛</a:t>
                      </a:r>
                      <a:endParaRPr lang="zh-TW" altLang="en-US" sz="1100" b="0" i="0" u="none" strike="noStrike" dirty="0">
                        <a:solidFill>
                          <a:srgbClr val="000000"/>
                        </a:solidFill>
                        <a:effectLst/>
                        <a:latin typeface="微軟正黑體"/>
                      </a:endParaRPr>
                    </a:p>
                  </a:txBody>
                  <a:tcPr marL="8645" marR="8645" marT="8645" marB="0" anchor="ctr"/>
                </a:tc>
                <a:extLst>
                  <a:ext uri="{0D108BD9-81ED-4DB2-BD59-A6C34878D82A}">
                    <a16:rowId xmlns:a16="http://schemas.microsoft.com/office/drawing/2014/main" val="10004"/>
                  </a:ext>
                </a:extLst>
              </a:tr>
              <a:tr h="179806">
                <a:tc vMerge="1">
                  <a:txBody>
                    <a:bodyPr/>
                    <a:lstStyle/>
                    <a:p>
                      <a:endParaRPr lang="zh-TW" altLang="en-US"/>
                    </a:p>
                  </a:txBody>
                  <a:tcPr/>
                </a:tc>
                <a:tc>
                  <a:txBody>
                    <a:bodyPr/>
                    <a:lstStyle/>
                    <a:p>
                      <a:pPr algn="ctr" fontAlgn="ctr"/>
                      <a:r>
                        <a:rPr lang="en-US" sz="1100" u="none" strike="noStrike">
                          <a:effectLst/>
                        </a:rPr>
                        <a:t>AS103</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資優教育論題與趨勢</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1A.1B</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林良惠</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5"/>
                  </a:ext>
                </a:extLst>
              </a:tr>
              <a:tr h="432227">
                <a:tc vMerge="1">
                  <a:txBody>
                    <a:bodyPr/>
                    <a:lstStyle/>
                    <a:p>
                      <a:endParaRPr lang="zh-TW" altLang="en-US"/>
                    </a:p>
                  </a:txBody>
                  <a:tcPr/>
                </a:tc>
                <a:tc>
                  <a:txBody>
                    <a:bodyPr/>
                    <a:lstStyle/>
                    <a:p>
                      <a:pPr algn="ctr" fontAlgn="ctr"/>
                      <a:r>
                        <a:rPr lang="en-US" sz="1100" u="none" strike="noStrike">
                          <a:effectLst/>
                        </a:rPr>
                        <a:t>AS405</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資賦優異學生領導才能教育</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3C.3D</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陳振明</a:t>
                      </a:r>
                      <a:br>
                        <a:rPr lang="zh-TW" altLang="en-US" sz="1100" u="none" strike="noStrike">
                          <a:effectLst/>
                        </a:rPr>
                      </a:br>
                      <a:r>
                        <a:rPr lang="zh-TW" altLang="en-US" sz="1100" u="none" strike="noStrike">
                          <a:effectLst/>
                        </a:rPr>
                        <a:t>陳清桔</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6"/>
                  </a:ext>
                </a:extLst>
              </a:tr>
              <a:tr h="179806">
                <a:tc vMerge="1">
                  <a:txBody>
                    <a:bodyPr/>
                    <a:lstStyle/>
                    <a:p>
                      <a:endParaRPr lang="zh-TW" altLang="en-US"/>
                    </a:p>
                  </a:txBody>
                  <a:tcPr/>
                </a:tc>
                <a:tc>
                  <a:txBody>
                    <a:bodyPr/>
                    <a:lstStyle/>
                    <a:p>
                      <a:pPr algn="ctr" fontAlgn="ctr"/>
                      <a:r>
                        <a:rPr lang="en-US" sz="1100" u="none" strike="noStrike">
                          <a:effectLst/>
                        </a:rPr>
                        <a:t>AS206</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特殊教育學生鑑定與評量</a:t>
                      </a:r>
                      <a:r>
                        <a:rPr lang="en-US" altLang="zh-TW" sz="1100" u="none" strike="noStrike" dirty="0">
                          <a:effectLst/>
                        </a:rPr>
                        <a:t>(II)</a:t>
                      </a:r>
                      <a:endParaRPr lang="en-US" altLang="zh-TW" sz="1100" b="0" i="0" u="none" strike="noStrike" dirty="0">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51.52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黃桂君</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7"/>
                  </a:ext>
                </a:extLst>
              </a:tr>
              <a:tr h="179806">
                <a:tc vMerge="1">
                  <a:txBody>
                    <a:bodyPr/>
                    <a:lstStyle/>
                    <a:p>
                      <a:endParaRPr lang="zh-TW" altLang="en-US"/>
                    </a:p>
                  </a:txBody>
                  <a:tcPr/>
                </a:tc>
                <a:tc>
                  <a:txBody>
                    <a:bodyPr/>
                    <a:lstStyle/>
                    <a:p>
                      <a:pPr algn="ctr" fontAlgn="ctr"/>
                      <a:r>
                        <a:rPr lang="en-US" sz="1100" u="none" strike="noStrike">
                          <a:effectLst/>
                        </a:rPr>
                        <a:t>AS205</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dirty="0">
                          <a:effectLst/>
                        </a:rPr>
                        <a:t>資源教室方案與經營</a:t>
                      </a:r>
                      <a:endParaRPr lang="zh-TW" altLang="en-US" sz="1100" b="0" i="0" u="none" strike="noStrike" dirty="0">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43.44</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卓曉圓</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8"/>
                  </a:ext>
                </a:extLst>
              </a:tr>
              <a:tr h="179806">
                <a:tc vMerge="1">
                  <a:txBody>
                    <a:bodyPr/>
                    <a:lstStyle/>
                    <a:p>
                      <a:endParaRPr lang="zh-TW" altLang="en-US"/>
                    </a:p>
                  </a:txBody>
                  <a:tcPr/>
                </a:tc>
                <a:tc>
                  <a:txBody>
                    <a:bodyPr/>
                    <a:lstStyle/>
                    <a:p>
                      <a:pPr algn="ctr" fontAlgn="ctr"/>
                      <a:r>
                        <a:rPr lang="en-US" sz="1100" u="none" strike="noStrike">
                          <a:effectLst/>
                        </a:rPr>
                        <a:t>AS102</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特殊教育行政與法規</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11.12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9101</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吳佩芳</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09"/>
                  </a:ext>
                </a:extLst>
              </a:tr>
              <a:tr h="506570">
                <a:tc rowSpan="5">
                  <a:txBody>
                    <a:bodyPr/>
                    <a:lstStyle/>
                    <a:p>
                      <a:pPr algn="ctr" fontAlgn="ctr"/>
                      <a:r>
                        <a:rPr lang="zh-TW" altLang="en-US" sz="1100" u="none" strike="noStrike">
                          <a:effectLst/>
                        </a:rPr>
                        <a:t>資優二</a:t>
                      </a:r>
                      <a:br>
                        <a:rPr lang="zh-TW" altLang="en-US" sz="1100" u="none" strike="noStrike">
                          <a:effectLst/>
                        </a:rPr>
                      </a:br>
                      <a:r>
                        <a:rPr lang="en-US" altLang="zh-TW" sz="1100" u="none" strike="noStrike">
                          <a:effectLst/>
                        </a:rPr>
                        <a:t>(113</a:t>
                      </a:r>
                      <a:r>
                        <a:rPr lang="zh-TW" altLang="en-US" sz="1100" u="none" strike="noStrike">
                          <a:effectLst/>
                        </a:rPr>
                        <a:t>級特教資優學程</a:t>
                      </a:r>
                      <a:r>
                        <a:rPr lang="en-US" altLang="zh-TW" sz="1100" u="none" strike="noStrike">
                          <a:effectLst/>
                        </a:rPr>
                        <a:t>)</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AS304</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資賦優異教育教學實習</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41.42.43.44</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1404</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陳振明</a:t>
                      </a:r>
                      <a:br>
                        <a:rPr lang="zh-TW" altLang="en-US" sz="1100" u="none" strike="noStrike">
                          <a:effectLst/>
                        </a:rPr>
                      </a:br>
                      <a:r>
                        <a:rPr lang="zh-TW" altLang="en-US" sz="1100" u="none" strike="noStrike">
                          <a:effectLst/>
                        </a:rPr>
                        <a:t>黃桂君</a:t>
                      </a:r>
                      <a:br>
                        <a:rPr lang="zh-TW" altLang="en-US" sz="1100" u="none" strike="noStrike">
                          <a:effectLst/>
                        </a:rPr>
                      </a:br>
                      <a:r>
                        <a:rPr lang="zh-TW" altLang="en-US" sz="1100" u="none" strike="noStrike">
                          <a:effectLst/>
                        </a:rPr>
                        <a:t>鄭臻貞</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10"/>
                  </a:ext>
                </a:extLst>
              </a:tr>
              <a:tr h="423582">
                <a:tc vMerge="1">
                  <a:txBody>
                    <a:bodyPr/>
                    <a:lstStyle/>
                    <a:p>
                      <a:endParaRPr lang="zh-TW" altLang="en-US"/>
                    </a:p>
                  </a:txBody>
                  <a:tcPr/>
                </a:tc>
                <a:tc>
                  <a:txBody>
                    <a:bodyPr/>
                    <a:lstStyle/>
                    <a:p>
                      <a:pPr algn="ctr" fontAlgn="ctr"/>
                      <a:r>
                        <a:rPr lang="en-US" sz="1100" u="none" strike="noStrike">
                          <a:effectLst/>
                        </a:rPr>
                        <a:t>AS303</a:t>
                      </a:r>
                      <a:endParaRPr lang="en-US" sz="11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資賦優異國中資優班教學實習</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4A.4B.4C.4D</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1403</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陳振明</a:t>
                      </a:r>
                      <a:br>
                        <a:rPr lang="zh-TW" altLang="en-US" sz="1100" u="none" strike="noStrike">
                          <a:effectLst/>
                        </a:rPr>
                      </a:br>
                      <a:r>
                        <a:rPr lang="zh-TW" altLang="en-US" sz="1100" u="none" strike="noStrike">
                          <a:effectLst/>
                        </a:rPr>
                        <a:t>黃信銘</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11"/>
                  </a:ext>
                </a:extLst>
              </a:tr>
              <a:tr h="179806">
                <a:tc vMerge="1">
                  <a:txBody>
                    <a:bodyPr/>
                    <a:lstStyle/>
                    <a:p>
                      <a:endParaRPr lang="zh-TW" altLang="en-US"/>
                    </a:p>
                  </a:txBody>
                  <a:tcPr/>
                </a:tc>
                <a:tc>
                  <a:txBody>
                    <a:bodyPr/>
                    <a:lstStyle/>
                    <a:p>
                      <a:pPr algn="ctr" fontAlgn="ctr"/>
                      <a:r>
                        <a:rPr lang="en-US" sz="1000" u="none" strike="noStrike">
                          <a:effectLst/>
                        </a:rPr>
                        <a:t>AS302</a:t>
                      </a:r>
                      <a:endParaRPr lang="en-US" sz="10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資賦優異高中資優班教學實習</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1A.1B.1C.1D</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1502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沈明勳</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12"/>
                  </a:ext>
                </a:extLst>
              </a:tr>
              <a:tr h="340595">
                <a:tc vMerge="1">
                  <a:txBody>
                    <a:bodyPr/>
                    <a:lstStyle/>
                    <a:p>
                      <a:endParaRPr lang="zh-TW" altLang="en-US"/>
                    </a:p>
                  </a:txBody>
                  <a:tcPr/>
                </a:tc>
                <a:tc>
                  <a:txBody>
                    <a:bodyPr/>
                    <a:lstStyle/>
                    <a:p>
                      <a:pPr algn="ctr" fontAlgn="ctr"/>
                      <a:r>
                        <a:rPr lang="en-US" sz="1000" u="none" strike="noStrike">
                          <a:effectLst/>
                        </a:rPr>
                        <a:t>AS301</a:t>
                      </a:r>
                      <a:endParaRPr lang="en-US" sz="10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資賦優異教學實務</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2C.2D</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a:effectLst/>
                        </a:rPr>
                        <a:t>陳振明</a:t>
                      </a:r>
                      <a:br>
                        <a:rPr lang="zh-TW" altLang="en-US" sz="1100" u="none" strike="noStrike">
                          <a:effectLst/>
                        </a:rPr>
                      </a:br>
                      <a:r>
                        <a:rPr lang="zh-TW" altLang="en-US" sz="1100" u="none" strike="noStrike">
                          <a:effectLst/>
                        </a:rPr>
                        <a:t>黃信銘</a:t>
                      </a:r>
                      <a:endParaRPr lang="zh-TW" altLang="en-US" sz="1100" b="0" i="0" u="none" strike="noStrike">
                        <a:solidFill>
                          <a:srgbClr val="000000"/>
                        </a:solidFill>
                        <a:effectLst/>
                        <a:latin typeface="微軟正黑體"/>
                      </a:endParaRPr>
                    </a:p>
                  </a:txBody>
                  <a:tcPr marL="8645" marR="8645" marT="8645" marB="0" anchor="ctr"/>
                </a:tc>
                <a:extLst>
                  <a:ext uri="{0D108BD9-81ED-4DB2-BD59-A6C34878D82A}">
                    <a16:rowId xmlns:a16="http://schemas.microsoft.com/office/drawing/2014/main" val="10013"/>
                  </a:ext>
                </a:extLst>
              </a:tr>
              <a:tr h="340595">
                <a:tc vMerge="1">
                  <a:txBody>
                    <a:bodyPr/>
                    <a:lstStyle/>
                    <a:p>
                      <a:endParaRPr lang="zh-TW" altLang="en-US"/>
                    </a:p>
                  </a:txBody>
                  <a:tcPr/>
                </a:tc>
                <a:tc>
                  <a:txBody>
                    <a:bodyPr/>
                    <a:lstStyle/>
                    <a:p>
                      <a:pPr algn="ctr" fontAlgn="ctr"/>
                      <a:r>
                        <a:rPr lang="en-US" sz="1000" u="none" strike="noStrike">
                          <a:effectLst/>
                        </a:rPr>
                        <a:t>AS204</a:t>
                      </a:r>
                      <a:endParaRPr lang="en-US" sz="1000" b="0" i="0" u="none" strike="noStrike">
                        <a:solidFill>
                          <a:srgbClr val="000000"/>
                        </a:solidFill>
                        <a:effectLst/>
                        <a:latin typeface="微軟正黑體"/>
                      </a:endParaRPr>
                    </a:p>
                  </a:txBody>
                  <a:tcPr marL="8645" marR="8645" marT="8645" marB="0" anchor="ctr"/>
                </a:tc>
                <a:tc>
                  <a:txBody>
                    <a:bodyPr/>
                    <a:lstStyle/>
                    <a:p>
                      <a:pPr algn="l" fontAlgn="ctr"/>
                      <a:r>
                        <a:rPr lang="zh-TW" altLang="en-US" sz="1100" u="none" strike="noStrike">
                          <a:effectLst/>
                        </a:rPr>
                        <a:t>資賦優異學生個別輔導計畫</a:t>
                      </a:r>
                      <a:endParaRPr lang="zh-TW" altLang="en-US" sz="1100" b="0" i="0" u="none" strike="noStrike">
                        <a:solidFill>
                          <a:srgbClr val="000000"/>
                        </a:solidFill>
                        <a:effectLst/>
                        <a:latin typeface="微軟正黑體"/>
                      </a:endParaRPr>
                    </a:p>
                  </a:txBody>
                  <a:tcPr marL="8645" marR="8645" marT="8645" marB="0" anchor="ctr"/>
                </a:tc>
                <a:tc>
                  <a:txBody>
                    <a:bodyPr/>
                    <a:lstStyle/>
                    <a:p>
                      <a:pPr algn="ctr" fontAlgn="ctr"/>
                      <a:r>
                        <a:rPr lang="en-US" sz="1100" u="none" strike="noStrike">
                          <a:effectLst/>
                        </a:rPr>
                        <a:t>3A.3B</a:t>
                      </a:r>
                      <a:endParaRPr lang="en-US" sz="1100" b="0" i="0" u="none" strike="noStrike">
                        <a:solidFill>
                          <a:srgbClr val="000000"/>
                        </a:solidFill>
                        <a:effectLst/>
                        <a:latin typeface="微軟正黑體"/>
                      </a:endParaRPr>
                    </a:p>
                  </a:txBody>
                  <a:tcPr marL="8645" marR="8645" marT="8645" marB="0" anchor="ctr"/>
                </a:tc>
                <a:tc>
                  <a:txBody>
                    <a:bodyPr/>
                    <a:lstStyle/>
                    <a:p>
                      <a:pPr algn="ctr" fontAlgn="ctr"/>
                      <a:r>
                        <a:rPr lang="en-US" altLang="zh-TW" sz="1100" u="none" strike="noStrike">
                          <a:effectLst/>
                        </a:rPr>
                        <a:t>1402</a:t>
                      </a:r>
                      <a:endParaRPr lang="en-US" altLang="zh-TW" sz="1100" b="0" i="0" u="none" strike="noStrike">
                        <a:solidFill>
                          <a:srgbClr val="000000"/>
                        </a:solidFill>
                        <a:effectLst/>
                        <a:latin typeface="微軟正黑體"/>
                      </a:endParaRPr>
                    </a:p>
                  </a:txBody>
                  <a:tcPr marL="8645" marR="8645" marT="8645" marB="0" anchor="ctr"/>
                </a:tc>
                <a:tc>
                  <a:txBody>
                    <a:bodyPr/>
                    <a:lstStyle/>
                    <a:p>
                      <a:pPr algn="ctr" fontAlgn="ctr"/>
                      <a:r>
                        <a:rPr lang="zh-TW" altLang="en-US" sz="1100" u="none" strike="noStrike" dirty="0">
                          <a:effectLst/>
                        </a:rPr>
                        <a:t>卓曉園</a:t>
                      </a:r>
                      <a:br>
                        <a:rPr lang="zh-TW" altLang="en-US" sz="1100" u="none" strike="noStrike" dirty="0">
                          <a:effectLst/>
                        </a:rPr>
                      </a:br>
                      <a:r>
                        <a:rPr lang="zh-TW" altLang="en-US" sz="1100" u="none" strike="noStrike" dirty="0">
                          <a:effectLst/>
                        </a:rPr>
                        <a:t>陳鴻任</a:t>
                      </a:r>
                      <a:endParaRPr lang="zh-TW" altLang="en-US" sz="1100" b="0" i="0" u="none" strike="noStrike" dirty="0">
                        <a:solidFill>
                          <a:srgbClr val="000000"/>
                        </a:solidFill>
                        <a:effectLst/>
                        <a:latin typeface="微軟正黑體"/>
                      </a:endParaRPr>
                    </a:p>
                  </a:txBody>
                  <a:tcPr marL="8645" marR="8645" marT="8645" marB="0" anchor="ctr"/>
                </a:tc>
                <a:extLst>
                  <a:ext uri="{0D108BD9-81ED-4DB2-BD59-A6C34878D82A}">
                    <a16:rowId xmlns:a16="http://schemas.microsoft.com/office/drawing/2014/main" val="10014"/>
                  </a:ext>
                </a:extLst>
              </a:tr>
            </a:tbl>
          </a:graphicData>
        </a:graphic>
      </p:graphicFrame>
      <p:sp>
        <p:nvSpPr>
          <p:cNvPr id="3" name="投影片編號版面配置區 2"/>
          <p:cNvSpPr>
            <a:spLocks noGrp="1"/>
          </p:cNvSpPr>
          <p:nvPr>
            <p:ph type="sldNum" sz="quarter" idx="12"/>
          </p:nvPr>
        </p:nvSpPr>
        <p:spPr/>
        <p:txBody>
          <a:bodyPr/>
          <a:lstStyle/>
          <a:p>
            <a:fld id="{82BB7E0D-BA08-4335-B3CB-18894A975F5B}" type="slidenum">
              <a:rPr lang="zh-TW" altLang="en-US" smtClean="0"/>
              <a:pPr/>
              <a:t>25</a:t>
            </a:fld>
            <a:endParaRPr lang="zh-TW" altLang="en-US"/>
          </a:p>
        </p:txBody>
      </p:sp>
    </p:spTree>
    <p:extLst>
      <p:ext uri="{BB962C8B-B14F-4D97-AF65-F5344CB8AC3E}">
        <p14:creationId xmlns:p14="http://schemas.microsoft.com/office/powerpoint/2010/main" val="33729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D93B58-3051-4356-A767-1F417B4C6E8E}"/>
              </a:ext>
            </a:extLst>
          </p:cNvPr>
          <p:cNvSpPr>
            <a:spLocks noGrp="1"/>
          </p:cNvSpPr>
          <p:nvPr>
            <p:ph type="title"/>
          </p:nvPr>
        </p:nvSpPr>
        <p:spPr>
          <a:xfrm>
            <a:off x="457200" y="2492896"/>
            <a:ext cx="8229600" cy="1143000"/>
          </a:xfrm>
        </p:spPr>
        <p:txBody>
          <a:bodyPr>
            <a:noAutofit/>
          </a:bodyPr>
          <a:lstStyle/>
          <a:p>
            <a:r>
              <a:rPr lang="zh-TW" altLang="en-US" sz="12200" dirty="0">
                <a:latin typeface="微軟正黑體" panose="020B0604030504040204" pitchFamily="34" charset="-120"/>
                <a:ea typeface="微軟正黑體" panose="020B0604030504040204" pitchFamily="34" charset="-120"/>
              </a:rPr>
              <a:t>選課</a:t>
            </a:r>
            <a:r>
              <a:rPr lang="en-US" altLang="zh-TW" sz="12200" dirty="0">
                <a:latin typeface="微軟正黑體" panose="020B0604030504040204" pitchFamily="34" charset="-120"/>
                <a:ea typeface="微軟正黑體" panose="020B0604030504040204" pitchFamily="34" charset="-120"/>
              </a:rPr>
              <a:t>!!</a:t>
            </a:r>
            <a:endParaRPr lang="zh-TW" altLang="en-US" sz="122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26</a:t>
            </a:fld>
            <a:endParaRPr lang="zh-TW" altLang="en-US"/>
          </a:p>
        </p:txBody>
      </p:sp>
    </p:spTree>
    <p:extLst>
      <p:ext uri="{BB962C8B-B14F-4D97-AF65-F5344CB8AC3E}">
        <p14:creationId xmlns:p14="http://schemas.microsoft.com/office/powerpoint/2010/main" val="2281253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69850" y="364675"/>
            <a:ext cx="9074150" cy="1320800"/>
          </a:xfrm>
        </p:spPr>
        <p:txBody>
          <a:bodyPr>
            <a:normAutofit/>
          </a:bodyPr>
          <a:lstStyle/>
          <a:p>
            <a:r>
              <a:rPr lang="en-US" altLang="zh-TW" sz="3200" b="1" dirty="0">
                <a:solidFill>
                  <a:srgbClr val="3702AE"/>
                </a:solidFill>
                <a:latin typeface="微軟正黑體" pitchFamily="34" charset="-120"/>
                <a:ea typeface="微軟正黑體" pitchFamily="34" charset="-120"/>
              </a:rPr>
              <a:t>114</a:t>
            </a:r>
            <a:r>
              <a:rPr lang="zh-TW" altLang="en-US" sz="3200" b="1" dirty="0">
                <a:solidFill>
                  <a:srgbClr val="3702AE"/>
                </a:solidFill>
                <a:latin typeface="微軟正黑體" pitchFamily="34" charset="-120"/>
                <a:ea typeface="微軟正黑體" pitchFamily="34" charset="-120"/>
              </a:rPr>
              <a:t>學年度應屆修畢學分認證預審申請作業</a:t>
            </a:r>
          </a:p>
        </p:txBody>
      </p:sp>
      <p:sp>
        <p:nvSpPr>
          <p:cNvPr id="11267" name="內容版面配置區 2"/>
          <p:cNvSpPr>
            <a:spLocks noGrp="1"/>
          </p:cNvSpPr>
          <p:nvPr>
            <p:ph idx="1"/>
          </p:nvPr>
        </p:nvSpPr>
        <p:spPr>
          <a:xfrm>
            <a:off x="611188" y="1700213"/>
            <a:ext cx="8281987" cy="4413250"/>
          </a:xfrm>
        </p:spPr>
        <p:txBody>
          <a:bodyPr>
            <a:normAutofit/>
          </a:bodyPr>
          <a:lstStyle/>
          <a:p>
            <a:pPr algn="just"/>
            <a:r>
              <a:rPr lang="zh-TW" altLang="en-US" sz="2800" b="1" dirty="0">
                <a:latin typeface="微軟正黑體" pitchFamily="34" charset="-120"/>
                <a:ea typeface="微軟正黑體" pitchFamily="34" charset="-120"/>
              </a:rPr>
              <a:t>收件期限：</a:t>
            </a:r>
            <a:r>
              <a:rPr lang="en-US" altLang="zh-TW" sz="2800" b="1" dirty="0">
                <a:solidFill>
                  <a:srgbClr val="FF0000"/>
                </a:solidFill>
                <a:latin typeface="微軟正黑體" pitchFamily="34" charset="-120"/>
                <a:ea typeface="微軟正黑體" pitchFamily="34" charset="-120"/>
              </a:rPr>
              <a:t>115</a:t>
            </a:r>
            <a:r>
              <a:rPr lang="zh-TW" altLang="en-US" sz="2800" b="1" dirty="0">
                <a:solidFill>
                  <a:srgbClr val="FF0000"/>
                </a:solidFill>
                <a:latin typeface="微軟正黑體" pitchFamily="34" charset="-120"/>
                <a:ea typeface="微軟正黑體" pitchFamily="34" charset="-120"/>
              </a:rPr>
              <a:t>年</a:t>
            </a:r>
            <a:r>
              <a:rPr lang="en-US" altLang="zh-TW" sz="2800" b="1" dirty="0">
                <a:solidFill>
                  <a:srgbClr val="FF0000"/>
                </a:solidFill>
                <a:latin typeface="微軟正黑體" pitchFamily="34" charset="-120"/>
                <a:ea typeface="微軟正黑體" pitchFamily="34" charset="-120"/>
              </a:rPr>
              <a:t>3</a:t>
            </a:r>
            <a:r>
              <a:rPr lang="zh-TW" altLang="en-US" sz="2800" b="1" dirty="0">
                <a:solidFill>
                  <a:srgbClr val="FF0000"/>
                </a:solidFill>
                <a:latin typeface="微軟正黑體" pitchFamily="34" charset="-120"/>
                <a:ea typeface="微軟正黑體" pitchFamily="34" charset="-120"/>
              </a:rPr>
              <a:t>月</a:t>
            </a:r>
            <a:r>
              <a:rPr lang="en-US" altLang="zh-TW" sz="2800" b="1" dirty="0">
                <a:solidFill>
                  <a:srgbClr val="FF0000"/>
                </a:solidFill>
                <a:latin typeface="微軟正黑體" pitchFamily="34" charset="-120"/>
                <a:ea typeface="微軟正黑體" pitchFamily="34" charset="-120"/>
              </a:rPr>
              <a:t>13</a:t>
            </a:r>
            <a:r>
              <a:rPr lang="zh-TW" altLang="en-US" sz="2800" b="1" dirty="0">
                <a:solidFill>
                  <a:srgbClr val="FF0000"/>
                </a:solidFill>
                <a:latin typeface="微軟正黑體" pitchFamily="34" charset="-120"/>
                <a:ea typeface="微軟正黑體" pitchFamily="34" charset="-120"/>
              </a:rPr>
              <a:t>日</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五</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至</a:t>
            </a:r>
            <a:r>
              <a:rPr lang="en-US" altLang="zh-TW" sz="2800" b="1" dirty="0">
                <a:solidFill>
                  <a:srgbClr val="FF0000"/>
                </a:solidFill>
                <a:latin typeface="微軟正黑體" pitchFamily="34" charset="-120"/>
                <a:ea typeface="微軟正黑體" pitchFamily="34" charset="-120"/>
              </a:rPr>
              <a:t>3</a:t>
            </a:r>
            <a:r>
              <a:rPr lang="zh-TW" altLang="en-US" sz="2800" b="1" dirty="0">
                <a:solidFill>
                  <a:srgbClr val="FF0000"/>
                </a:solidFill>
                <a:latin typeface="微軟正黑體" pitchFamily="34" charset="-120"/>
                <a:ea typeface="微軟正黑體" pitchFamily="34" charset="-120"/>
              </a:rPr>
              <a:t>月</a:t>
            </a:r>
            <a:r>
              <a:rPr lang="en-US" altLang="zh-TW" sz="2800" b="1" dirty="0">
                <a:solidFill>
                  <a:srgbClr val="FF0000"/>
                </a:solidFill>
                <a:latin typeface="微軟正黑體" pitchFamily="34" charset="-120"/>
                <a:ea typeface="微軟正黑體" pitchFamily="34" charset="-120"/>
              </a:rPr>
              <a:t>31</a:t>
            </a:r>
            <a:r>
              <a:rPr lang="zh-TW" altLang="en-US" sz="2800" b="1" dirty="0">
                <a:solidFill>
                  <a:srgbClr val="FF0000"/>
                </a:solidFill>
                <a:latin typeface="微軟正黑體" pitchFamily="34" charset="-120"/>
                <a:ea typeface="微軟正黑體" pitchFamily="34" charset="-120"/>
              </a:rPr>
              <a:t>日</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二</a:t>
            </a:r>
            <a:r>
              <a:rPr lang="en-US" altLang="zh-TW" sz="2800" b="1" dirty="0">
                <a:solidFill>
                  <a:srgbClr val="FF0000"/>
                </a:solidFill>
                <a:latin typeface="微軟正黑體" pitchFamily="34" charset="-120"/>
                <a:ea typeface="微軟正黑體" pitchFamily="34" charset="-120"/>
              </a:rPr>
              <a:t>)</a:t>
            </a:r>
            <a:r>
              <a:rPr lang="en-US" altLang="zh-TW" sz="2800" b="1" dirty="0">
                <a:solidFill>
                  <a:srgbClr val="0000FF"/>
                </a:solidFill>
                <a:latin typeface="微軟正黑體" pitchFamily="34" charset="-120"/>
                <a:ea typeface="微軟正黑體" pitchFamily="34" charset="-120"/>
              </a:rPr>
              <a:t>(</a:t>
            </a:r>
            <a:r>
              <a:rPr lang="zh-TW" altLang="en-US" sz="2800" b="1" dirty="0">
                <a:solidFill>
                  <a:srgbClr val="0000FF"/>
                </a:solidFill>
                <a:latin typeface="微軟正黑體" pitchFamily="34" charset="-120"/>
                <a:ea typeface="微軟正黑體" pitchFamily="34" charset="-120"/>
              </a:rPr>
              <a:t>請勿提前繳交</a:t>
            </a:r>
            <a:r>
              <a:rPr lang="en-US" altLang="zh-TW" sz="2800" b="1" dirty="0">
                <a:solidFill>
                  <a:srgbClr val="0000FF"/>
                </a:solidFill>
                <a:latin typeface="微軟正黑體" pitchFamily="34" charset="-120"/>
                <a:ea typeface="微軟正黑體" pitchFamily="34" charset="-120"/>
              </a:rPr>
              <a:t>!!)</a:t>
            </a:r>
          </a:p>
          <a:p>
            <a:pPr algn="just"/>
            <a:r>
              <a:rPr lang="zh-TW" altLang="en-US" sz="2800" b="1" dirty="0">
                <a:latin typeface="微軟正黑體" pitchFamily="34" charset="-120"/>
                <a:ea typeface="微軟正黑體" pitchFamily="34" charset="-120"/>
              </a:rPr>
              <a:t>收件對象：</a:t>
            </a:r>
            <a:endParaRPr lang="en-US" altLang="zh-TW" sz="2800" b="1" dirty="0">
              <a:latin typeface="微軟正黑體" pitchFamily="34" charset="-120"/>
              <a:ea typeface="微軟正黑體" pitchFamily="34" charset="-120"/>
            </a:endParaRPr>
          </a:p>
          <a:p>
            <a:pPr lvl="1" algn="just"/>
            <a:r>
              <a:rPr lang="zh-TW" altLang="en-US" sz="2400" b="1" dirty="0">
                <a:latin typeface="微軟正黑體" pitchFamily="34" charset="-120"/>
                <a:ea typeface="微軟正黑體" pitchFamily="34" charset="-120"/>
              </a:rPr>
              <a:t>預定於</a:t>
            </a:r>
            <a:r>
              <a:rPr lang="en-US" altLang="zh-TW" sz="2400" b="1" dirty="0">
                <a:latin typeface="微軟正黑體" pitchFamily="34" charset="-120"/>
                <a:ea typeface="微軟正黑體" pitchFamily="34" charset="-120"/>
              </a:rPr>
              <a:t>114-2</a:t>
            </a:r>
            <a:r>
              <a:rPr lang="zh-TW" altLang="en-US" sz="2400" b="1" dirty="0">
                <a:latin typeface="微軟正黑體" pitchFamily="34" charset="-120"/>
                <a:ea typeface="微軟正黑體" pitchFamily="34" charset="-120"/>
              </a:rPr>
              <a:t>修畢完整師資職前課程</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含教育專業課程、專門課程、技職法相關課程、志工</a:t>
            </a:r>
            <a:r>
              <a:rPr lang="en-US" altLang="zh-TW" sz="2400" b="1" dirty="0">
                <a:latin typeface="微軟正黑體" pitchFamily="34" charset="-120"/>
                <a:ea typeface="微軟正黑體" pitchFamily="34" charset="-120"/>
              </a:rPr>
              <a:t>30</a:t>
            </a:r>
            <a:r>
              <a:rPr lang="zh-TW" altLang="en-US" sz="2400" b="1" dirty="0">
                <a:latin typeface="微軟正黑體" pitchFamily="34" charset="-120"/>
                <a:ea typeface="微軟正黑體" pitchFamily="34" charset="-120"/>
              </a:rPr>
              <a:t>小時、部分語文領域專長須具備語言檢定</a:t>
            </a:r>
            <a:r>
              <a:rPr lang="en-US" altLang="zh-TW" sz="2400" b="1" dirty="0">
                <a:latin typeface="微軟正黑體" pitchFamily="34" charset="-120"/>
                <a:ea typeface="微軟正黑體" pitchFamily="34" charset="-120"/>
              </a:rPr>
              <a:t>B2</a:t>
            </a:r>
            <a:r>
              <a:rPr lang="zh-TW" altLang="en-US" sz="2400" b="1" dirty="0">
                <a:latin typeface="微軟正黑體" pitchFamily="34" charset="-120"/>
                <a:ea typeface="微軟正黑體" pitchFamily="34" charset="-120"/>
              </a:rPr>
              <a:t>級</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a:p>
            <a:pPr lvl="1" algn="just"/>
            <a:r>
              <a:rPr lang="zh-TW" altLang="en-US" sz="2400" b="1" dirty="0">
                <a:latin typeface="微軟正黑體" pitchFamily="34" charset="-120"/>
                <a:ea typeface="微軟正黑體" pitchFamily="34" charset="-120"/>
              </a:rPr>
              <a:t>預定報名</a:t>
            </a:r>
            <a:r>
              <a:rPr lang="en-US" altLang="zh-TW" sz="2400" b="1" dirty="0">
                <a:latin typeface="微軟正黑體" pitchFamily="34" charset="-120"/>
                <a:ea typeface="微軟正黑體" pitchFamily="34" charset="-120"/>
              </a:rPr>
              <a:t>115</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月教師資格考試。</a:t>
            </a:r>
            <a:endParaRPr lang="en-US" altLang="zh-TW" sz="2400" b="1" dirty="0">
              <a:latin typeface="微軟正黑體" pitchFamily="34" charset="-120"/>
              <a:ea typeface="微軟正黑體" pitchFamily="34" charset="-120"/>
            </a:endParaRPr>
          </a:p>
          <a:p>
            <a:pPr algn="just"/>
            <a:r>
              <a:rPr lang="zh-TW" altLang="en-US" sz="2800" b="1" dirty="0">
                <a:latin typeface="微軟正黑體" pitchFamily="34" charset="-120"/>
                <a:ea typeface="微軟正黑體" pitchFamily="34" charset="-120"/>
              </a:rPr>
              <a:t>請自行預先檢視學分是否已具足且符合相關擋修規定，倘有缺學分，請於加退選期間盡快選課。</a:t>
            </a: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27</a:t>
            </a:fld>
            <a:endParaRPr lang="zh-TW" altLang="en-US"/>
          </a:p>
        </p:txBody>
      </p:sp>
    </p:spTree>
    <p:extLst>
      <p:ext uri="{BB962C8B-B14F-4D97-AF65-F5344CB8AC3E}">
        <p14:creationId xmlns:p14="http://schemas.microsoft.com/office/powerpoint/2010/main" val="128689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1143000"/>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網路選課時程</a:t>
            </a:r>
            <a:endParaRPr lang="zh-TW" altLang="en-US" b="1"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95536" y="1412776"/>
            <a:ext cx="8424936" cy="4493538"/>
          </a:xfrm>
          <a:prstGeom prst="rect">
            <a:avLst/>
          </a:prstGeom>
          <a:noFill/>
        </p:spPr>
        <p:txBody>
          <a:bodyPr wrap="square" rtlCol="0">
            <a:spAutoFit/>
          </a:bodyPr>
          <a:lstStyle/>
          <a:p>
            <a:pPr algn="just"/>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學程課程皆已公告，請自行至「課務查詢系統」查詢開課資訊</a:t>
            </a:r>
            <a:endParaRPr lang="en-US" altLang="zh-TW" sz="2000" dirty="0">
              <a:latin typeface="微軟正黑體" panose="020B0604030504040204" pitchFamily="34" charset="-120"/>
              <a:ea typeface="微軟正黑體" panose="020B0604030504040204" pitchFamily="34" charset="-120"/>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課務查詢</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選課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系統</a:t>
            </a:r>
            <a:endParaRPr lang="en-US" altLang="zh-TW" dirty="0">
              <a:latin typeface="微軟正黑體" panose="020B0604030504040204" pitchFamily="34" charset="-120"/>
              <a:ea typeface="微軟正黑體" panose="020B0604030504040204" pitchFamily="34" charset="-120"/>
              <a:sym typeface="Wingdings" panose="05000000000000000000" pitchFamily="2" charset="2"/>
            </a:endParaRPr>
          </a:p>
          <a:p>
            <a:pPr marL="800100" lvl="1" indent="-34290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路徑：</a:t>
            </a:r>
            <a:r>
              <a:rPr lang="zh-TW" altLang="zh-TW" dirty="0">
                <a:latin typeface="微軟正黑體" pitchFamily="34" charset="-120"/>
                <a:ea typeface="微軟正黑體" pitchFamily="34" charset="-120"/>
              </a:rPr>
              <a:t>本校首頁</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教職員生單一登入系統</a:t>
            </a:r>
            <a:r>
              <a:rPr lang="en-US" altLang="zh-TW" dirty="0">
                <a:latin typeface="微軟正黑體" pitchFamily="34" charset="-120"/>
                <a:ea typeface="微軟正黑體" pitchFamily="34" charset="-120"/>
                <a:sym typeface="Wingdings" panose="05000000000000000000" pitchFamily="2" charset="2"/>
              </a:rPr>
              <a:t></a:t>
            </a:r>
            <a:r>
              <a:rPr lang="zh-TW" altLang="en-US" dirty="0">
                <a:latin typeface="微軟正黑體" pitchFamily="34" charset="-120"/>
                <a:ea typeface="微軟正黑體" pitchFamily="34" charset="-120"/>
                <a:sym typeface="Wingdings" panose="05000000000000000000" pitchFamily="2" charset="2"/>
              </a:rPr>
              <a:t>常用查詢</a:t>
            </a:r>
            <a:r>
              <a:rPr lang="en-US" altLang="zh-TW" dirty="0">
                <a:latin typeface="微軟正黑體" pitchFamily="34" charset="-120"/>
                <a:ea typeface="微軟正黑體" pitchFamily="34" charset="-120"/>
                <a:sym typeface="Wingdings" panose="05000000000000000000" pitchFamily="2" charset="2"/>
              </a:rPr>
              <a:t></a:t>
            </a:r>
            <a:r>
              <a:rPr lang="zh-TW" altLang="zh-TW" dirty="0">
                <a:latin typeface="微軟正黑體" pitchFamily="34" charset="-120"/>
                <a:ea typeface="微軟正黑體" pitchFamily="34" charset="-120"/>
              </a:rPr>
              <a:t>課務查詢</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網路選課</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a:t>
            </a:r>
          </a:p>
          <a:p>
            <a:pPr lvl="1" algn="just"/>
            <a:r>
              <a:rPr lang="zh-TW" altLang="en-US" dirty="0">
                <a:latin typeface="微軟正黑體" panose="020B0604030504040204" pitchFamily="34" charset="-120"/>
                <a:ea typeface="微軟正黑體" panose="020B0604030504040204" pitchFamily="34" charset="-120"/>
              </a:rPr>
              <a:t>網址：</a:t>
            </a:r>
            <a:r>
              <a:rPr lang="en-US" altLang="zh-TW"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hlinkClick r:id="rId2"/>
              </a:rPr>
              <a:t>https://sso.nknu.edu.tw/Staff/CourseEnrollInfo/CourseEnrollInfo.aspx</a:t>
            </a: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人工加選</a:t>
            </a:r>
            <a:r>
              <a:rPr lang="en-US" altLang="zh-TW" sz="2800" b="1" dirty="0">
                <a:solidFill>
                  <a:srgbClr val="3333FF"/>
                </a:solidFill>
                <a:latin typeface="微軟正黑體" panose="020B0604030504040204" pitchFamily="34" charset="-120"/>
                <a:ea typeface="微軟正黑體" panose="020B0604030504040204" pitchFamily="34" charset="-120"/>
              </a:rPr>
              <a:t>(</a:t>
            </a:r>
            <a:r>
              <a:rPr lang="zh-TW" altLang="en-US" sz="2800" b="1" dirty="0">
                <a:solidFill>
                  <a:srgbClr val="3333FF"/>
                </a:solidFill>
                <a:latin typeface="微軟正黑體" panose="020B0604030504040204" pitchFamily="34" charset="-120"/>
                <a:ea typeface="微軟正黑體" panose="020B0604030504040204" pitchFamily="34" charset="-120"/>
              </a:rPr>
              <a:t>加退選期間</a:t>
            </a:r>
            <a:r>
              <a:rPr lang="en-US" altLang="zh-TW" sz="2800" b="1" dirty="0">
                <a:solidFill>
                  <a:srgbClr val="3333FF"/>
                </a:solidFill>
                <a:latin typeface="微軟正黑體" panose="020B0604030504040204" pitchFamily="34" charset="-120"/>
                <a:ea typeface="微軟正黑體" panose="020B0604030504040204" pitchFamily="34" charset="-120"/>
              </a:rPr>
              <a:t>2/23-</a:t>
            </a:r>
            <a:r>
              <a:rPr lang="en-US" altLang="zh-TW" sz="2800" b="1" dirty="0">
                <a:solidFill>
                  <a:srgbClr val="FF0000"/>
                </a:solidFill>
                <a:latin typeface="微軟正黑體" panose="020B0604030504040204" pitchFamily="34" charset="-120"/>
                <a:ea typeface="微軟正黑體" panose="020B0604030504040204" pitchFamily="34" charset="-120"/>
              </a:rPr>
              <a:t>3/6</a:t>
            </a:r>
            <a:r>
              <a:rPr lang="zh-TW" altLang="en-US" sz="2800" b="1" dirty="0">
                <a:solidFill>
                  <a:srgbClr val="FF0000"/>
                </a:solidFill>
                <a:latin typeface="微軟正黑體" panose="020B0604030504040204" pitchFamily="34" charset="-120"/>
                <a:ea typeface="微軟正黑體" panose="020B0604030504040204" pitchFamily="34" charset="-120"/>
              </a:rPr>
              <a:t>下午</a:t>
            </a:r>
            <a:r>
              <a:rPr lang="en-US" altLang="zh-TW" sz="2800" b="1" dirty="0">
                <a:solidFill>
                  <a:srgbClr val="FF0000"/>
                </a:solidFill>
                <a:latin typeface="微軟正黑體" panose="020B0604030504040204" pitchFamily="34" charset="-120"/>
                <a:ea typeface="微軟正黑體" panose="020B0604030504040204" pitchFamily="34" charset="-120"/>
              </a:rPr>
              <a:t>5</a:t>
            </a:r>
            <a:r>
              <a:rPr lang="zh-TW" altLang="en-US" sz="2800" b="1" dirty="0">
                <a:solidFill>
                  <a:srgbClr val="FF0000"/>
                </a:solidFill>
                <a:latin typeface="微軟正黑體" panose="020B0604030504040204" pitchFamily="34" charset="-120"/>
                <a:ea typeface="微軟正黑體" panose="020B0604030504040204" pitchFamily="34" charset="-120"/>
              </a:rPr>
              <a:t>點</a:t>
            </a:r>
            <a:r>
              <a:rPr lang="zh-TW" altLang="en-US" sz="2800" b="1" dirty="0">
                <a:solidFill>
                  <a:srgbClr val="3333FF"/>
                </a:solidFill>
                <a:latin typeface="微軟正黑體" panose="020B0604030504040204" pitchFamily="34" charset="-120"/>
                <a:ea typeface="微軟正黑體" panose="020B0604030504040204" pitchFamily="34" charset="-120"/>
              </a:rPr>
              <a:t>辦理</a:t>
            </a:r>
            <a:r>
              <a:rPr lang="en-US" altLang="zh-TW" sz="2800" b="1" dirty="0">
                <a:solidFill>
                  <a:srgbClr val="3333FF"/>
                </a:solidFill>
                <a:latin typeface="微軟正黑體" panose="020B0604030504040204" pitchFamily="34" charset="-120"/>
                <a:ea typeface="微軟正黑體" panose="020B0604030504040204" pitchFamily="34" charset="-120"/>
              </a:rPr>
              <a:t>)</a:t>
            </a:r>
          </a:p>
          <a:p>
            <a:pPr marL="800100" lvl="1" indent="-342900" algn="jus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請於</a:t>
            </a:r>
            <a:r>
              <a:rPr lang="en-US" altLang="zh-TW" sz="3200" dirty="0">
                <a:solidFill>
                  <a:srgbClr val="FF0000"/>
                </a:solidFill>
                <a:latin typeface="微軟正黑體" panose="020B0604030504040204" pitchFamily="34" charset="-120"/>
                <a:ea typeface="微軟正黑體" panose="020B0604030504040204" pitchFamily="34" charset="-120"/>
              </a:rPr>
              <a:t>3/6</a:t>
            </a:r>
            <a:r>
              <a:rPr lang="zh-TW" altLang="en-US" dirty="0">
                <a:latin typeface="微軟正黑體" panose="020B0604030504040204" pitchFamily="34" charset="-120"/>
                <a:ea typeface="微軟正黑體" panose="020B0604030504040204" pitchFamily="34" charset="-120"/>
              </a:rPr>
              <a:t>前繳交加簽單至課程組辦公室，逾期繳交視同放棄。</a:t>
            </a:r>
            <a:endParaRPr lang="en-US" altLang="zh-TW" dirty="0">
              <a:latin typeface="微軟正黑體" panose="020B0604030504040204" pitchFamily="34" charset="-120"/>
              <a:ea typeface="微軟正黑體" panose="020B0604030504040204" pitchFamily="34" charset="-120"/>
            </a:endParaRPr>
          </a:p>
          <a:p>
            <a:pPr lvl="1" algn="just"/>
            <a:endParaRPr lang="en-US" altLang="zh-TW" sz="2000" dirty="0">
              <a:latin typeface="微軟正黑體" panose="020B0604030504040204" pitchFamily="34" charset="-120"/>
              <a:ea typeface="微軟正黑體" panose="020B0604030504040204" pitchFamily="34" charset="-120"/>
            </a:endParaRPr>
          </a:p>
          <a:p>
            <a:pPr marL="800100" lvl="1" indent="-34290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742950" lvl="1"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en-US" altLang="zh-TW" sz="20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endParaRPr lang="zh-TW" altLang="en-US"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28</a:t>
            </a:fld>
            <a:endParaRPr lang="zh-TW" altLang="en-US"/>
          </a:p>
        </p:txBody>
      </p:sp>
    </p:spTree>
    <p:extLst>
      <p:ext uri="{BB962C8B-B14F-4D97-AF65-F5344CB8AC3E}">
        <p14:creationId xmlns:p14="http://schemas.microsoft.com/office/powerpoint/2010/main" val="110113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8A8DC55-71E8-4A22-AD90-D811B522DB58}"/>
              </a:ext>
            </a:extLst>
          </p:cNvPr>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每學期修課學分數上限</a:t>
            </a:r>
            <a:endParaRPr lang="zh-TW" altLang="en-US" dirty="0"/>
          </a:p>
        </p:txBody>
      </p:sp>
      <p:sp>
        <p:nvSpPr>
          <p:cNvPr id="4" name="內容版面配置區 3">
            <a:extLst>
              <a:ext uri="{FF2B5EF4-FFF2-40B4-BE49-F238E27FC236}">
                <a16:creationId xmlns:a16="http://schemas.microsoft.com/office/drawing/2014/main" id="{49F90180-8B29-46F1-855B-B3C3D5BCE2EB}"/>
              </a:ext>
            </a:extLst>
          </p:cNvPr>
          <p:cNvSpPr>
            <a:spLocks noGrp="1"/>
          </p:cNvSpPr>
          <p:nvPr>
            <p:ph idx="1"/>
          </p:nvPr>
        </p:nvSpPr>
        <p:spPr>
          <a:xfrm>
            <a:off x="179512" y="1600200"/>
            <a:ext cx="8507288" cy="4525963"/>
          </a:xfrm>
        </p:spPr>
        <p:txBody>
          <a:bodyPr/>
          <a:lstStyle/>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中教至多８學分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小教至多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特教資優至多</a:t>
            </a:r>
            <a:r>
              <a:rPr lang="en-US" altLang="zh-TW" b="1" dirty="0">
                <a:latin typeface="微軟正黑體" panose="020B0604030504040204" pitchFamily="34" charset="-120"/>
                <a:ea typeface="微軟正黑體" panose="020B0604030504040204" pitchFamily="34" charset="-120"/>
              </a:rPr>
              <a:t>13</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選課系統可選課至</a:t>
            </a:r>
            <a:r>
              <a:rPr lang="en-US" altLang="zh-TW" b="1" dirty="0">
                <a:solidFill>
                  <a:srgbClr val="FF0000"/>
                </a:solidFill>
                <a:latin typeface="微軟正黑體" panose="020B0604030504040204" pitchFamily="34" charset="-120"/>
                <a:ea typeface="微軟正黑體" panose="020B0604030504040204" pitchFamily="34" charset="-120"/>
              </a:rPr>
              <a:t>14</a:t>
            </a:r>
            <a:r>
              <a:rPr lang="zh-TW" altLang="en-US" b="1" dirty="0">
                <a:latin typeface="微軟正黑體" panose="020B0604030504040204" pitchFamily="34" charset="-120"/>
                <a:ea typeface="微軟正黑體" panose="020B0604030504040204" pitchFamily="34" charset="-120"/>
              </a:rPr>
              <a:t>學分</a:t>
            </a:r>
            <a:r>
              <a:rPr lang="en-US" altLang="zh-TW" b="1" dirty="0">
                <a:latin typeface="微軟正黑體" panose="020B0604030504040204" pitchFamily="34" charset="-120"/>
                <a:ea typeface="微軟正黑體" panose="020B0604030504040204" pitchFamily="34" charset="-120"/>
              </a:rPr>
              <a:t>)</a:t>
            </a:r>
          </a:p>
          <a:p>
            <a:pPr lvl="1" algn="just">
              <a:lnSpc>
                <a:spcPct val="150000"/>
              </a:lnSpc>
              <a:buFont typeface="Arial" panose="020B0604020202020204"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學程每學期可選課之學分數仍</a:t>
            </a:r>
            <a:r>
              <a:rPr lang="zh-TW" altLang="en-US" b="1" dirty="0">
                <a:solidFill>
                  <a:srgbClr val="3333FF"/>
                </a:solidFill>
                <a:latin typeface="微軟正黑體" panose="020B0604030504040204" pitchFamily="34" charset="-120"/>
                <a:ea typeface="微軟正黑體" panose="020B0604030504040204" pitchFamily="34" charset="-120"/>
              </a:rPr>
              <a:t>受教務處規定之總學分數上限之限制</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請自行參考本校學則 </a:t>
            </a:r>
            <a:r>
              <a:rPr lang="en-US" altLang="zh-TW" b="1" dirty="0">
                <a:solidFill>
                  <a:srgbClr val="FF0000"/>
                </a:solidFill>
                <a:latin typeface="微軟正黑體" panose="020B0604030504040204" pitchFamily="34" charset="-120"/>
                <a:ea typeface="微軟正黑體" panose="020B0604030504040204" pitchFamily="34" charset="-120"/>
              </a:rPr>
              <a:t>)</a:t>
            </a:r>
          </a:p>
          <a:p>
            <a:endParaRPr lang="zh-TW" altLang="en-US" dirty="0"/>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29</a:t>
            </a:fld>
            <a:endParaRPr lang="zh-TW" altLang="en-US"/>
          </a:p>
        </p:txBody>
      </p:sp>
    </p:spTree>
    <p:extLst>
      <p:ext uri="{BB962C8B-B14F-4D97-AF65-F5344CB8AC3E}">
        <p14:creationId xmlns:p14="http://schemas.microsoft.com/office/powerpoint/2010/main" val="48220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師資培育與就業輔導處處長</a:t>
            </a:r>
            <a:endParaRPr lang="zh-TW" altLang="en-US" dirty="0">
              <a:solidFill>
                <a:srgbClr val="002060"/>
              </a:solidFill>
            </a:endParaRPr>
          </a:p>
        </p:txBody>
      </p:sp>
      <p:sp>
        <p:nvSpPr>
          <p:cNvPr id="7" name="矩形 6">
            <a:extLst>
              <a:ext uri="{FF2B5EF4-FFF2-40B4-BE49-F238E27FC236}">
                <a16:creationId xmlns:a16="http://schemas.microsoft.com/office/drawing/2014/main" id="{CB89A3BC-D924-4E11-BB15-C6AB87FE0E0A}"/>
              </a:ext>
            </a:extLst>
          </p:cNvPr>
          <p:cNvSpPr/>
          <p:nvPr/>
        </p:nvSpPr>
        <p:spPr>
          <a:xfrm>
            <a:off x="3851920" y="1853332"/>
            <a:ext cx="5040560" cy="3200876"/>
          </a:xfrm>
          <a:prstGeom prst="rect">
            <a:avLst/>
          </a:prstGeom>
        </p:spPr>
        <p:txBody>
          <a:bodyPr wrap="square">
            <a:spAutoFit/>
          </a:bodyPr>
          <a:lstStyle/>
          <a:p>
            <a:pPr>
              <a:defRPr/>
            </a:pPr>
            <a:r>
              <a:rPr lang="zh-TW" altLang="en-US" sz="40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潘倩玉 </a:t>
            </a:r>
            <a:r>
              <a:rPr lang="zh-TW" altLang="en-US" sz="36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rPr>
              <a:t>特聘教授兼處長</a:t>
            </a:r>
            <a:endPar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p>
            <a:pPr>
              <a:defRPr/>
            </a:pPr>
            <a:endParaRPr lang="en-US" altLang="zh-TW" b="1" dirty="0">
              <a:solidFill>
                <a:srgbClr val="000000"/>
              </a:solidFill>
              <a:latin typeface="+mj-ea"/>
              <a:ea typeface="+mj-ea"/>
              <a:cs typeface="Arial Unicode MS"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潘倩玉</a:t>
            </a: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教授兼</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師資培育與就業輔導處處長</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最高學歷：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美國印第安那大學運動學系哲學博士</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marL="285750" indent="-285750">
              <a:buFontTx/>
              <a:buBlip>
                <a:blip r:embed="rId2"/>
              </a:buBlip>
              <a:defRPr/>
            </a:pPr>
            <a:r>
              <a:rPr lang="zh-TW" altLang="en-US" b="1" dirty="0">
                <a:latin typeface="微軟正黑體" pitchFamily="34" charset="-120"/>
                <a:ea typeface="微軟正黑體" pitchFamily="34" charset="-120"/>
              </a:rPr>
              <a:t>專長：</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     適應體育、游泳、舞蹈</a:t>
            </a:r>
            <a:endParaRPr lang="en-US" altLang="zh-TW" dirty="0">
              <a:solidFill>
                <a:prstClr val="black"/>
              </a:solidFill>
              <a:latin typeface="微軟正黑體" pitchFamily="34" charset="-120"/>
              <a:ea typeface="微軟正黑體" pitchFamily="34" charset="-120"/>
              <a:cs typeface="Arial Unicode MS" pitchFamily="34" charset="-120"/>
            </a:endParaRPr>
          </a:p>
        </p:txBody>
      </p:sp>
      <p:pic>
        <p:nvPicPr>
          <p:cNvPr id="3" name="圖片 2">
            <a:extLst>
              <a:ext uri="{FF2B5EF4-FFF2-40B4-BE49-F238E27FC236}">
                <a16:creationId xmlns:a16="http://schemas.microsoft.com/office/drawing/2014/main" id="{FC9D9204-5361-4CCD-97EF-1065802B4C16}"/>
              </a:ext>
            </a:extLst>
          </p:cNvPr>
          <p:cNvPicPr>
            <a:picLocks noChangeAspect="1"/>
          </p:cNvPicPr>
          <p:nvPr/>
        </p:nvPicPr>
        <p:blipFill>
          <a:blip r:embed="rId3"/>
          <a:stretch>
            <a:fillRect/>
          </a:stretch>
        </p:blipFill>
        <p:spPr>
          <a:xfrm>
            <a:off x="611560" y="1700808"/>
            <a:ext cx="2831323" cy="3780000"/>
          </a:xfrm>
          <a:prstGeom prst="rect">
            <a:avLst/>
          </a:prstGeom>
        </p:spPr>
      </p:pic>
      <p:sp>
        <p:nvSpPr>
          <p:cNvPr id="4" name="投影片編號版面配置區 3"/>
          <p:cNvSpPr>
            <a:spLocks noGrp="1"/>
          </p:cNvSpPr>
          <p:nvPr>
            <p:ph type="sldNum" sz="quarter" idx="12"/>
          </p:nvPr>
        </p:nvSpPr>
        <p:spPr/>
        <p:txBody>
          <a:bodyPr/>
          <a:lstStyle/>
          <a:p>
            <a:fld id="{82BB7E0D-BA08-4335-B3CB-18894A975F5B}" type="slidenum">
              <a:rPr lang="zh-TW" altLang="en-US" smtClean="0"/>
              <a:pPr/>
              <a:t>3</a:t>
            </a:fld>
            <a:endParaRPr lang="zh-TW" altLang="en-US"/>
          </a:p>
        </p:txBody>
      </p:sp>
    </p:spTree>
    <p:extLst>
      <p:ext uri="{BB962C8B-B14F-4D97-AF65-F5344CB8AC3E}">
        <p14:creationId xmlns:p14="http://schemas.microsoft.com/office/powerpoint/2010/main" val="75861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468313" y="260350"/>
            <a:ext cx="9359901"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4800" b="1" dirty="0">
                <a:solidFill>
                  <a:schemeClr val="tx1"/>
                </a:solidFill>
                <a:latin typeface="+mj-ea"/>
              </a:rPr>
              <a:t>修課注意事項</a:t>
            </a:r>
            <a:endParaRPr lang="en-US" altLang="zh-TW" sz="4800" b="1" dirty="0">
              <a:solidFill>
                <a:schemeClr val="tx1"/>
              </a:solidFill>
              <a:latin typeface="+mj-ea"/>
            </a:endParaRPr>
          </a:p>
        </p:txBody>
      </p:sp>
      <p:sp>
        <p:nvSpPr>
          <p:cNvPr id="6" name="標題 9"/>
          <p:cNvSpPr>
            <a:spLocks noGrp="1"/>
          </p:cNvSpPr>
          <p:nvPr>
            <p:ph type="title"/>
          </p:nvPr>
        </p:nvSpPr>
        <p:spPr>
          <a:xfrm>
            <a:off x="323850" y="4005263"/>
            <a:ext cx="8424863" cy="1800225"/>
          </a:xfrm>
        </p:spPr>
        <p:txBody>
          <a:bodyPr>
            <a:normAutofit fontScale="90000"/>
          </a:bodyPr>
          <a:lstStyle/>
          <a:p>
            <a:pPr>
              <a:defRPr/>
            </a:pPr>
            <a:br>
              <a:rPr lang="en-US" altLang="zh-TW" sz="3200" dirty="0">
                <a:solidFill>
                  <a:schemeClr val="tx1"/>
                </a:solidFill>
                <a:latin typeface="+mn-ea"/>
                <a:ea typeface="+mn-ea"/>
              </a:rPr>
            </a:br>
            <a:br>
              <a:rPr lang="en-US" altLang="zh-TW" sz="3200" dirty="0">
                <a:solidFill>
                  <a:schemeClr val="tx1"/>
                </a:solidFill>
                <a:latin typeface="+mn-ea"/>
                <a:ea typeface="+mn-ea"/>
              </a:rPr>
            </a:br>
            <a:br>
              <a:rPr lang="en-US" altLang="zh-TW" sz="3200" dirty="0">
                <a:solidFill>
                  <a:schemeClr val="tx1"/>
                </a:solidFill>
                <a:latin typeface="微軟正黑體" pitchFamily="34" charset="-120"/>
                <a:ea typeface="微軟正黑體" pitchFamily="34" charset="-120"/>
              </a:rPr>
            </a:br>
            <a:br>
              <a:rPr lang="en-US" altLang="zh-TW" sz="3200" dirty="0">
                <a:solidFill>
                  <a:schemeClr val="tx1"/>
                </a:solidFill>
                <a:latin typeface="微軟正黑體" pitchFamily="34" charset="-120"/>
                <a:ea typeface="微軟正黑體" pitchFamily="34" charset="-120"/>
              </a:rPr>
            </a:br>
            <a:r>
              <a:rPr lang="zh-TW" altLang="en-US" sz="3200" dirty="0">
                <a:solidFill>
                  <a:schemeClr val="tx1"/>
                </a:solidFill>
                <a:latin typeface="微軟正黑體" pitchFamily="34" charset="-120"/>
                <a:ea typeface="微軟正黑體" pitchFamily="34" charset="-120"/>
              </a:rPr>
              <a:t>因部分課程授課老師會於</a:t>
            </a:r>
            <a:r>
              <a:rPr lang="zh-TW" altLang="en-US" sz="3200" b="1" dirty="0">
                <a:solidFill>
                  <a:srgbClr val="FF0000"/>
                </a:solidFill>
                <a:latin typeface="微軟正黑體" pitchFamily="34" charset="-120"/>
                <a:ea typeface="微軟正黑體" pitchFamily="34" charset="-120"/>
              </a:rPr>
              <a:t>每學期第一節課</a:t>
            </a:r>
            <a:r>
              <a:rPr lang="zh-TW" altLang="en-US" sz="3200" dirty="0">
                <a:solidFill>
                  <a:schemeClr val="tx1"/>
                </a:solidFill>
                <a:latin typeface="微軟正黑體" pitchFamily="34" charset="-120"/>
                <a:ea typeface="微軟正黑體" pitchFamily="34" charset="-120"/>
              </a:rPr>
              <a:t>：</a:t>
            </a:r>
            <a:br>
              <a:rPr lang="en-US" altLang="zh-TW" sz="3200" dirty="0">
                <a:solidFill>
                  <a:schemeClr val="tx1"/>
                </a:solidFill>
                <a:latin typeface="微軟正黑體" pitchFamily="34" charset="-120"/>
                <a:ea typeface="微軟正黑體" pitchFamily="34" charset="-120"/>
              </a:rPr>
            </a:br>
            <a:br>
              <a:rPr lang="en-US" altLang="zh-TW" sz="3200" dirty="0">
                <a:solidFill>
                  <a:schemeClr val="tx1"/>
                </a:solidFill>
                <a:latin typeface="微軟正黑體" pitchFamily="34" charset="-120"/>
                <a:ea typeface="微軟正黑體" pitchFamily="34" charset="-120"/>
              </a:rPr>
            </a:br>
            <a:r>
              <a:rPr lang="en-US" altLang="zh-TW" sz="3200" b="1" dirty="0">
                <a:solidFill>
                  <a:schemeClr val="tx1"/>
                </a:solidFill>
                <a:latin typeface="微軟正黑體" pitchFamily="34" charset="-120"/>
                <a:ea typeface="微軟正黑體" pitchFamily="34" charset="-120"/>
              </a:rPr>
              <a:t>◆</a:t>
            </a:r>
            <a:r>
              <a:rPr lang="zh-TW" altLang="en-US" sz="3200" b="1" dirty="0">
                <a:solidFill>
                  <a:srgbClr val="00B050"/>
                </a:solidFill>
                <a:latin typeface="微軟正黑體" pitchFamily="34" charset="-120"/>
                <a:ea typeface="微軟正黑體" pitchFamily="34" charset="-120"/>
              </a:rPr>
              <a:t>宣達本學期課程須知</a:t>
            </a:r>
            <a:r>
              <a:rPr lang="zh-TW" altLang="en-US" sz="3200" b="1" dirty="0">
                <a:solidFill>
                  <a:schemeClr val="tx1"/>
                </a:solidFill>
                <a:latin typeface="微軟正黑體" pitchFamily="34" charset="-120"/>
                <a:ea typeface="微軟正黑體" pitchFamily="34" charset="-120"/>
              </a:rPr>
              <a:t>及</a:t>
            </a:r>
            <a:r>
              <a:rPr lang="zh-TW" altLang="en-US" sz="3200" b="1" dirty="0">
                <a:solidFill>
                  <a:srgbClr val="00B050"/>
                </a:solidFill>
                <a:latin typeface="微軟正黑體" pitchFamily="34" charset="-120"/>
                <a:ea typeface="微軟正黑體" pitchFamily="34" charset="-120"/>
              </a:rPr>
              <a:t>進行課題分組</a:t>
            </a:r>
            <a:br>
              <a:rPr lang="en-US" altLang="zh-TW" sz="3200" dirty="0">
                <a:solidFill>
                  <a:srgbClr val="00B050"/>
                </a:solidFill>
                <a:latin typeface="微軟正黑體" pitchFamily="34" charset="-120"/>
                <a:ea typeface="微軟正黑體" pitchFamily="34" charset="-120"/>
              </a:rPr>
            </a:br>
            <a:r>
              <a:rPr lang="en-US" altLang="zh-TW" sz="3200" b="1" dirty="0">
                <a:solidFill>
                  <a:schemeClr val="tx1"/>
                </a:solidFill>
                <a:latin typeface="微軟正黑體" pitchFamily="34" charset="-120"/>
                <a:ea typeface="微軟正黑體" pitchFamily="34" charset="-120"/>
              </a:rPr>
              <a:t>◆</a:t>
            </a:r>
            <a:r>
              <a:rPr lang="zh-TW" altLang="en-US" sz="3200" b="1" dirty="0">
                <a:solidFill>
                  <a:schemeClr val="tx1"/>
                </a:solidFill>
                <a:latin typeface="微軟正黑體" pitchFamily="34" charset="-120"/>
                <a:ea typeface="微軟正黑體" pitchFamily="34" charset="-120"/>
              </a:rPr>
              <a:t>倘若未參與分組的同學，授課老師會請課程組通知學生辦理退選，且不同意加選。</a:t>
            </a:r>
            <a:br>
              <a:rPr lang="en-US" altLang="zh-TW" sz="3200" dirty="0">
                <a:solidFill>
                  <a:schemeClr val="tx1"/>
                </a:solidFill>
                <a:latin typeface="+mn-ea"/>
                <a:ea typeface="+mn-ea"/>
              </a:rPr>
            </a:br>
            <a:br>
              <a:rPr lang="en-US" altLang="zh-TW" sz="3200" dirty="0">
                <a:solidFill>
                  <a:schemeClr val="tx1"/>
                </a:solidFill>
                <a:latin typeface="微軟正黑體" pitchFamily="34" charset="-120"/>
                <a:ea typeface="微軟正黑體" pitchFamily="34" charset="-120"/>
              </a:rPr>
            </a:br>
            <a:r>
              <a:rPr lang="zh-TW" altLang="en-US" sz="3200" b="1" dirty="0">
                <a:solidFill>
                  <a:schemeClr val="tx1"/>
                </a:solidFill>
                <a:latin typeface="微軟正黑體" pitchFamily="34" charset="-120"/>
                <a:ea typeface="微軟正黑體" pitchFamily="34" charset="-120"/>
              </a:rPr>
              <a:t>故</a:t>
            </a:r>
            <a:r>
              <a:rPr lang="zh-TW" altLang="en-US" sz="3200" b="1" dirty="0">
                <a:solidFill>
                  <a:srgbClr val="FF0000"/>
                </a:solidFill>
                <a:latin typeface="微軟正黑體" pitchFamily="34" charset="-120"/>
                <a:ea typeface="微軟正黑體" pitchFamily="34" charset="-120"/>
              </a:rPr>
              <a:t>請同學們勿缺席第一節課，以免損及自身學習機會。</a:t>
            </a:r>
            <a:br>
              <a:rPr lang="en-US" altLang="zh-TW" sz="3200" dirty="0">
                <a:solidFill>
                  <a:srgbClr val="FF0000"/>
                </a:solidFill>
                <a:latin typeface="微軟正黑體" pitchFamily="34" charset="-120"/>
                <a:ea typeface="微軟正黑體" pitchFamily="34" charset="-120"/>
              </a:rPr>
            </a:br>
            <a:endParaRPr lang="zh-TW" altLang="en-US" sz="3200"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30</a:t>
            </a:fld>
            <a:endParaRPr lang="zh-TW" altLang="en-US"/>
          </a:p>
        </p:txBody>
      </p:sp>
    </p:spTree>
    <p:extLst>
      <p:ext uri="{BB962C8B-B14F-4D97-AF65-F5344CB8AC3E}">
        <p14:creationId xmlns:p14="http://schemas.microsoft.com/office/powerpoint/2010/main" val="243574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其他修業規定</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31</a:t>
            </a:fld>
            <a:endParaRPr lang="zh-TW" altLang="en-US" sz="675">
              <a:solidFill>
                <a:srgbClr val="898989"/>
              </a:solidFill>
            </a:endParaRPr>
          </a:p>
        </p:txBody>
      </p:sp>
    </p:spTree>
    <p:extLst>
      <p:ext uri="{BB962C8B-B14F-4D97-AF65-F5344CB8AC3E}">
        <p14:creationId xmlns:p14="http://schemas.microsoft.com/office/powerpoint/2010/main" val="424992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0CAE4E53-2A5C-463B-904B-6499A26BA6B0}"/>
              </a:ext>
            </a:extLst>
          </p:cNvPr>
          <p:cNvGraphicFramePr/>
          <p:nvPr>
            <p:extLst>
              <p:ext uri="{D42A27DB-BD31-4B8C-83A1-F6EECF244321}">
                <p14:modId xmlns:p14="http://schemas.microsoft.com/office/powerpoint/2010/main" val="2036273016"/>
              </p:ext>
            </p:extLst>
          </p:nvPr>
        </p:nvGraphicFramePr>
        <p:xfrm>
          <a:off x="1115616" y="1124744"/>
          <a:ext cx="73448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a:extLst>
              <a:ext uri="{FF2B5EF4-FFF2-40B4-BE49-F238E27FC236}">
                <a16:creationId xmlns:a16="http://schemas.microsoft.com/office/drawing/2014/main" id="{6DAEEF6C-1D30-4B80-B758-79228C65F58D}"/>
              </a:ext>
            </a:extLst>
          </p:cNvPr>
          <p:cNvSpPr>
            <a:spLocks noGrp="1"/>
          </p:cNvSpPr>
          <p:nvPr>
            <p:ph type="title"/>
          </p:nvPr>
        </p:nvSpPr>
        <p:spPr>
          <a:xfrm>
            <a:off x="457200" y="116632"/>
            <a:ext cx="8229600" cy="1143000"/>
          </a:xfrm>
        </p:spPr>
        <p:txBody>
          <a:bodyPr>
            <a:norm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中教特別注意事項</a:t>
            </a: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32</a:t>
            </a:fld>
            <a:endParaRPr lang="zh-TW" altLang="en-US"/>
          </a:p>
        </p:txBody>
      </p:sp>
    </p:spTree>
    <p:extLst>
      <p:ext uri="{BB962C8B-B14F-4D97-AF65-F5344CB8AC3E}">
        <p14:creationId xmlns:p14="http://schemas.microsoft.com/office/powerpoint/2010/main" val="364100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Autofit/>
          </a:bodyPr>
          <a:lstStyle/>
          <a:p>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 </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以輔系及雙主修報考教育學程</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大學部學生</a:t>
            </a:r>
            <a: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endParaRPr lang="zh-TW" altLang="en-US" sz="3600" dirty="0"/>
          </a:p>
        </p:txBody>
      </p:sp>
      <p:sp>
        <p:nvSpPr>
          <p:cNvPr id="3" name="矩形 2"/>
          <p:cNvSpPr/>
          <p:nvPr/>
        </p:nvSpPr>
        <p:spPr>
          <a:xfrm>
            <a:off x="444020" y="2204864"/>
            <a:ext cx="8304444" cy="3385542"/>
          </a:xfrm>
          <a:prstGeom prst="rect">
            <a:avLst/>
          </a:prstGeom>
        </p:spPr>
        <p:txBody>
          <a:bodyPr wrap="square">
            <a:spAutoFit/>
          </a:bodyPr>
          <a:lstStyle/>
          <a:p>
            <a:pPr marL="342900" indent="-342900" algn="jus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rPr>
              <a:t>依本校培育中等學校各學科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師資職 前教育專門課程科目及學分一覽表實施要點第二點規定：擬任中等學校各任教學科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教師，須修畢本學分一覽表各任教科別 </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主修專長、群科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規定之至少學分數。</a:t>
            </a:r>
            <a:r>
              <a:rPr lang="zh-TW" altLang="en-US" b="1" dirty="0">
                <a:solidFill>
                  <a:srgbClr val="FF0000"/>
                </a:solidFill>
                <a:latin typeface="微軟正黑體" panose="020B0604030504040204" pitchFamily="34" charset="-120"/>
                <a:ea typeface="微軟正黑體" panose="020B0604030504040204" pitchFamily="34" charset="-120"/>
              </a:rPr>
              <a:t>如欲以該學科（領域、群科）分發實習者， 另需具備教育部發布之中等學校各任教學科領域群科師資職前教育專門課程科目及學分對照表實施要點所列相關學系所、</a:t>
            </a:r>
            <a:r>
              <a:rPr lang="zh-TW" altLang="en-US" b="1" u="sng" dirty="0">
                <a:solidFill>
                  <a:srgbClr val="FF0000"/>
                </a:solidFill>
                <a:latin typeface="微軟正黑體" panose="020B0604030504040204" pitchFamily="34" charset="-120"/>
                <a:ea typeface="微軟正黑體" panose="020B0604030504040204" pitchFamily="34" charset="-120"/>
              </a:rPr>
              <a:t>輔系或雙主修資格</a:t>
            </a:r>
            <a:r>
              <a:rPr lang="zh-TW" altLang="en-US" b="1" dirty="0">
                <a:solidFill>
                  <a:srgbClr val="FF0000"/>
                </a:solidFill>
                <a:latin typeface="微軟正黑體" panose="020B0604030504040204" pitchFamily="34" charset="-120"/>
                <a:ea typeface="微軟正黑體" panose="020B0604030504040204" pitchFamily="34" charset="-120"/>
              </a:rPr>
              <a:t>。 </a:t>
            </a:r>
            <a:endParaRPr lang="en-US" altLang="zh-TW" b="1"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Ø"/>
            </a:pPr>
            <a:endParaRPr lang="en-US" altLang="zh-TW" b="1" dirty="0">
              <a:solidFill>
                <a:srgbClr val="3333FF"/>
              </a:solidFill>
              <a:latin typeface="微軟正黑體" panose="020B0604030504040204" pitchFamily="34" charset="-120"/>
              <a:ea typeface="微軟正黑體" panose="020B0604030504040204" pitchFamily="34" charset="-120"/>
            </a:endParaRPr>
          </a:p>
          <a:p>
            <a:pPr marL="342900" lvl="1" indent="-342900" algn="just">
              <a:buFont typeface="Wingdings" panose="05000000000000000000" pitchFamily="2" charset="2"/>
              <a:buChar char="Ø"/>
            </a:pPr>
            <a:r>
              <a:rPr lang="zh-TW" altLang="zh-TW" sz="2400" b="1" dirty="0">
                <a:latin typeface="微軟正黑體" panose="020B0604030504040204" pitchFamily="34" charset="-120"/>
                <a:ea typeface="微軟正黑體" panose="020B0604030504040204" pitchFamily="34" charset="-120"/>
              </a:rPr>
              <a:t>大學部學生以輔系或雙主修資格取得教育學程修習資格者，應於</a:t>
            </a:r>
            <a:r>
              <a:rPr lang="zh-TW" altLang="zh-TW" sz="2400" b="1" u="sng" dirty="0">
                <a:solidFill>
                  <a:srgbClr val="3333FF"/>
                </a:solidFill>
                <a:latin typeface="微軟正黑體" panose="020B0604030504040204" pitchFamily="34" charset="-120"/>
                <a:ea typeface="微軟正黑體" panose="020B0604030504040204" pitchFamily="34" charset="-120"/>
              </a:rPr>
              <a:t>修業年限內完備輔系或雙主修學分，始得核發修畢師資職前教育證明書。</a:t>
            </a:r>
          </a:p>
          <a:p>
            <a:pPr algn="just"/>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33</a:t>
            </a:fld>
            <a:endParaRPr lang="zh-TW" altLang="en-US"/>
          </a:p>
        </p:txBody>
      </p:sp>
    </p:spTree>
    <p:extLst>
      <p:ext uri="{BB962C8B-B14F-4D97-AF65-F5344CB8AC3E}">
        <p14:creationId xmlns:p14="http://schemas.microsoft.com/office/powerpoint/2010/main" val="313354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1143000"/>
          </a:xfrm>
        </p:spPr>
        <p:txBody>
          <a:bodyPr>
            <a:normAutofit fontScale="90000"/>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非專門課程培育系所</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以前一學位系所報考教育學程</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4000" b="1" u="sng" dirty="0">
                <a:solidFill>
                  <a:schemeClr val="accent6">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研究生</a:t>
            </a:r>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b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特別注意事項</a:t>
            </a:r>
          </a:p>
        </p:txBody>
      </p:sp>
      <p:sp>
        <p:nvSpPr>
          <p:cNvPr id="3" name="矩形 2"/>
          <p:cNvSpPr/>
          <p:nvPr/>
        </p:nvSpPr>
        <p:spPr>
          <a:xfrm>
            <a:off x="251520" y="1916832"/>
            <a:ext cx="8784976" cy="5262979"/>
          </a:xfrm>
          <a:prstGeom prst="rect">
            <a:avLst/>
          </a:prstGeom>
        </p:spPr>
        <p:txBody>
          <a:bodyPr wrap="square">
            <a:spAutoFit/>
          </a:bodyPr>
          <a:lstStyle/>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108 </a:t>
            </a:r>
            <a:r>
              <a:rPr lang="zh-TW" altLang="en-US" sz="1600" b="1" dirty="0">
                <a:latin typeface="微軟正黑體" panose="020B0604030504040204" pitchFamily="34" charset="-120"/>
                <a:ea typeface="微軟正黑體" panose="020B0604030504040204" pitchFamily="34" charset="-120"/>
              </a:rPr>
              <a:t>年</a:t>
            </a:r>
            <a:r>
              <a:rPr lang="en-US" altLang="zh-TW" sz="1600" b="1" dirty="0">
                <a:latin typeface="微軟正黑體" panose="020B0604030504040204" pitchFamily="34" charset="-120"/>
                <a:ea typeface="微軟正黑體" panose="020B0604030504040204" pitchFamily="34" charset="-120"/>
              </a:rPr>
              <a:t>10 </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15 </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1080134532 </a:t>
            </a:r>
            <a:r>
              <a:rPr lang="zh-TW" altLang="en-US" sz="1600" b="1" dirty="0">
                <a:latin typeface="微軟正黑體" panose="020B0604030504040204" pitchFamily="34" charset="-120"/>
                <a:ea typeface="微軟正黑體" panose="020B0604030504040204" pitchFamily="34" charset="-120"/>
              </a:rPr>
              <a:t>號函，各校</a:t>
            </a:r>
            <a:r>
              <a:rPr lang="zh-TW" altLang="en-US" sz="1600" b="1" u="sng" dirty="0">
                <a:solidFill>
                  <a:srgbClr val="FF0000"/>
                </a:solidFill>
                <a:latin typeface="微軟正黑體" panose="020B0604030504040204" pitchFamily="34" charset="-120"/>
                <a:ea typeface="微軟正黑體" panose="020B0604030504040204" pitchFamily="34" charset="-120"/>
              </a:rPr>
              <a:t>非專門課程培育系所</a:t>
            </a:r>
            <a:r>
              <a:rPr lang="zh-TW" altLang="en-US" sz="1600" b="1" dirty="0">
                <a:solidFill>
                  <a:srgbClr val="FF0000"/>
                </a:solidFill>
                <a:latin typeface="微軟正黑體" panose="020B0604030504040204" pitchFamily="34" charset="-120"/>
                <a:ea typeface="微軟正黑體" panose="020B0604030504040204" pitchFamily="34" charset="-120"/>
              </a:rPr>
              <a:t>之</a:t>
            </a:r>
            <a:r>
              <a:rPr lang="zh-TW" altLang="en-US" sz="1600" b="1" u="sng" dirty="0">
                <a:solidFill>
                  <a:srgbClr val="FF0000"/>
                </a:solidFill>
                <a:latin typeface="微軟正黑體" panose="020B0604030504040204" pitchFamily="34" charset="-120"/>
                <a:ea typeface="微軟正黑體" panose="020B0604030504040204" pitchFamily="34" charset="-120"/>
              </a:rPr>
              <a:t>研究所師資生</a:t>
            </a:r>
            <a:r>
              <a:rPr lang="zh-TW" altLang="en-US" sz="1600" b="1" dirty="0">
                <a:latin typeface="微軟正黑體" panose="020B0604030504040204" pitchFamily="34" charset="-120"/>
                <a:ea typeface="微軟正黑體" panose="020B0604030504040204" pitchFamily="34" charset="-120"/>
              </a:rPr>
              <a:t>，考量研究所受限於學制不同，無法取得大學部修習輔系、雙主修資格，研究所師資生</a:t>
            </a:r>
            <a:r>
              <a:rPr lang="zh-TW" altLang="en-US" sz="1600" b="1" dirty="0">
                <a:solidFill>
                  <a:srgbClr val="FF0000"/>
                </a:solidFill>
                <a:latin typeface="微軟正黑體" panose="020B0604030504040204" pitchFamily="34" charset="-120"/>
                <a:ea typeface="微軟正黑體" panose="020B0604030504040204" pitchFamily="34" charset="-120"/>
              </a:rPr>
              <a:t>得具足</a:t>
            </a:r>
            <a:r>
              <a:rPr lang="zh-TW" altLang="en-US" sz="1600" b="1" u="sng" dirty="0">
                <a:solidFill>
                  <a:srgbClr val="FF0000"/>
                </a:solidFill>
                <a:latin typeface="微軟正黑體" panose="020B0604030504040204" pitchFamily="34" charset="-120"/>
                <a:ea typeface="微軟正黑體" panose="020B0604030504040204" pitchFamily="34" charset="-120"/>
              </a:rPr>
              <a:t>擬任教學科相關學系輔系應修之課程及學分，並由學校認定後開具相關證明</a:t>
            </a:r>
            <a:r>
              <a:rPr lang="zh-TW" altLang="en-US" sz="1600" b="1" dirty="0">
                <a:latin typeface="微軟正黑體" panose="020B0604030504040204" pitchFamily="34" charset="-120"/>
                <a:ea typeface="微軟正黑體" panose="020B0604030504040204" pitchFamily="34" charset="-120"/>
              </a:rPr>
              <a:t>後，得視為具備專門課程培育系所之資格。</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若前一學位</a:t>
            </a:r>
            <a:r>
              <a:rPr lang="zh-TW" altLang="en-US" sz="1600" b="1" dirty="0">
                <a:solidFill>
                  <a:srgbClr val="FF0000"/>
                </a:solidFill>
                <a:latin typeface="微軟正黑體" panose="020B0604030504040204" pitchFamily="34" charset="-120"/>
                <a:ea typeface="微軟正黑體" panose="020B0604030504040204" pitchFamily="34" charset="-120"/>
              </a:rPr>
              <a:t>非</a:t>
            </a:r>
            <a:r>
              <a:rPr lang="zh-TW" altLang="en-US" sz="1600" b="1" dirty="0">
                <a:latin typeface="微軟正黑體" panose="020B0604030504040204" pitchFamily="34" charset="-120"/>
                <a:ea typeface="微軟正黑體" panose="020B0604030504040204" pitchFamily="34" charset="-120"/>
              </a:rPr>
              <a:t>於本校畢業，須經本校專門課程培育師培系所審核是否具足雙主修</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輔系學分數，並審核「</a:t>
            </a:r>
            <a:r>
              <a:rPr lang="zh-TW" altLang="en-US" sz="1600" b="1" dirty="0">
                <a:latin typeface="微軟正黑體" panose="020B0604030504040204" pitchFamily="34" charset="-120"/>
                <a:ea typeface="微軟正黑體" panose="020B0604030504040204" pitchFamily="34" charset="-120"/>
                <a:hlinkClick r:id="rId3"/>
              </a:rPr>
              <a:t>國立高雄師範大學碩、博師資生修習輔系</a:t>
            </a:r>
            <a:r>
              <a:rPr lang="en-US" altLang="zh-TW" sz="1600" b="1" dirty="0">
                <a:latin typeface="微軟正黑體" panose="020B0604030504040204" pitchFamily="34" charset="-120"/>
                <a:ea typeface="微軟正黑體" panose="020B0604030504040204" pitchFamily="34" charset="-120"/>
                <a:hlinkClick r:id="rId3"/>
              </a:rPr>
              <a:t>/</a:t>
            </a:r>
            <a:r>
              <a:rPr lang="zh-TW" altLang="en-US" sz="1600" b="1" dirty="0">
                <a:latin typeface="微軟正黑體" panose="020B0604030504040204" pitchFamily="34" charset="-120"/>
                <a:ea typeface="微軟正黑體" panose="020B0604030504040204" pitchFamily="34" charset="-120"/>
                <a:hlinkClick r:id="rId3"/>
              </a:rPr>
              <a:t>雙主修課程學分審核申請表</a:t>
            </a:r>
            <a:r>
              <a:rPr lang="zh-TW" altLang="en-US" sz="1600" b="1" dirty="0">
                <a:latin typeface="微軟正黑體" panose="020B0604030504040204" pitchFamily="34" charset="-120"/>
                <a:ea typeface="微軟正黑體" panose="020B0604030504040204" pitchFamily="34" charset="-120"/>
              </a:rPr>
              <a:t>」通過後，始得核發「修畢師資職前教育證明書」，請依規定辦理。</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註：表單置於課程組網站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表單下載</a:t>
            </a:r>
            <a:r>
              <a:rPr lang="en-US" altLang="zh-TW" sz="1600" b="1" dirty="0">
                <a:latin typeface="微軟正黑體" panose="020B0604030504040204" pitchFamily="34" charset="-120"/>
                <a:ea typeface="微軟正黑體" panose="020B0604030504040204" pitchFamily="34" charset="-120"/>
              </a:rPr>
              <a:t>)</a:t>
            </a: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舉例：學生就讀本校教育研究所，以前一學位之應用英語學系報考「中等學校語文領域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英語文」，則須具足英語學系輔系或雙主修學分數後，始得核發修畢師資職前教育證明書</a:t>
            </a: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endParaRPr lang="en-US" altLang="zh-TW" sz="1600" b="1" dirty="0">
              <a:latin typeface="微軟正黑體" panose="020B0604030504040204" pitchFamily="34" charset="-120"/>
              <a:ea typeface="微軟正黑體" panose="020B0604030504040204" pitchFamily="34" charset="-120"/>
            </a:endParaRPr>
          </a:p>
          <a:p>
            <a:pPr marL="800100" lvl="1" indent="-342900">
              <a:buFont typeface="Wingdings" panose="05000000000000000000" pitchFamily="2" charset="2"/>
              <a:buChar char="l"/>
            </a:pPr>
            <a:r>
              <a:rPr lang="zh-TW" altLang="en-US" sz="1600" b="1" dirty="0">
                <a:latin typeface="微軟正黑體" panose="020B0604030504040204" pitchFamily="34" charset="-120"/>
                <a:ea typeface="微軟正黑體" panose="020B0604030504040204" pitchFamily="34" charset="-120"/>
              </a:rPr>
              <a:t>輔系科目及學分表請參照本校「教務處燕巢教務組」網站</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1600" b="1" dirty="0">
                <a:latin typeface="微軟正黑體" panose="020B0604030504040204" pitchFamily="34" charset="-120"/>
                <a:ea typeface="微軟正黑體" panose="020B0604030504040204" pitchFamily="34" charset="-120"/>
              </a:rPr>
              <a:t>依教育部</a:t>
            </a:r>
            <a:r>
              <a:rPr lang="en-US" altLang="zh-TW" sz="1600" b="1" dirty="0">
                <a:latin typeface="微軟正黑體" panose="020B0604030504040204" pitchFamily="34" charset="-120"/>
                <a:ea typeface="微軟正黑體" panose="020B0604030504040204" pitchFamily="34" charset="-120"/>
              </a:rPr>
              <a:t>109</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6</a:t>
            </a:r>
            <a:r>
              <a:rPr lang="zh-TW" altLang="en-US" sz="1600" b="1" dirty="0">
                <a:latin typeface="微軟正黑體" panose="020B0604030504040204" pitchFamily="34" charset="-120"/>
                <a:ea typeface="微軟正黑體" panose="020B0604030504040204" pitchFamily="34" charset="-120"/>
              </a:rPr>
              <a:t>月</a:t>
            </a: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日臺教師</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字第</a:t>
            </a:r>
            <a:r>
              <a:rPr lang="en-US" altLang="zh-TW" sz="1600" b="1" dirty="0">
                <a:latin typeface="微軟正黑體" panose="020B0604030504040204" pitchFamily="34" charset="-120"/>
                <a:ea typeface="微軟正黑體" panose="020B0604030504040204" pitchFamily="34" charset="-120"/>
              </a:rPr>
              <a:t>1090072978</a:t>
            </a:r>
            <a:r>
              <a:rPr lang="zh-TW" altLang="en-US" sz="1600" b="1" dirty="0">
                <a:latin typeface="微軟正黑體" panose="020B0604030504040204" pitchFamily="34" charset="-120"/>
                <a:ea typeface="微軟正黑體" panose="020B0604030504040204" pitchFamily="34" charset="-120"/>
              </a:rPr>
              <a:t>號函，</a:t>
            </a:r>
            <a:r>
              <a:rPr lang="zh-TW" altLang="en-US" sz="1600" b="1" dirty="0">
                <a:solidFill>
                  <a:srgbClr val="FF0000"/>
                </a:solidFill>
                <a:latin typeface="微軟正黑體" panose="020B0604030504040204" pitchFamily="34" charset="-120"/>
                <a:ea typeface="微軟正黑體" panose="020B0604030504040204" pitchFamily="34" charset="-120"/>
              </a:rPr>
              <a:t>具備本校學位證書且畢業學系屬本校專門課程適合培育系所</a:t>
            </a:r>
            <a:r>
              <a:rPr lang="zh-TW" altLang="en-US" sz="1600" b="1" dirty="0">
                <a:latin typeface="微軟正黑體" panose="020B0604030504040204" pitchFamily="34" charset="-120"/>
                <a:ea typeface="微軟正黑體" panose="020B0604030504040204" pitchFamily="34" charset="-120"/>
              </a:rPr>
              <a:t>，後續於本校研究所取得師資生資格者，已符合本校適合培育系所條件，毋須再行認定。</a:t>
            </a:r>
            <a:endParaRPr lang="en-US" altLang="zh-TW" sz="1600" b="1"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34</a:t>
            </a:fld>
            <a:endParaRPr lang="zh-TW" altLang="en-US"/>
          </a:p>
        </p:txBody>
      </p:sp>
    </p:spTree>
    <p:extLst>
      <p:ext uri="{BB962C8B-B14F-4D97-AF65-F5344CB8AC3E}">
        <p14:creationId xmlns:p14="http://schemas.microsoft.com/office/powerpoint/2010/main" val="256481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479" y="4293096"/>
            <a:ext cx="4425025" cy="1296144"/>
          </a:xfrm>
        </p:spPr>
        <p:txBody>
          <a:bodyPr>
            <a:noAutofit/>
          </a:bodyPr>
          <a:lstStyle/>
          <a:p>
            <a:pPr algn="l"/>
            <a:r>
              <a:rPr lang="zh-TW" altLang="en-US" sz="1600" b="1" dirty="0">
                <a:solidFill>
                  <a:srgbClr val="FF0000"/>
                </a:solidFill>
                <a:latin typeface="微軟正黑體" pitchFamily="34" charset="-120"/>
                <a:ea typeface="微軟正黑體" pitchFamily="34" charset="-120"/>
              </a:rPr>
              <a:t>此表須由學生自行下載及填列，並自行送交至學系核章；待全數核章完畢，最後於學分審查時才繳交予課程組，繳交前請務必自行保管好。</a:t>
            </a:r>
            <a:r>
              <a:rPr lang="en-US" altLang="zh-TW" sz="1600" b="1" dirty="0">
                <a:solidFill>
                  <a:srgbClr val="FF0000"/>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請於</a:t>
            </a:r>
            <a:r>
              <a:rPr lang="zh-TW" altLang="en-US" sz="1600" b="1" u="sng" dirty="0">
                <a:solidFill>
                  <a:srgbClr val="FF0000"/>
                </a:solidFill>
                <a:latin typeface="微軟正黑體" pitchFamily="34" charset="-120"/>
                <a:ea typeface="微軟正黑體" pitchFamily="34" charset="-120"/>
              </a:rPr>
              <a:t>修教程第一學期起</a:t>
            </a:r>
            <a:r>
              <a:rPr lang="zh-TW" altLang="en-US" sz="1600" b="1" dirty="0">
                <a:solidFill>
                  <a:srgbClr val="3333FF"/>
                </a:solidFill>
                <a:latin typeface="微軟正黑體" pitchFamily="34" charset="-120"/>
                <a:ea typeface="微軟正黑體" pitchFamily="34" charset="-120"/>
              </a:rPr>
              <a:t>即開始檢視大學時期學分，提早填列此表，送至學系審查。</a:t>
            </a:r>
            <a:r>
              <a:rPr lang="en-US" altLang="zh-TW" sz="1600" b="1" dirty="0">
                <a:solidFill>
                  <a:srgbClr val="FF0000"/>
                </a:solidFill>
                <a:latin typeface="標楷體"/>
                <a:ea typeface="標楷體"/>
              </a:rPr>
              <a:t>】</a:t>
            </a:r>
            <a:endParaRPr lang="zh-TW" altLang="en-US" sz="1600" b="1" dirty="0">
              <a:solidFill>
                <a:srgbClr val="3333FF"/>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5" y="234950"/>
            <a:ext cx="4438650"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090" y="535092"/>
            <a:ext cx="44005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55275" y="138831"/>
            <a:ext cx="8801365" cy="4071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a:latin typeface="微軟正黑體" pitchFamily="34" charset="-120"/>
                <a:ea typeface="微軟正黑體" pitchFamily="34" charset="-120"/>
              </a:rPr>
              <a:t>碩、博師資生修習輔系</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雙主修課程學分審核申請表</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35</a:t>
            </a:fld>
            <a:endParaRPr lang="zh-TW" altLang="en-US"/>
          </a:p>
        </p:txBody>
      </p:sp>
    </p:spTree>
    <p:extLst>
      <p:ext uri="{BB962C8B-B14F-4D97-AF65-F5344CB8AC3E}">
        <p14:creationId xmlns:p14="http://schemas.microsoft.com/office/powerpoint/2010/main" val="3309208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雙專長</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36</a:t>
            </a:fld>
            <a:endParaRPr lang="zh-TW" altLang="en-US" sz="675">
              <a:solidFill>
                <a:srgbClr val="898989"/>
              </a:solidFill>
            </a:endParaRPr>
          </a:p>
        </p:txBody>
      </p:sp>
    </p:spTree>
    <p:extLst>
      <p:ext uri="{BB962C8B-B14F-4D97-AF65-F5344CB8AC3E}">
        <p14:creationId xmlns:p14="http://schemas.microsoft.com/office/powerpoint/2010/main" val="290517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44082" y="-99392"/>
            <a:ext cx="93599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中教語文專長之語言認證注意事項</a:t>
            </a:r>
            <a:endParaRPr lang="en-US" altLang="zh-TW" sz="36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56113" y="908671"/>
            <a:ext cx="8713787" cy="5724644"/>
          </a:xfrm>
          <a:prstGeom prst="rect">
            <a:avLst/>
          </a:prstGeom>
        </p:spPr>
        <p:txBody>
          <a:bodyPr>
            <a:spAutoFit/>
          </a:bodyPr>
          <a:lstStyle/>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中等學校語文領域英語文專長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中等學校語文領域本土語文閩南語文專長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中等學校語文領域本土語文客語文專長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國民小學教師加註語文領域本土語文閩南語文專長 </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國民小學教師加註語文領域本土語文客語文專長 </a:t>
            </a:r>
            <a:endParaRPr lang="en-US" altLang="zh-TW"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dirty="0">
                <a:latin typeface="微軟正黑體" panose="020B0604030504040204" pitchFamily="34" charset="-120"/>
                <a:ea typeface="微軟正黑體" panose="020B0604030504040204" pitchFamily="34" charset="-120"/>
              </a:rPr>
              <a:t>修習上述專門課程者，應取得認證語文類別之</a:t>
            </a:r>
            <a:r>
              <a:rPr lang="zh-TW" altLang="en-US" sz="1600" b="1" dirty="0">
                <a:solidFill>
                  <a:srgbClr val="3333FF"/>
                </a:solidFill>
                <a:latin typeface="微軟正黑體" pitchFamily="34" charset="-120"/>
                <a:ea typeface="微軟正黑體" pitchFamily="34" charset="-120"/>
              </a:rPr>
              <a:t>中高級以上能力證明</a:t>
            </a:r>
            <a:r>
              <a:rPr lang="zh-TW" altLang="en-US" sz="1600" dirty="0">
                <a:latin typeface="微軟正黑體" panose="020B0604030504040204" pitchFamily="34" charset="-120"/>
                <a:ea typeface="微軟正黑體" panose="020B0604030504040204" pitchFamily="34" charset="-120"/>
              </a:rPr>
              <a:t>，包括</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一</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中央教育主管機關核發之中高級以上能力證明，或</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其他符合相當於歐洲語言學習、教學、評量共同參考架構</a:t>
            </a:r>
            <a:r>
              <a:rPr lang="en-US" altLang="zh-TW" sz="1600" dirty="0">
                <a:latin typeface="微軟正黑體" pitchFamily="34" charset="-120"/>
                <a:ea typeface="微軟正黑體" pitchFamily="34" charset="-120"/>
              </a:rPr>
              <a:t>(Common European Framework of Reference for Languages: Learning, teaching, assessment</a:t>
            </a:r>
            <a:r>
              <a:rPr lang="zh-TW" altLang="en-US" sz="1600" dirty="0">
                <a:latin typeface="微軟正黑體" panose="020B0604030504040204" pitchFamily="34" charset="-120"/>
                <a:ea typeface="微軟正黑體" panose="020B0604030504040204" pitchFamily="34" charset="-120"/>
              </a:rPr>
              <a:t>，簡稱</a:t>
            </a:r>
            <a:r>
              <a:rPr lang="en-US" altLang="zh-TW" sz="1600" b="1" dirty="0">
                <a:solidFill>
                  <a:srgbClr val="3333FF"/>
                </a:solidFill>
                <a:latin typeface="微軟正黑體" pitchFamily="34" charset="-120"/>
                <a:ea typeface="微軟正黑體" pitchFamily="34" charset="-120"/>
              </a:rPr>
              <a:t>CEF)B2</a:t>
            </a:r>
            <a:r>
              <a:rPr lang="zh-TW" altLang="en-US" sz="1600" b="1" dirty="0">
                <a:solidFill>
                  <a:srgbClr val="3333FF"/>
                </a:solidFill>
                <a:latin typeface="微軟正黑體" pitchFamily="34" charset="-120"/>
                <a:ea typeface="微軟正黑體" pitchFamily="34" charset="-120"/>
              </a:rPr>
              <a:t>級</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含</a:t>
            </a:r>
            <a:r>
              <a:rPr lang="en-US" altLang="zh-TW" sz="1600" b="1" dirty="0">
                <a:solidFill>
                  <a:srgbClr val="3333FF"/>
                </a:solidFill>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以上</a:t>
            </a:r>
            <a:r>
              <a:rPr lang="zh-TW" altLang="en-US" sz="1600" dirty="0">
                <a:latin typeface="微軟正黑體" panose="020B0604030504040204" pitchFamily="34" charset="-120"/>
                <a:ea typeface="微軟正黑體" panose="020B0604030504040204" pitchFamily="34" charset="-120"/>
              </a:rPr>
              <a:t>語言認證考試有效合格證書，</a:t>
            </a:r>
            <a:r>
              <a:rPr lang="zh-TW" altLang="en-US" sz="1600" b="1" dirty="0">
                <a:solidFill>
                  <a:srgbClr val="3333FF"/>
                </a:solidFill>
                <a:latin typeface="微軟正黑體" pitchFamily="34" charset="-120"/>
                <a:ea typeface="微軟正黑體" pitchFamily="34" charset="-120"/>
              </a:rPr>
              <a:t>須包含聽、說、讀、寫</a:t>
            </a:r>
            <a:r>
              <a:rPr lang="en-US" altLang="zh-TW" sz="1600" b="1" dirty="0">
                <a:solidFill>
                  <a:srgbClr val="3333FF"/>
                </a:solidFill>
                <a:latin typeface="微軟正黑體" pitchFamily="34" charset="-120"/>
                <a:ea typeface="微軟正黑體" pitchFamily="34" charset="-120"/>
              </a:rPr>
              <a:t>4 </a:t>
            </a:r>
            <a:r>
              <a:rPr lang="zh-TW" altLang="en-US" sz="1600" b="1" dirty="0">
                <a:solidFill>
                  <a:srgbClr val="3333FF"/>
                </a:solidFill>
                <a:latin typeface="微軟正黑體" pitchFamily="34" charset="-120"/>
                <a:ea typeface="微軟正黑體" pitchFamily="34" charset="-120"/>
              </a:rPr>
              <a:t>項檢測</a:t>
            </a:r>
            <a:r>
              <a:rPr lang="zh-TW" altLang="en-US" sz="1600" dirty="0">
                <a:latin typeface="微軟正黑體" pitchFamily="34" charset="-120"/>
                <a:ea typeface="微軟正黑體" pitchFamily="34" charset="-120"/>
              </a:rPr>
              <a:t>，始得核發修畢師資職前教育證明書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或任教專門課程認定證明書</a:t>
            </a:r>
            <a:r>
              <a:rPr lang="en-US" altLang="zh-TW" sz="1600" dirty="0">
                <a:latin typeface="微軟正黑體" pitchFamily="34" charset="-120"/>
                <a:ea typeface="微軟正黑體"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gn="just">
              <a:defRPr/>
            </a:pP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b="1" dirty="0">
                <a:solidFill>
                  <a:srgbClr val="FF0000"/>
                </a:solidFill>
                <a:latin typeface="微軟正黑體" panose="020B0604030504040204" pitchFamily="34" charset="-120"/>
                <a:ea typeface="微軟正黑體" panose="020B0604030504040204" pitchFamily="34" charset="-120"/>
              </a:rPr>
              <a:t>國民小學教師加註語文領域新住民語文印尼語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越南語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泰國語專長</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dirty="0">
                <a:latin typeface="微軟正黑體" panose="020B0604030504040204" pitchFamily="34" charset="-120"/>
                <a:ea typeface="微軟正黑體" panose="020B0604030504040204" pitchFamily="34" charset="-120"/>
              </a:rPr>
              <a:t>修習上述專門課程者，應取得認證語文類別之中級以上能力證明：</a:t>
            </a:r>
            <a:endParaRPr lang="en-US" altLang="zh-TW" dirty="0">
              <a:latin typeface="微軟正黑體" panose="020B0604030504040204" pitchFamily="34" charset="-120"/>
              <a:ea typeface="微軟正黑體" panose="020B0604030504040204" pitchFamily="34" charset="-120"/>
            </a:endParaRP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(1)</a:t>
            </a:r>
            <a:r>
              <a:rPr lang="zh-TW" altLang="en-US" sz="1600" dirty="0">
                <a:latin typeface="微軟正黑體" pitchFamily="34" charset="-120"/>
                <a:ea typeface="微軟正黑體" pitchFamily="34" charset="-120"/>
              </a:rPr>
              <a:t>越南語：應取得國際越南語認證</a:t>
            </a:r>
            <a:r>
              <a:rPr lang="en-US" altLang="zh-TW" sz="1600" dirty="0" err="1">
                <a:latin typeface="微軟正黑體" pitchFamily="34" charset="-120"/>
                <a:ea typeface="微軟正黑體" pitchFamily="34" charset="-120"/>
              </a:rPr>
              <a:t>iVPT</a:t>
            </a:r>
            <a:r>
              <a:rPr lang="en-US" altLang="zh-TW" sz="1600" dirty="0">
                <a:latin typeface="微軟正黑體" pitchFamily="34" charset="-120"/>
                <a:ea typeface="微軟正黑體" pitchFamily="34" charset="-120"/>
              </a:rPr>
              <a:t>/</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(2)</a:t>
            </a:r>
            <a:r>
              <a:rPr lang="zh-TW" altLang="en-US" sz="1600" dirty="0">
                <a:latin typeface="微軟正黑體" pitchFamily="34" charset="-120"/>
                <a:ea typeface="微軟正黑體" pitchFamily="34" charset="-120"/>
              </a:rPr>
              <a:t>印尼語：應取得印尼語文能力檢定</a:t>
            </a:r>
            <a:r>
              <a:rPr lang="en-US" altLang="zh-TW" sz="1600" dirty="0">
                <a:latin typeface="微軟正黑體" pitchFamily="34" charset="-120"/>
                <a:ea typeface="微軟正黑體" pitchFamily="34" charset="-120"/>
              </a:rPr>
              <a:t>UBI-PA/</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p>
          <a:p>
            <a:r>
              <a:rPr lang="zh-TW" altLang="en-US" sz="1600" dirty="0">
                <a:latin typeface="微軟正黑體" pitchFamily="34" charset="-120"/>
                <a:ea typeface="微軟正黑體" pitchFamily="34" charset="-120"/>
              </a:rPr>
              <a:t>     </a:t>
            </a: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泰國語：應取得泰語能力檢定</a:t>
            </a:r>
            <a:r>
              <a:rPr lang="en-US" altLang="zh-TW" sz="1600" dirty="0">
                <a:latin typeface="微軟正黑體" pitchFamily="34" charset="-120"/>
                <a:ea typeface="微軟正黑體" pitchFamily="34" charset="-120"/>
              </a:rPr>
              <a:t>CU-TFL/</a:t>
            </a:r>
            <a:r>
              <a:rPr lang="zh-TW" altLang="en-US" sz="1600" b="1" dirty="0">
                <a:solidFill>
                  <a:srgbClr val="3333FF"/>
                </a:solidFill>
                <a:latin typeface="微軟正黑體" pitchFamily="34" charset="-120"/>
                <a:ea typeface="微軟正黑體" pitchFamily="34" charset="-120"/>
              </a:rPr>
              <a:t>中級能力</a:t>
            </a:r>
            <a:r>
              <a:rPr lang="en-US" altLang="zh-TW" sz="1600" b="1" dirty="0">
                <a:solidFill>
                  <a:srgbClr val="3333FF"/>
                </a:solidFill>
                <a:latin typeface="微軟正黑體" pitchFamily="34" charset="-120"/>
                <a:ea typeface="微軟正黑體" pitchFamily="34" charset="-120"/>
              </a:rPr>
              <a:t>(B1)</a:t>
            </a:r>
            <a:r>
              <a:rPr lang="zh-TW" altLang="en-US" sz="1600" b="1" dirty="0">
                <a:solidFill>
                  <a:srgbClr val="3333FF"/>
                </a:solidFill>
                <a:latin typeface="微軟正黑體" pitchFamily="34" charset="-120"/>
                <a:ea typeface="微軟正黑體" pitchFamily="34" charset="-120"/>
              </a:rPr>
              <a:t>或以上之認證</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endParaRPr lang="en-US" altLang="zh-TW" sz="1600" dirty="0">
              <a:solidFill>
                <a:srgbClr val="0000FF"/>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zh-TW" altLang="en-US" sz="1600" b="1" dirty="0">
                <a:solidFill>
                  <a:srgbClr val="0000FF"/>
                </a:solidFill>
                <a:latin typeface="微軟正黑體" panose="020B0604030504040204" pitchFamily="34" charset="-120"/>
                <a:ea typeface="微軟正黑體" panose="020B0604030504040204" pitchFamily="34" charset="-120"/>
              </a:rPr>
              <a:t>請詳閱各領域專長專門課程學分表備註說明，以免修畢總學分數後仍無法取得學分證明書。</a:t>
            </a:r>
            <a:r>
              <a:rPr lang="zh-TW" altLang="en-US" sz="1600" b="1" dirty="0">
                <a:latin typeface="微軟正黑體" panose="020B0604030504040204" pitchFamily="34" charset="-120"/>
                <a:ea typeface="微軟正黑體" panose="020B0604030504040204" pitchFamily="34" charset="-120"/>
              </a:rPr>
              <a:t>路徑：課程組網站</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師資職前課程</a:t>
            </a:r>
            <a:r>
              <a:rPr lang="en-US" altLang="zh-TW" sz="1600" b="1" dirty="0">
                <a:latin typeface="微軟正黑體" panose="020B0604030504040204" pitchFamily="34" charset="-120"/>
                <a:ea typeface="微軟正黑體" panose="020B0604030504040204" pitchFamily="34" charset="-120"/>
              </a:rPr>
              <a:t>&gt;</a:t>
            </a:r>
            <a:r>
              <a:rPr lang="zh-TW" altLang="en-US" sz="1600" b="1" dirty="0">
                <a:latin typeface="微軟正黑體" panose="020B0604030504040204" pitchFamily="34" charset="-120"/>
                <a:ea typeface="微軟正黑體" panose="020B0604030504040204" pitchFamily="34" charset="-120"/>
              </a:rPr>
              <a:t>中等學校專門課程</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國民小學加註專長課程</a:t>
            </a:r>
            <a:endParaRPr lang="en-US" altLang="zh-TW" sz="1600" b="1" dirty="0">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defRPr/>
            </a:pPr>
            <a:r>
              <a:rPr lang="en-US" altLang="zh-TW" sz="1600" b="1" dirty="0">
                <a:solidFill>
                  <a:srgbClr val="3333FF"/>
                </a:solidFill>
                <a:latin typeface="微軟正黑體" panose="020B0604030504040204" pitchFamily="34" charset="-120"/>
                <a:ea typeface="微軟正黑體" panose="020B0604030504040204" pitchFamily="34" charset="-120"/>
              </a:rPr>
              <a:t>https://tecs.nknu.edu.tw/Page.aspx?PN=134&amp;SN=157&amp;Kind=s1</a:t>
            </a: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sz="16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37</a:t>
            </a:fld>
            <a:endParaRPr lang="zh-TW" altLang="en-US"/>
          </a:p>
        </p:txBody>
      </p:sp>
    </p:spTree>
    <p:extLst>
      <p:ext uri="{BB962C8B-B14F-4D97-AF65-F5344CB8AC3E}">
        <p14:creationId xmlns:p14="http://schemas.microsoft.com/office/powerpoint/2010/main" val="1684760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548" y="2060848"/>
            <a:ext cx="8388932" cy="2520280"/>
          </a:xfrm>
        </p:spPr>
        <p:txBody>
          <a:bodyPr>
            <a:noAutofit/>
          </a:bodyPr>
          <a:lstStyle/>
          <a:p>
            <a:pPr lvl="0" algn="l"/>
            <a:br>
              <a:rPr lang="en-US" altLang="zh-TW" sz="3200" dirty="0">
                <a:latin typeface="微軟正黑體" panose="020B0604030504040204" pitchFamily="34" charset="-120"/>
                <a:ea typeface="微軟正黑體" panose="020B0604030504040204" pitchFamily="34" charset="-120"/>
              </a:rPr>
            </a:br>
            <a:r>
              <a:rPr lang="zh-TW" altLang="zh-TW" sz="2800" dirty="0">
                <a:latin typeface="微軟正黑體" pitchFamily="34" charset="-120"/>
                <a:ea typeface="微軟正黑體" pitchFamily="34" charset="-120"/>
                <a:cs typeface="Nirmala UI" pitchFamily="34" charset="0"/>
              </a:rPr>
              <a:t>建議</a:t>
            </a:r>
            <a:r>
              <a:rPr lang="zh-TW" altLang="en-US" sz="2800" dirty="0">
                <a:latin typeface="微軟正黑體" pitchFamily="34" charset="-120"/>
                <a:ea typeface="微軟正黑體" pitchFamily="34" charset="-120"/>
                <a:cs typeface="Nirmala UI" pitchFamily="34" charset="0"/>
              </a:rPr>
              <a:t>：</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中等閩南語文專長</a:t>
            </a:r>
            <a:r>
              <a:rPr lang="zh-TW" altLang="zh-TW" sz="2800" dirty="0">
                <a:latin typeface="微軟正黑體" pitchFamily="34" charset="-120"/>
                <a:ea typeface="微軟正黑體" pitchFamily="34" charset="-120"/>
                <a:cs typeface="Nirmala UI" pitchFamily="34" charset="0"/>
              </a:rPr>
              <a:t>師資生</a:t>
            </a:r>
            <a:br>
              <a:rPr lang="en-US" altLang="zh-TW" sz="2800" dirty="0">
                <a:latin typeface="微軟正黑體" pitchFamily="34" charset="-120"/>
                <a:ea typeface="微軟正黑體" pitchFamily="34" charset="-120"/>
                <a:cs typeface="Nirmala UI" pitchFamily="34" charset="0"/>
              </a:rPr>
            </a:br>
            <a:r>
              <a:rPr lang="en-US" altLang="zh-TW" sz="2800" dirty="0">
                <a:latin typeface="微軟正黑體" pitchFamily="34" charset="-120"/>
                <a:ea typeface="微軟正黑體" pitchFamily="34" charset="-120"/>
                <a:cs typeface="Nirmala UI" pitchFamily="34" charset="0"/>
              </a:rPr>
              <a:t>◆</a:t>
            </a:r>
            <a:r>
              <a:rPr lang="zh-TW" altLang="en-US" sz="2800" dirty="0">
                <a:latin typeface="微軟正黑體" pitchFamily="34" charset="-120"/>
                <a:ea typeface="微軟正黑體" pitchFamily="34" charset="-120"/>
                <a:cs typeface="Nirmala UI" pitchFamily="34" charset="0"/>
              </a:rPr>
              <a:t>中等</a:t>
            </a:r>
            <a:r>
              <a:rPr lang="zh-TW" altLang="zh-TW" sz="2800" dirty="0">
                <a:latin typeface="微軟正黑體" pitchFamily="34" charset="-120"/>
                <a:ea typeface="微軟正黑體" pitchFamily="34" charset="-120"/>
                <a:cs typeface="Nirmala UI" pitchFamily="34" charset="0"/>
              </a:rPr>
              <a:t>客家語文專長師資生</a:t>
            </a:r>
            <a:br>
              <a:rPr lang="en-US" altLang="zh-TW" sz="2800" dirty="0">
                <a:latin typeface="微軟正黑體" pitchFamily="34" charset="-120"/>
                <a:ea typeface="微軟正黑體" pitchFamily="34" charset="-120"/>
                <a:cs typeface="Nirmala UI" pitchFamily="34" charset="0"/>
              </a:rPr>
            </a:br>
            <a:br>
              <a:rPr lang="en-US" altLang="zh-TW" sz="2800" dirty="0">
                <a:latin typeface="微軟正黑體" pitchFamily="34" charset="-120"/>
                <a:ea typeface="微軟正黑體" pitchFamily="34" charset="-120"/>
                <a:cs typeface="Nirmala UI" pitchFamily="34" charset="0"/>
              </a:rPr>
            </a:br>
            <a:r>
              <a:rPr lang="zh-TW" altLang="zh-TW" sz="2800" dirty="0">
                <a:latin typeface="微軟正黑體" pitchFamily="34" charset="-120"/>
                <a:ea typeface="微軟正黑體" pitchFamily="34" charset="-120"/>
                <a:cs typeface="Nirmala UI" pitchFamily="34" charset="0"/>
              </a:rPr>
              <a:t>選讀</a:t>
            </a:r>
            <a:r>
              <a:rPr lang="zh-TW" altLang="zh-TW" sz="2800" dirty="0">
                <a:solidFill>
                  <a:srgbClr val="FF0000"/>
                </a:solidFill>
                <a:latin typeface="微軟正黑體" pitchFamily="34" charset="-120"/>
                <a:ea typeface="微軟正黑體" pitchFamily="34" charset="-120"/>
                <a:cs typeface="Nirmala UI" pitchFamily="34" charset="0"/>
              </a:rPr>
              <a:t>雙專長</a:t>
            </a:r>
            <a:r>
              <a:rPr lang="zh-TW" altLang="zh-TW" sz="2800" dirty="0">
                <a:latin typeface="微軟正黑體" pitchFamily="34" charset="-120"/>
                <a:ea typeface="微軟正黑體" pitchFamily="34" charset="-120"/>
                <a:cs typeface="Nirmala UI" pitchFamily="34" charset="0"/>
              </a:rPr>
              <a:t>中等學校師資培育專門科目</a:t>
            </a:r>
            <a:r>
              <a:rPr lang="zh-TW" altLang="en-US" sz="2800" dirty="0">
                <a:latin typeface="微軟正黑體" pitchFamily="34" charset="-120"/>
                <a:ea typeface="微軟正黑體" pitchFamily="34" charset="-120"/>
                <a:cs typeface="Nirmala UI" pitchFamily="34" charset="0"/>
              </a:rPr>
              <a:t>，即加修另一中教科目，取得雙證，以</a:t>
            </a:r>
            <a:r>
              <a:rPr lang="zh-TW" altLang="en-US" sz="2800" dirty="0">
                <a:latin typeface="微軟正黑體" panose="020B0604030504040204" pitchFamily="34" charset="-120"/>
                <a:ea typeface="微軟正黑體" panose="020B0604030504040204" pitchFamily="34" charset="-120"/>
              </a:rPr>
              <a:t>為因應教師甄試端之需求。</a:t>
            </a:r>
            <a:br>
              <a:rPr lang="en-US" altLang="zh-TW" sz="2800" dirty="0">
                <a:latin typeface="微軟正黑體" pitchFamily="34" charset="-120"/>
                <a:ea typeface="微軟正黑體" pitchFamily="34" charset="-120"/>
              </a:rPr>
            </a:br>
            <a:br>
              <a:rPr lang="zh-TW" altLang="zh-TW" sz="3200" dirty="0">
                <a:latin typeface="微軟正黑體" pitchFamily="34" charset="-120"/>
                <a:ea typeface="微軟正黑體" pitchFamily="34" charset="-120"/>
              </a:rPr>
            </a:br>
            <a:endParaRPr lang="zh-TW" altLang="en-US" sz="3200" dirty="0">
              <a:latin typeface="微軟正黑體" pitchFamily="34" charset="-120"/>
              <a:ea typeface="微軟正黑體" pitchFamily="34" charset="-120"/>
            </a:endParaRPr>
          </a:p>
        </p:txBody>
      </p:sp>
      <p:sp>
        <p:nvSpPr>
          <p:cNvPr id="3" name="矩形 2"/>
          <p:cNvSpPr/>
          <p:nvPr/>
        </p:nvSpPr>
        <p:spPr>
          <a:xfrm>
            <a:off x="1907704" y="764704"/>
            <a:ext cx="5688632" cy="707886"/>
          </a:xfrm>
          <a:prstGeom prst="rect">
            <a:avLst/>
          </a:prstGeom>
        </p:spPr>
        <p:txBody>
          <a:bodyPr wrap="square">
            <a:spAutoFit/>
          </a:bodyPr>
          <a:lstStyle/>
          <a:p>
            <a:pPr algn="ctr"/>
            <a:r>
              <a:rPr lang="zh-TW" altLang="zh-TW" sz="4000" b="1" dirty="0">
                <a:effectLst>
                  <a:outerShdw blurRad="38100" dist="38100" dir="2700000" algn="tl">
                    <a:srgbClr val="000000">
                      <a:alpha val="43137"/>
                    </a:srgbClr>
                  </a:outerShdw>
                </a:effectLst>
                <a:latin typeface="微軟正黑體" pitchFamily="34" charset="-120"/>
                <a:ea typeface="微軟正黑體" pitchFamily="34" charset="-120"/>
              </a:rPr>
              <a:t>雙專長培育規劃</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38</a:t>
            </a:fld>
            <a:endParaRPr lang="zh-TW" altLang="en-US"/>
          </a:p>
        </p:txBody>
      </p:sp>
    </p:spTree>
    <p:extLst>
      <p:ext uri="{BB962C8B-B14F-4D97-AF65-F5344CB8AC3E}">
        <p14:creationId xmlns:p14="http://schemas.microsoft.com/office/powerpoint/2010/main" val="1753849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標題 1"/>
          <p:cNvSpPr>
            <a:spLocks noGrp="1"/>
          </p:cNvSpPr>
          <p:nvPr>
            <p:ph type="title"/>
          </p:nvPr>
        </p:nvSpPr>
        <p:spPr>
          <a:xfrm>
            <a:off x="755576" y="44326"/>
            <a:ext cx="7958138" cy="1080418"/>
          </a:xfrm>
        </p:spPr>
        <p:txBody>
          <a:bodyPr>
            <a:normAutofit/>
          </a:bodyPr>
          <a:lstStyle/>
          <a:p>
            <a:r>
              <a:rPr lang="zh-TW" altLang="en-US" sz="3600" b="1" dirty="0">
                <a:latin typeface="微軟正黑體" panose="020B0604030504040204" pitchFamily="34" charset="-120"/>
                <a:ea typeface="微軟正黑體" panose="020B0604030504040204" pitchFamily="34" charset="-120"/>
              </a:rPr>
              <a:t>中教領域加註雙語教學次專長課程</a:t>
            </a:r>
          </a:p>
        </p:txBody>
      </p:sp>
      <p:sp>
        <p:nvSpPr>
          <p:cNvPr id="14339" name="內容版面配置區 2"/>
          <p:cNvSpPr>
            <a:spLocks noGrp="1"/>
          </p:cNvSpPr>
          <p:nvPr>
            <p:ph idx="1"/>
          </p:nvPr>
        </p:nvSpPr>
        <p:spPr>
          <a:xfrm>
            <a:off x="251521" y="908720"/>
            <a:ext cx="8568952" cy="5616624"/>
          </a:xfrm>
        </p:spPr>
        <p:txBody>
          <a:bodyPr>
            <a:noAutofit/>
          </a:bodyPr>
          <a:lstStyle/>
          <a:p>
            <a:pPr algn="just">
              <a:lnSpc>
                <a:spcPct val="120000"/>
              </a:lnSpc>
              <a:defRPr/>
            </a:pPr>
            <a:r>
              <a:rPr lang="zh-TW" altLang="en-US" sz="1700" dirty="0">
                <a:latin typeface="微軟正黑體" panose="020B0604030504040204" pitchFamily="34" charset="-120"/>
                <a:ea typeface="微軟正黑體" panose="020B0604030504040204" pitchFamily="34" charset="-120"/>
              </a:rPr>
              <a:t>雙語教學次專長相關說明請參閱：課程組</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師資職前課程</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雙語教學次專長</a:t>
            </a:r>
            <a:r>
              <a:rPr lang="en-US" altLang="zh-TW" sz="1700" dirty="0">
                <a:latin typeface="微軟正黑體" panose="020B0604030504040204" pitchFamily="34" charset="-120"/>
                <a:ea typeface="微軟正黑體" panose="020B0604030504040204" pitchFamily="34" charset="-120"/>
              </a:rPr>
              <a:t>(</a:t>
            </a:r>
            <a:r>
              <a:rPr lang="en-US" altLang="zh-TW" sz="1700" dirty="0">
                <a:latin typeface="微軟正黑體" panose="020B0604030504040204" pitchFamily="34" charset="-120"/>
                <a:ea typeface="微軟正黑體" panose="020B0604030504040204" pitchFamily="34" charset="-120"/>
                <a:hlinkClick r:id="rId2"/>
              </a:rPr>
              <a:t>https://tecs.nknu.edu.tw/Page.aspx?PN=134&amp;SN=138&amp;Kind=s1</a:t>
            </a:r>
            <a:r>
              <a:rPr lang="en-US" altLang="zh-TW" sz="1700" dirty="0">
                <a:latin typeface="微軟正黑體" panose="020B0604030504040204" pitchFamily="34" charset="-120"/>
                <a:ea typeface="微軟正黑體" panose="020B0604030504040204" pitchFamily="34" charset="-120"/>
              </a:rPr>
              <a:t>)</a:t>
            </a: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日後欲申請中教教師證加註雙語教學次專長，請至課程組辦理「修習資格</a:t>
            </a:r>
            <a:r>
              <a:rPr lang="en-US" altLang="zh-TW" sz="1700" dirty="0">
                <a:latin typeface="微軟正黑體" panose="020B0604030504040204" pitchFamily="34" charset="-120"/>
                <a:ea typeface="微軟正黑體" panose="020B0604030504040204" pitchFamily="34" charset="-120"/>
              </a:rPr>
              <a:t>(B1</a:t>
            </a:r>
            <a:r>
              <a:rPr lang="zh-TW" altLang="en-US" sz="1700" dirty="0">
                <a:latin typeface="微軟正黑體" panose="020B0604030504040204" pitchFamily="34" charset="-120"/>
                <a:ea typeface="微軟正黑體" panose="020B0604030504040204" pitchFamily="34" charset="-120"/>
              </a:rPr>
              <a:t>級英檢門檻</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審核」，申請表請至網站自行下載填寫，並佐證英檢通過文件，</a:t>
            </a:r>
            <a:r>
              <a:rPr lang="zh-TW" altLang="en-US" sz="1700" b="1" u="sng" dirty="0">
                <a:solidFill>
                  <a:srgbClr val="FF0000"/>
                </a:solidFill>
                <a:latin typeface="微軟正黑體" panose="020B0604030504040204" pitchFamily="34" charset="-120"/>
                <a:ea typeface="微軟正黑體" panose="020B0604030504040204" pitchFamily="34" charset="-120"/>
              </a:rPr>
              <a:t>審核通過後始具雙語師資生資格。</a:t>
            </a:r>
            <a:endParaRPr lang="en-US" altLang="zh-TW" sz="1700" b="1" u="sng" dirty="0">
              <a:solidFill>
                <a:srgbClr val="FF0000"/>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1700" dirty="0">
                <a:latin typeface="微軟正黑體" panose="020B0604030504040204" pitchFamily="34" charset="-120"/>
                <a:ea typeface="微軟正黑體" panose="020B0604030504040204" pitchFamily="34" charset="-120"/>
              </a:rPr>
              <a:t>說明：</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雙語教學次專長以本校所規劃雙語培育之中等學校師資類科領域專長教師證註記為限。</a:t>
            </a:r>
            <a:r>
              <a:rPr lang="zh-TW" altLang="en-US" sz="1700" b="1" u="sng" dirty="0">
                <a:latin typeface="微軟正黑體" panose="020B0604030504040204" pitchFamily="34" charset="-120"/>
                <a:ea typeface="微軟正黑體" panose="020B0604030504040204" pitchFamily="34" charset="-120"/>
              </a:rPr>
              <a:t>*英語文專長、數學專長、物理專長、化學專長、生物科技專長、生活科技專長、資訊科技專長、音樂專長</a:t>
            </a:r>
            <a:endParaRPr lang="en-US" altLang="zh-TW" sz="1700" b="1" u="sng" dirty="0">
              <a:latin typeface="微軟正黑體" panose="020B0604030504040204" pitchFamily="34" charset="-120"/>
              <a:ea typeface="微軟正黑體" panose="020B0604030504040204"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申請教師證加註雙語教學次專長前，須完成全民英檢中高級複試</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聽、說、讀、寫</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或</a:t>
            </a:r>
            <a:r>
              <a:rPr lang="en-US" altLang="zh-TW" sz="1700" dirty="0">
                <a:latin typeface="微軟正黑體" panose="020B0604030504040204" pitchFamily="34" charset="-120"/>
                <a:ea typeface="微軟正黑體" panose="020B0604030504040204" pitchFamily="34" charset="-120"/>
              </a:rPr>
              <a:t>CEFR B2</a:t>
            </a:r>
            <a:r>
              <a:rPr lang="zh-TW" altLang="en-US" sz="1700" dirty="0">
                <a:latin typeface="微軟正黑體" panose="020B0604030504040204" pitchFamily="34" charset="-120"/>
                <a:ea typeface="微軟正黑體" panose="020B0604030504040204" pitchFamily="34" charset="-120"/>
              </a:rPr>
              <a:t>通過；</a:t>
            </a:r>
            <a:r>
              <a:rPr lang="zh-TW" altLang="en-US" sz="1800" b="1" dirty="0">
                <a:solidFill>
                  <a:srgbClr val="3333FF"/>
                </a:solidFill>
                <a:latin typeface="微軟正黑體" pitchFamily="34" charset="-120"/>
                <a:ea typeface="微軟正黑體" pitchFamily="34" charset="-120"/>
              </a:rPr>
              <a:t>須包含聽、說、讀、寫</a:t>
            </a:r>
            <a:r>
              <a:rPr lang="en-US" altLang="zh-TW" sz="1800" b="1" dirty="0">
                <a:solidFill>
                  <a:srgbClr val="3333FF"/>
                </a:solidFill>
                <a:latin typeface="微軟正黑體" pitchFamily="34" charset="-120"/>
                <a:ea typeface="微軟正黑體" pitchFamily="34" charset="-120"/>
              </a:rPr>
              <a:t>4 </a:t>
            </a:r>
            <a:r>
              <a:rPr lang="zh-TW" altLang="en-US" sz="1800" b="1" dirty="0">
                <a:solidFill>
                  <a:srgbClr val="3333FF"/>
                </a:solidFill>
                <a:latin typeface="微軟正黑體" pitchFamily="34" charset="-120"/>
                <a:ea typeface="微軟正黑體" pitchFamily="34" charset="-120"/>
              </a:rPr>
              <a:t>項檢測達</a:t>
            </a:r>
            <a:r>
              <a:rPr lang="en-US" altLang="zh-TW" sz="1800" b="1" dirty="0">
                <a:solidFill>
                  <a:srgbClr val="3333FF"/>
                </a:solidFill>
                <a:latin typeface="微軟正黑體" pitchFamily="34" charset="-120"/>
                <a:ea typeface="微軟正黑體" pitchFamily="34" charset="-120"/>
              </a:rPr>
              <a:t>B2</a:t>
            </a:r>
            <a:r>
              <a:rPr lang="zh-TW" altLang="en-US" sz="1800" b="1" dirty="0">
                <a:solidFill>
                  <a:srgbClr val="3333FF"/>
                </a:solidFill>
                <a:latin typeface="微軟正黑體" pitchFamily="34" charset="-120"/>
                <a:ea typeface="微軟正黑體" pitchFamily="34" charset="-120"/>
              </a:rPr>
              <a:t>級以上</a:t>
            </a:r>
            <a:r>
              <a:rPr lang="zh-TW" altLang="en-US" sz="1800" dirty="0">
                <a:solidFill>
                  <a:srgbClr val="3333FF"/>
                </a:solidFill>
                <a:latin typeface="微軟正黑體" pitchFamily="34" charset="-120"/>
                <a:ea typeface="微軟正黑體" pitchFamily="34" charset="-120"/>
              </a:rPr>
              <a:t>。</a:t>
            </a:r>
            <a:endParaRPr lang="en-US" altLang="zh-TW" sz="1800" dirty="0">
              <a:solidFill>
                <a:srgbClr val="3333FF"/>
              </a:solidFill>
              <a:latin typeface="微軟正黑體" pitchFamily="34" charset="-120"/>
              <a:ea typeface="微軟正黑體" pitchFamily="34" charset="-120"/>
            </a:endParaRPr>
          </a:p>
          <a:p>
            <a:pPr lvl="1" algn="just">
              <a:defRPr/>
            </a:pPr>
            <a:r>
              <a:rPr lang="zh-TW" altLang="en-US" sz="1700" dirty="0">
                <a:latin typeface="微軟正黑體" panose="020B0604030504040204" pitchFamily="34" charset="-120"/>
                <a:ea typeface="微軟正黑體" panose="020B0604030504040204" pitchFamily="34" charset="-120"/>
              </a:rPr>
              <a:t>本申請表係審核師資生英檢能力是否已達修習門檻，雙語課程仍請自行於網路系統選課。</a:t>
            </a:r>
            <a:endParaRPr lang="en-US" altLang="zh-TW" sz="1700" dirty="0">
              <a:latin typeface="微軟正黑體" panose="020B0604030504040204" pitchFamily="34" charset="-120"/>
              <a:ea typeface="微軟正黑體" panose="020B0604030504040204" pitchFamily="34" charset="-120"/>
            </a:endParaRPr>
          </a:p>
          <a:p>
            <a:pPr lvl="1" algn="just">
              <a:defRPr/>
            </a:pPr>
            <a:r>
              <a:rPr lang="zh-TW" altLang="en-US" sz="1700" b="1" u="sng" dirty="0">
                <a:solidFill>
                  <a:srgbClr val="000099"/>
                </a:solidFill>
                <a:latin typeface="微軟正黑體" panose="020B0604030504040204" pitchFamily="34" charset="-120"/>
                <a:ea typeface="微軟正黑體" panose="020B0604030504040204" pitchFamily="34" charset="-120"/>
              </a:rPr>
              <a:t>符合修習門檻後所修習之雙語課程始得認定為雙語學分；未符合修習門檻之師資生，得選修雙語課程，惟所修習之雙語課程僅得採認為一般中文同名稱之教育專業</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專門</a:t>
            </a:r>
            <a:r>
              <a:rPr lang="en-US" altLang="zh-TW" sz="1700" b="1" u="sng" dirty="0">
                <a:solidFill>
                  <a:srgbClr val="000099"/>
                </a:solidFill>
                <a:latin typeface="微軟正黑體" panose="020B0604030504040204" pitchFamily="34" charset="-120"/>
                <a:ea typeface="微軟正黑體" panose="020B0604030504040204" pitchFamily="34" charset="-120"/>
              </a:rPr>
              <a:t>)</a:t>
            </a:r>
            <a:r>
              <a:rPr lang="zh-TW" altLang="en-US" sz="1700" b="1" u="sng" dirty="0">
                <a:solidFill>
                  <a:srgbClr val="000099"/>
                </a:solidFill>
                <a:latin typeface="微軟正黑體" panose="020B0604030504040204" pitchFamily="34" charset="-120"/>
                <a:ea typeface="微軟正黑體" panose="020B0604030504040204" pitchFamily="34" charset="-120"/>
              </a:rPr>
              <a:t>課程，日後不得申請教師證加註雙語次專長；雙語課程欲採認為中文教育專業課程學分，仍須符合中文教育專業課程之擋修規定，未符合規定者，該學分不予採認。</a:t>
            </a:r>
            <a:endParaRPr lang="en-US" altLang="zh-TW" sz="1700" b="1" u="sng" dirty="0">
              <a:solidFill>
                <a:srgbClr val="000099"/>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95536" y="6309320"/>
            <a:ext cx="7776864" cy="428194"/>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39</a:t>
            </a:fld>
            <a:endParaRPr lang="zh-TW" altLang="en-US"/>
          </a:p>
        </p:txBody>
      </p:sp>
    </p:spTree>
    <p:extLst>
      <p:ext uri="{BB962C8B-B14F-4D97-AF65-F5344CB8AC3E}">
        <p14:creationId xmlns:p14="http://schemas.microsoft.com/office/powerpoint/2010/main" val="51168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2110"/>
            <a:ext cx="8229600" cy="862013"/>
          </a:xfrm>
        </p:spPr>
        <p:txBody>
          <a:bodyPr/>
          <a:lstStyle/>
          <a:p>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專任師資</a:t>
            </a:r>
            <a:endParaRPr lang="zh-TW" altLang="en-US" dirty="0">
              <a:solidFill>
                <a:srgbClr val="002060"/>
              </a:solidFill>
            </a:endParaRPr>
          </a:p>
        </p:txBody>
      </p:sp>
      <p:pic>
        <p:nvPicPr>
          <p:cNvPr id="7" name="Picture 3" descr="D:\師培中心網站\photo\DSC_0005.JPG">
            <a:extLst>
              <a:ext uri="{FF2B5EF4-FFF2-40B4-BE49-F238E27FC236}">
                <a16:creationId xmlns:a16="http://schemas.microsoft.com/office/drawing/2014/main" id="{A3DD9579-4D68-424D-8EC6-92DC131F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 y="842203"/>
            <a:ext cx="17160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
            <a:extLst>
              <a:ext uri="{FF2B5EF4-FFF2-40B4-BE49-F238E27FC236}">
                <a16:creationId xmlns:a16="http://schemas.microsoft.com/office/drawing/2014/main" id="{1988716C-8386-4A32-A600-1BC295153270}"/>
              </a:ext>
            </a:extLst>
          </p:cNvPr>
          <p:cNvSpPr>
            <a:spLocks noChangeArrowheads="1"/>
          </p:cNvSpPr>
          <p:nvPr/>
        </p:nvSpPr>
        <p:spPr bwMode="auto">
          <a:xfrm>
            <a:off x="2693167" y="2705955"/>
            <a:ext cx="5618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凃金堂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測驗與評量、教育統計、教育心理學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2181</a:t>
            </a:r>
            <a:endParaRPr lang="zh-TW"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tang@mail.nknu.edu.tw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9" name="Picture 2" descr="D:\師培中心網站\photo\DSC_0003.JPG">
            <a:extLst>
              <a:ext uri="{FF2B5EF4-FFF2-40B4-BE49-F238E27FC236}">
                <a16:creationId xmlns:a16="http://schemas.microsoft.com/office/drawing/2014/main" id="{75D30334-3B50-4637-B0D9-A9ABB0831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2" y="2618961"/>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5">
            <a:extLst>
              <a:ext uri="{FF2B5EF4-FFF2-40B4-BE49-F238E27FC236}">
                <a16:creationId xmlns:a16="http://schemas.microsoft.com/office/drawing/2014/main" id="{648A94E1-D439-4C27-80A7-304E8AEF1332}"/>
              </a:ext>
            </a:extLst>
          </p:cNvPr>
          <p:cNvSpPr>
            <a:spLocks noChangeArrowheads="1"/>
          </p:cNvSpPr>
          <p:nvPr/>
        </p:nvSpPr>
        <p:spPr bwMode="auto">
          <a:xfrm>
            <a:off x="2693167" y="914123"/>
            <a:ext cx="52512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吳明隆  教授 </a:t>
            </a:r>
            <a:endParaRPr lang="en-US"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測驗統計、班級經營、資訊教育</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2183</a:t>
            </a:r>
            <a:r>
              <a:rPr lang="zh-TW" altLang="en-US" sz="2000" dirty="0">
                <a:solidFill>
                  <a:srgbClr val="000000"/>
                </a:solidFill>
                <a:latin typeface="微軟正黑體" panose="020B0604030504040204" pitchFamily="34" charset="-120"/>
                <a:ea typeface="微軟正黑體" panose="020B0604030504040204" pitchFamily="34" charset="-120"/>
              </a:rPr>
              <a:t> </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t2673@mail.nknu.edu</a:t>
            </a:r>
            <a:r>
              <a:rPr lang="en-US" altLang="zh-TW" dirty="0">
                <a:solidFill>
                  <a:srgbClr val="000000"/>
                </a:solidFill>
                <a:latin typeface="微軟正黑體" panose="020B0604030504040204" pitchFamily="34" charset="-120"/>
                <a:ea typeface="微軟正黑體" panose="020B0604030504040204" pitchFamily="34" charset="-120"/>
              </a:rPr>
              <a:t>.tw</a:t>
            </a:r>
            <a:r>
              <a:rPr lang="zh-TW" altLang="en-US" dirty="0">
                <a:solidFill>
                  <a:srgbClr val="000000"/>
                </a:solidFill>
                <a:latin typeface="微軟正黑體" panose="020B0604030504040204" pitchFamily="34" charset="-120"/>
                <a:ea typeface="微軟正黑體" panose="020B0604030504040204" pitchFamily="34" charset="-120"/>
              </a:rPr>
              <a:t> </a:t>
            </a:r>
          </a:p>
        </p:txBody>
      </p:sp>
      <p:sp>
        <p:nvSpPr>
          <p:cNvPr id="11" name="矩形 5">
            <a:extLst>
              <a:ext uri="{FF2B5EF4-FFF2-40B4-BE49-F238E27FC236}">
                <a16:creationId xmlns:a16="http://schemas.microsoft.com/office/drawing/2014/main" id="{D02C7755-3A90-4A43-9950-FC1CC492C9C9}"/>
              </a:ext>
            </a:extLst>
          </p:cNvPr>
          <p:cNvSpPr>
            <a:spLocks noChangeArrowheads="1"/>
          </p:cNvSpPr>
          <p:nvPr/>
        </p:nvSpPr>
        <p:spPr bwMode="auto">
          <a:xfrm>
            <a:off x="2710652" y="4524829"/>
            <a:ext cx="611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pP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蘇素美  教授 </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zh-TW" sz="2000" dirty="0">
                <a:solidFill>
                  <a:srgbClr val="000000"/>
                </a:solidFill>
                <a:latin typeface="微軟正黑體" panose="020B0604030504040204" pitchFamily="34" charset="-120"/>
                <a:ea typeface="微軟正黑體" panose="020B0604030504040204" pitchFamily="34" charset="-120"/>
              </a:rPr>
              <a:t>學術專長：</a:t>
            </a:r>
            <a:r>
              <a:rPr lang="zh-TW" altLang="en-US" sz="2000" dirty="0">
                <a:solidFill>
                  <a:srgbClr val="000000"/>
                </a:solidFill>
                <a:latin typeface="微軟正黑體" panose="020B0604030504040204" pitchFamily="34" charset="-120"/>
                <a:ea typeface="微軟正黑體" panose="020B0604030504040204" pitchFamily="34" charset="-120"/>
              </a:rPr>
              <a:t>教育心理、輔導心理、兒童與青少心理學</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聯絡分機</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000000"/>
                </a:solidFill>
                <a:latin typeface="微軟正黑體" panose="020B0604030504040204" pitchFamily="34" charset="-120"/>
                <a:ea typeface="微軟正黑體" panose="020B0604030504040204" pitchFamily="34" charset="-120"/>
              </a:rPr>
              <a:t>8704</a:t>
            </a:r>
            <a:endParaRPr lang="zh-TW" altLang="en-US" sz="2000"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2000" dirty="0">
                <a:solidFill>
                  <a:srgbClr val="000000"/>
                </a:solidFill>
                <a:latin typeface="微軟正黑體" panose="020B0604030504040204" pitchFamily="34" charset="-120"/>
                <a:ea typeface="微軟正黑體" panose="020B0604030504040204" pitchFamily="34" charset="-120"/>
              </a:rPr>
              <a:t>信       箱 </a:t>
            </a:r>
            <a:r>
              <a:rPr lang="zh-TW" altLang="zh-TW" sz="2000" dirty="0">
                <a:solidFill>
                  <a:srgbClr val="000000"/>
                </a:solidFill>
                <a:latin typeface="微軟正黑體" panose="020B0604030504040204" pitchFamily="34" charset="-120"/>
                <a:ea typeface="微軟正黑體" panose="020B0604030504040204" pitchFamily="34" charset="-120"/>
              </a:rPr>
              <a:t>：</a:t>
            </a:r>
            <a:r>
              <a:rPr lang="en-US" altLang="zh-TW" sz="2000" dirty="0">
                <a:solidFill>
                  <a:srgbClr val="333333"/>
                </a:solidFill>
                <a:latin typeface="微軟正黑體" panose="020B0604030504040204" pitchFamily="34" charset="-120"/>
                <a:ea typeface="微軟正黑體" panose="020B0604030504040204" pitchFamily="34" charset="-120"/>
              </a:rPr>
              <a:t>t1696@mail.nknu.edu.tw</a:t>
            </a:r>
            <a:r>
              <a:rPr lang="zh-TW" altLang="en-US" sz="2000" dirty="0">
                <a:solidFill>
                  <a:srgbClr val="000000"/>
                </a:solidFill>
                <a:latin typeface="微軟正黑體" panose="020B0604030504040204" pitchFamily="34" charset="-120"/>
                <a:ea typeface="微軟正黑體" panose="020B0604030504040204" pitchFamily="34" charset="-120"/>
              </a:rPr>
              <a:t> </a:t>
            </a:r>
          </a:p>
        </p:txBody>
      </p:sp>
      <p:pic>
        <p:nvPicPr>
          <p:cNvPr id="12" name="Picture 3" descr="D:\師培中心網站\photo\DSC_0004.JPG">
            <a:extLst>
              <a:ext uri="{FF2B5EF4-FFF2-40B4-BE49-F238E27FC236}">
                <a16:creationId xmlns:a16="http://schemas.microsoft.com/office/drawing/2014/main" id="{EC7382CD-E79B-48FB-B657-5EB5B0544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49" y="4510103"/>
            <a:ext cx="1549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fld id="{82BB7E0D-BA08-4335-B3CB-18894A975F5B}" type="slidenum">
              <a:rPr lang="zh-TW" altLang="en-US" smtClean="0"/>
              <a:pPr/>
              <a:t>4</a:t>
            </a:fld>
            <a:endParaRPr lang="zh-TW" altLang="en-US"/>
          </a:p>
        </p:txBody>
      </p:sp>
    </p:spTree>
    <p:extLst>
      <p:ext uri="{BB962C8B-B14F-4D97-AF65-F5344CB8AC3E}">
        <p14:creationId xmlns:p14="http://schemas.microsoft.com/office/powerpoint/2010/main" val="44048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內容版面配置區 2"/>
          <p:cNvSpPr>
            <a:spLocks noGrp="1"/>
          </p:cNvSpPr>
          <p:nvPr>
            <p:ph idx="1"/>
          </p:nvPr>
        </p:nvSpPr>
        <p:spPr>
          <a:xfrm>
            <a:off x="34925" y="908720"/>
            <a:ext cx="8929563" cy="4557712"/>
          </a:xfrm>
        </p:spPr>
        <p:txBody>
          <a:bodyPr>
            <a:noAutofit/>
          </a:bodyPr>
          <a:lstStyle/>
          <a:p>
            <a:pPr algn="just">
              <a:lnSpc>
                <a:spcPct val="120000"/>
              </a:lnSpc>
            </a:pPr>
            <a:r>
              <a:rPr lang="zh-TW" altLang="en-US" sz="2000" dirty="0">
                <a:solidFill>
                  <a:srgbClr val="FF0000"/>
                </a:solidFill>
                <a:latin typeface="微軟正黑體" panose="020B0604030504040204" pitchFamily="34" charset="-120"/>
                <a:ea typeface="微軟正黑體" panose="020B0604030504040204" pitchFamily="34" charset="-120"/>
              </a:rPr>
              <a:t>抵免原則</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經教育部</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13</a:t>
            </a:r>
            <a:r>
              <a:rPr lang="zh-TW" altLang="en-US" sz="1600" dirty="0">
                <a:latin typeface="微軟正黑體" panose="020B0604030504040204" pitchFamily="34" charset="-120"/>
                <a:ea typeface="微軟正黑體" panose="020B0604030504040204" pitchFamily="34" charset="-120"/>
              </a:rPr>
              <a:t>日臺教師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字第 </a:t>
            </a:r>
            <a:r>
              <a:rPr lang="en-US" altLang="zh-TW" sz="1600" dirty="0">
                <a:latin typeface="微軟正黑體" panose="020B0604030504040204" pitchFamily="34" charset="-120"/>
                <a:ea typeface="微軟正黑體" panose="020B0604030504040204" pitchFamily="34" charset="-120"/>
              </a:rPr>
              <a:t>1110110462 </a:t>
            </a:r>
            <a:r>
              <a:rPr lang="zh-TW" altLang="en-US" sz="1600" dirty="0">
                <a:latin typeface="微軟正黑體" panose="020B0604030504040204" pitchFamily="34" charset="-120"/>
                <a:ea typeface="微軟正黑體" panose="020B0604030504040204" pitchFamily="34" charset="-120"/>
              </a:rPr>
              <a:t>號函同意備查。</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本校非雙語師資生曾於本校修習相同科目名稱且為雙語課程屬性之一般師資職前教育專業課程學分，經雙語教學次專長修習資格申請通過後，得申請辦理雙語教學次專長課程之抵免；修習科目為中文課程屬性之一般師資職前教育專業課程學分，科目名稱未包含「雙語教學」或「英語及雙語教學」，不得申請辦理抵免。</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中等學校階段雙語教學次專長課程之抵免僅限為共通性課程；共通性課程為教育心理學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、課程發展與設計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、適性教學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雙語教學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lgn="just">
              <a:lnSpc>
                <a:spcPct val="120000"/>
              </a:lnSpc>
            </a:pPr>
            <a:r>
              <a:rPr lang="zh-TW" altLang="en-US" sz="1600" dirty="0">
                <a:latin typeface="微軟正黑體" panose="020B0604030504040204" pitchFamily="34" charset="-120"/>
                <a:ea typeface="微軟正黑體" panose="020B0604030504040204" pitchFamily="34" charset="-120"/>
              </a:rPr>
              <a:t>各領域專長雙語教學之教材教法、教學實習、進階教材教法及進階教學實習不得辦理抵免。</a:t>
            </a:r>
            <a:endParaRPr lang="en-US" altLang="zh-TW" sz="1600" dirty="0">
              <a:latin typeface="微軟正黑體" panose="020B0604030504040204" pitchFamily="34" charset="-120"/>
              <a:ea typeface="微軟正黑體" panose="020B0604030504040204" pitchFamily="34" charset="-120"/>
            </a:endParaRPr>
          </a:p>
          <a:p>
            <a:pPr algn="just">
              <a:lnSpc>
                <a:spcPct val="120000"/>
              </a:lnSpc>
            </a:pPr>
            <a:endParaRPr lang="en-US" altLang="zh-TW" sz="2000" dirty="0">
              <a:solidFill>
                <a:srgbClr val="0000FF"/>
              </a:solidFill>
              <a:latin typeface="微軟正黑體" panose="020B0604030504040204" pitchFamily="34" charset="-120"/>
              <a:ea typeface="微軟正黑體" panose="020B0604030504040204" pitchFamily="34" charset="-120"/>
            </a:endParaRPr>
          </a:p>
          <a:p>
            <a:pPr algn="just">
              <a:lnSpc>
                <a:spcPct val="120000"/>
              </a:lnSpc>
            </a:pPr>
            <a:r>
              <a:rPr lang="zh-TW" altLang="en-US" sz="2000" dirty="0">
                <a:solidFill>
                  <a:srgbClr val="0000FF"/>
                </a:solidFill>
                <a:latin typeface="微軟正黑體" panose="020B0604030504040204" pitchFamily="34" charset="-120"/>
                <a:ea typeface="微軟正黑體" panose="020B0604030504040204" pitchFamily="34" charset="-120"/>
              </a:rPr>
              <a:t>簡單來說：</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尚未通過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級英檢能力考試前，可先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預修</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教育心理學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、課程發展與設計</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、適性教學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FF0000"/>
                </a:solidFill>
                <a:latin typeface="微軟正黑體" panose="020B0604030504040204" pitchFamily="34" charset="-120"/>
                <a:ea typeface="微軟正黑體" panose="020B0604030504040204" pitchFamily="34" charset="-120"/>
              </a:rPr>
              <a:t>雙語教學</a:t>
            </a:r>
            <a:r>
              <a:rPr lang="en-US" altLang="zh-TW" sz="1600" b="1" u="sng" dirty="0">
                <a:solidFill>
                  <a:srgbClr val="FF0000"/>
                </a:solidFill>
                <a:latin typeface="微軟正黑體" panose="020B0604030504040204" pitchFamily="34" charset="-120"/>
                <a:ea typeface="微軟正黑體" panose="020B0604030504040204" pitchFamily="34" charset="-120"/>
              </a:rPr>
              <a:t>)</a:t>
            </a:r>
            <a:r>
              <a:rPr lang="zh-TW" altLang="en-US" sz="1600" b="1" u="sng" dirty="0">
                <a:solidFill>
                  <a:srgbClr val="0000FF"/>
                </a:solidFill>
                <a:latin typeface="微軟正黑體" panose="020B0604030504040204" pitchFamily="34" charset="-120"/>
                <a:ea typeface="微軟正黑體" panose="020B0604030504040204" pitchFamily="34" charset="-120"/>
              </a:rPr>
              <a:t>。</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a:p>
            <a:pPr lvl="1" algn="just">
              <a:lnSpc>
                <a:spcPct val="120000"/>
              </a:lnSpc>
            </a:pPr>
            <a:r>
              <a:rPr lang="zh-TW" altLang="en-US" sz="1600" b="1" u="sng" dirty="0">
                <a:solidFill>
                  <a:srgbClr val="0000FF"/>
                </a:solidFill>
                <a:latin typeface="微軟正黑體" panose="020B0604030504040204" pitchFamily="34" charset="-120"/>
                <a:ea typeface="微軟正黑體" panose="020B0604030504040204" pitchFamily="34" charset="-120"/>
              </a:rPr>
              <a:t>在修習雙語教材教法前，務必通過</a:t>
            </a:r>
            <a:r>
              <a:rPr lang="en-US" altLang="zh-TW" sz="1600" b="1" u="sng" dirty="0">
                <a:solidFill>
                  <a:srgbClr val="0000FF"/>
                </a:solidFill>
                <a:latin typeface="微軟正黑體" panose="020B0604030504040204" pitchFamily="34" charset="-120"/>
                <a:ea typeface="微軟正黑體" panose="020B0604030504040204" pitchFamily="34" charset="-120"/>
              </a:rPr>
              <a:t>B1</a:t>
            </a:r>
            <a:r>
              <a:rPr lang="zh-TW" altLang="en-US" sz="1600" b="1" u="sng" dirty="0">
                <a:solidFill>
                  <a:srgbClr val="0000FF"/>
                </a:solidFill>
                <a:latin typeface="微軟正黑體" panose="020B0604030504040204" pitchFamily="34" charset="-120"/>
                <a:ea typeface="微軟正黑體" panose="020B0604030504040204" pitchFamily="34" charset="-120"/>
              </a:rPr>
              <a:t>級英語能力檢定，並提出修習資格申請。</a:t>
            </a:r>
            <a:endParaRPr lang="en-US" altLang="zh-TW" sz="1600" b="1" u="sng" dirty="0">
              <a:solidFill>
                <a:srgbClr val="0000FF"/>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755576" y="44326"/>
            <a:ext cx="7958138" cy="1080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a:latin typeface="微軟正黑體" panose="020B0604030504040204" pitchFamily="34" charset="-120"/>
                <a:ea typeface="微軟正黑體" panose="020B0604030504040204" pitchFamily="34" charset="-120"/>
              </a:rPr>
              <a:t>中教領域加註雙語教學次專長課程</a:t>
            </a:r>
            <a:endParaRPr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40</a:t>
            </a:fld>
            <a:endParaRPr lang="zh-TW" altLang="en-US"/>
          </a:p>
        </p:txBody>
      </p:sp>
    </p:spTree>
    <p:extLst>
      <p:ext uri="{BB962C8B-B14F-4D97-AF65-F5344CB8AC3E}">
        <p14:creationId xmlns:p14="http://schemas.microsoft.com/office/powerpoint/2010/main" val="2379692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23850" y="444500"/>
            <a:ext cx="8534400" cy="1320800"/>
          </a:xfrm>
        </p:spPr>
        <p:txBody>
          <a:bodyPr>
            <a:normAutofit fontScale="90000"/>
          </a:bodyPr>
          <a:lstStyle/>
          <a:p>
            <a:pPr>
              <a:defRPr/>
            </a:pP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雙語教學</a:t>
            </a:r>
            <a:r>
              <a:rPr lang="en-US" altLang="zh-TW" sz="3600" b="1" dirty="0">
                <a:solidFill>
                  <a:srgbClr val="FF0000"/>
                </a:solidFill>
                <a:latin typeface="微軟正黑體" pitchFamily="34" charset="-120"/>
                <a:ea typeface="微軟正黑體" pitchFamily="34" charset="-120"/>
              </a:rPr>
              <a:t>】</a:t>
            </a:r>
            <a:r>
              <a:rPr lang="zh-TW" altLang="en-US" sz="3600" b="1" dirty="0">
                <a:solidFill>
                  <a:srgbClr val="FF0000"/>
                </a:solidFill>
                <a:latin typeface="微軟正黑體" pitchFamily="34" charset="-120"/>
                <a:ea typeface="微軟正黑體" pitchFamily="34" charset="-120"/>
              </a:rPr>
              <a:t>國民小學師資類科次</a:t>
            </a:r>
            <a:r>
              <a:rPr lang="zh-TW" altLang="en-US" sz="3100" b="1" dirty="0">
                <a:solidFill>
                  <a:srgbClr val="FF0000"/>
                </a:solidFill>
                <a:latin typeface="微軟正黑體" pitchFamily="34" charset="-120"/>
                <a:ea typeface="微軟正黑體" pitchFamily="34" charset="-120"/>
              </a:rPr>
              <a:t>專長</a:t>
            </a:r>
            <a:r>
              <a:rPr lang="en-US" altLang="zh-TW" sz="3100" b="1" dirty="0">
                <a:solidFill>
                  <a:srgbClr val="FF0000"/>
                </a:solidFill>
                <a:latin typeface="微軟正黑體" pitchFamily="34" charset="-120"/>
                <a:ea typeface="微軟正黑體" pitchFamily="34" charset="-120"/>
              </a:rPr>
              <a:t>-</a:t>
            </a:r>
            <a:r>
              <a:rPr lang="zh-TW" altLang="en-US" sz="3100" b="1" dirty="0">
                <a:solidFill>
                  <a:srgbClr val="FF0000"/>
                </a:solidFill>
                <a:latin typeface="微軟正黑體" pitchFamily="34" charset="-120"/>
                <a:ea typeface="微軟正黑體" pitchFamily="34" charset="-120"/>
              </a:rPr>
              <a:t>雙語</a:t>
            </a:r>
            <a:br>
              <a:rPr lang="en-US" altLang="zh-TW" sz="4000" b="1" dirty="0">
                <a:latin typeface="微軟正黑體" panose="020B0604030504040204" pitchFamily="34" charset="-120"/>
                <a:ea typeface="微軟正黑體" pitchFamily="34" charset="-120"/>
              </a:rPr>
            </a:br>
            <a:r>
              <a:rPr lang="en-US" altLang="zh-TW" sz="1800" b="1" dirty="0">
                <a:solidFill>
                  <a:srgbClr val="0000FF"/>
                </a:solidFill>
                <a:latin typeface="微軟正黑體" panose="020B0604030504040204" pitchFamily="34" charset="-120"/>
                <a:ea typeface="微軟正黑體" pitchFamily="34" charset="-120"/>
              </a:rPr>
              <a:t>https://tecs.nknu.edu.tw/Page.aspx?PN=134&amp;SN=152&amp;Kind=s1</a:t>
            </a:r>
            <a:endParaRPr lang="zh-TW" altLang="en-US" b="1" dirty="0">
              <a:latin typeface="微軟正黑體" panose="020B0604030504040204" pitchFamily="34" charset="-120"/>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1484313"/>
            <a:ext cx="8593137"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形: 五角 1">
            <a:extLst>
              <a:ext uri="{FF2B5EF4-FFF2-40B4-BE49-F238E27FC236}">
                <a16:creationId xmlns:a16="http://schemas.microsoft.com/office/drawing/2014/main" id="{3C4868CB-75E0-4C9A-97F6-A56E2307E970}"/>
              </a:ext>
            </a:extLst>
          </p:cNvPr>
          <p:cNvSpPr/>
          <p:nvPr/>
        </p:nvSpPr>
        <p:spPr>
          <a:xfrm>
            <a:off x="5657056" y="3284984"/>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星形: 五角 4">
            <a:extLst>
              <a:ext uri="{FF2B5EF4-FFF2-40B4-BE49-F238E27FC236}">
                <a16:creationId xmlns:a16="http://schemas.microsoft.com/office/drawing/2014/main" id="{1CF21276-645B-46F6-A35C-F933A872DB4D}"/>
              </a:ext>
            </a:extLst>
          </p:cNvPr>
          <p:cNvSpPr/>
          <p:nvPr/>
        </p:nvSpPr>
        <p:spPr>
          <a:xfrm>
            <a:off x="5657056" y="3695353"/>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星形: 五角 5">
            <a:extLst>
              <a:ext uri="{FF2B5EF4-FFF2-40B4-BE49-F238E27FC236}">
                <a16:creationId xmlns:a16="http://schemas.microsoft.com/office/drawing/2014/main" id="{9E6FF362-1EE0-4A95-8A31-FEC25713B050}"/>
              </a:ext>
            </a:extLst>
          </p:cNvPr>
          <p:cNvSpPr/>
          <p:nvPr/>
        </p:nvSpPr>
        <p:spPr>
          <a:xfrm>
            <a:off x="5657056" y="5110708"/>
            <a:ext cx="288032" cy="28803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41</a:t>
            </a:fld>
            <a:endParaRPr lang="zh-TW" altLang="en-US"/>
          </a:p>
        </p:txBody>
      </p:sp>
    </p:spTree>
    <p:extLst>
      <p:ext uri="{BB962C8B-B14F-4D97-AF65-F5344CB8AC3E}">
        <p14:creationId xmlns:p14="http://schemas.microsoft.com/office/powerpoint/2010/main" val="1452272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268760"/>
            <a:ext cx="8640960" cy="4464050"/>
          </a:xfrm>
        </p:spPr>
        <p:txBody>
          <a:bodyPr>
            <a:normAutofit/>
          </a:bodyPr>
          <a:lstStyle/>
          <a:p>
            <a:pPr algn="just">
              <a:defRPr/>
            </a:pPr>
            <a:r>
              <a:rPr lang="zh-TW" altLang="en-US" sz="2400" dirty="0">
                <a:latin typeface="微軟正黑體" pitchFamily="34" charset="-120"/>
                <a:ea typeface="微軟正黑體" pitchFamily="34" charset="-120"/>
              </a:rPr>
              <a:t>修習門檻：</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符合本校修習小教雙語課程之修讀資格。</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具</a:t>
            </a:r>
            <a:r>
              <a:rPr lang="zh-TW" altLang="en-US" sz="2000" b="1" u="sng" dirty="0">
                <a:solidFill>
                  <a:srgbClr val="FF0000"/>
                </a:solidFill>
                <a:latin typeface="微軟正黑體" pitchFamily="34" charset="-120"/>
                <a:ea typeface="微軟正黑體" pitchFamily="34" charset="-120"/>
              </a:rPr>
              <a:t>全民英檢中級初試</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通過</a:t>
            </a:r>
            <a:r>
              <a:rPr lang="zh-TW" altLang="en-US" sz="2000" dirty="0">
                <a:latin typeface="微軟正黑體" pitchFamily="34" charset="-120"/>
                <a:ea typeface="微軟正黑體" pitchFamily="34" charset="-120"/>
              </a:rPr>
              <a:t>之英語能力或</a:t>
            </a:r>
            <a:r>
              <a:rPr lang="en-US" altLang="zh-TW" sz="2000" b="1" u="sng" dirty="0">
                <a:solidFill>
                  <a:srgbClr val="FF0000"/>
                </a:solidFill>
                <a:latin typeface="微軟正黑體" pitchFamily="34" charset="-120"/>
                <a:ea typeface="微軟正黑體" pitchFamily="34" charset="-120"/>
              </a:rPr>
              <a:t>CEFR</a:t>
            </a:r>
            <a:r>
              <a:rPr lang="zh-TW" altLang="en-US" sz="2000" b="1" u="sng" dirty="0">
                <a:solidFill>
                  <a:srgbClr val="FF0000"/>
                </a:solidFill>
                <a:latin typeface="微軟正黑體" pitchFamily="34" charset="-120"/>
                <a:ea typeface="微軟正黑體" pitchFamily="34" charset="-120"/>
              </a:rPr>
              <a:t> </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級以上</a:t>
            </a:r>
            <a:r>
              <a:rPr lang="en-US" altLang="zh-TW" sz="2000" b="1" u="sng" dirty="0">
                <a:solidFill>
                  <a:srgbClr val="FF0000"/>
                </a:solidFill>
                <a:latin typeface="微軟正黑體" pitchFamily="34" charset="-120"/>
                <a:ea typeface="微軟正黑體" pitchFamily="34" charset="-120"/>
              </a:rPr>
              <a:t>(</a:t>
            </a:r>
            <a:r>
              <a:rPr lang="zh-TW" altLang="en-US" sz="2000" b="1" u="sng" dirty="0">
                <a:solidFill>
                  <a:srgbClr val="FF0000"/>
                </a:solidFill>
                <a:latin typeface="微軟正黑體" pitchFamily="34" charset="-120"/>
                <a:ea typeface="微軟正黑體" pitchFamily="34" charset="-120"/>
              </a:rPr>
              <a:t>聽、讀</a:t>
            </a:r>
            <a:r>
              <a:rPr lang="en-US" altLang="zh-TW" sz="2000" b="1" u="sng" dirty="0">
                <a:solidFill>
                  <a:srgbClr val="FF0000"/>
                </a:solidFill>
                <a:latin typeface="微軟正黑體" pitchFamily="34" charset="-120"/>
                <a:ea typeface="微軟正黑體" pitchFamily="34" charset="-120"/>
              </a:rPr>
              <a:t>)</a:t>
            </a:r>
            <a:r>
              <a:rPr lang="zh-TW" altLang="en-US" sz="2000" dirty="0">
                <a:solidFill>
                  <a:schemeClr val="tx1"/>
                </a:solidFill>
                <a:latin typeface="微軟正黑體" pitchFamily="34" charset="-120"/>
                <a:ea typeface="微軟正黑體" pitchFamily="34" charset="-120"/>
              </a:rPr>
              <a:t>英語考試檢定及格證書</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申請時間：</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請於</a:t>
            </a:r>
            <a:r>
              <a:rPr lang="zh-TW" altLang="en-US" sz="2000" b="1" u="sng" dirty="0">
                <a:solidFill>
                  <a:srgbClr val="FF0000"/>
                </a:solidFill>
                <a:latin typeface="微軟正黑體" pitchFamily="34" charset="-120"/>
                <a:ea typeface="微軟正黑體" pitchFamily="34" charset="-120"/>
              </a:rPr>
              <a:t>本校網路加退選結束前</a:t>
            </a:r>
            <a:r>
              <a:rPr lang="zh-TW" altLang="en-US" sz="2000" dirty="0">
                <a:latin typeface="微軟正黑體" pitchFamily="34" charset="-120"/>
                <a:ea typeface="微軟正黑體" pitchFamily="34" charset="-120"/>
              </a:rPr>
              <a:t>至課程組辦理「修習資格</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英檢門檻</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審核」申請。</a:t>
            </a:r>
            <a:endParaRPr lang="en-US" altLang="zh-TW" sz="20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申請表請至網站自行下載填寫，並佐證英檢通過文件。</a:t>
            </a:r>
            <a:endParaRPr lang="en-US" altLang="zh-TW" sz="2000" dirty="0">
              <a:latin typeface="微軟正黑體" pitchFamily="34" charset="-120"/>
              <a:ea typeface="微軟正黑體" pitchFamily="34" charset="-120"/>
            </a:endParaRPr>
          </a:p>
          <a:p>
            <a:pPr algn="just">
              <a:defRPr/>
            </a:pPr>
            <a:r>
              <a:rPr lang="zh-TW" altLang="en-US" sz="2400" dirty="0">
                <a:latin typeface="微軟正黑體" pitchFamily="34" charset="-120"/>
                <a:ea typeface="微軟正黑體" pitchFamily="34" charset="-120"/>
              </a:rPr>
              <a:t>說明：</a:t>
            </a:r>
            <a:endParaRPr lang="en-US" altLang="zh-TW" sz="2400" dirty="0">
              <a:latin typeface="微軟正黑體" pitchFamily="34" charset="-120"/>
              <a:ea typeface="微軟正黑體" pitchFamily="34" charset="-120"/>
            </a:endParaRPr>
          </a:p>
          <a:p>
            <a:pPr lvl="1" algn="just">
              <a:defRPr/>
            </a:pPr>
            <a:r>
              <a:rPr lang="zh-TW" altLang="en-US" sz="2000" dirty="0">
                <a:latin typeface="微軟正黑體" pitchFamily="34" charset="-120"/>
                <a:ea typeface="微軟正黑體" pitchFamily="34" charset="-120"/>
              </a:rPr>
              <a:t>申請教師證加註雙語教學次專長前，須完成全民英檢中高級複試</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或</a:t>
            </a:r>
            <a:r>
              <a:rPr lang="en-US" altLang="zh-TW" sz="2000" dirty="0">
                <a:latin typeface="微軟正黑體" pitchFamily="34" charset="-120"/>
                <a:ea typeface="微軟正黑體" pitchFamily="34" charset="-120"/>
              </a:rPr>
              <a:t>CEFR B2</a:t>
            </a:r>
            <a:r>
              <a:rPr lang="zh-TW" altLang="en-US" sz="2000" dirty="0">
                <a:latin typeface="微軟正黑體" pitchFamily="34" charset="-120"/>
                <a:ea typeface="微軟正黑體" pitchFamily="34" charset="-120"/>
              </a:rPr>
              <a:t>級以上</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聽、說、讀、寫</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通過；</a:t>
            </a:r>
            <a:r>
              <a:rPr lang="zh-TW" altLang="en-US" sz="2000" b="1" dirty="0">
                <a:solidFill>
                  <a:srgbClr val="3333FF"/>
                </a:solidFill>
                <a:latin typeface="微軟正黑體" pitchFamily="34" charset="-120"/>
                <a:ea typeface="微軟正黑體" pitchFamily="34" charset="-120"/>
              </a:rPr>
              <a:t>須包含聽、說、讀、寫</a:t>
            </a:r>
            <a:r>
              <a:rPr lang="en-US" altLang="zh-TW" sz="2000" b="1" dirty="0">
                <a:solidFill>
                  <a:srgbClr val="3333FF"/>
                </a:solidFill>
                <a:latin typeface="微軟正黑體" pitchFamily="34" charset="-120"/>
                <a:ea typeface="微軟正黑體" pitchFamily="34" charset="-120"/>
              </a:rPr>
              <a:t>4 </a:t>
            </a:r>
            <a:r>
              <a:rPr lang="zh-TW" altLang="en-US" sz="2000" b="1" dirty="0">
                <a:solidFill>
                  <a:srgbClr val="3333FF"/>
                </a:solidFill>
                <a:latin typeface="微軟正黑體" pitchFamily="34" charset="-120"/>
                <a:ea typeface="微軟正黑體" pitchFamily="34" charset="-120"/>
              </a:rPr>
              <a:t>項檢測達</a:t>
            </a:r>
            <a:r>
              <a:rPr lang="en-US" altLang="zh-TW" sz="2000" b="1" dirty="0">
                <a:solidFill>
                  <a:srgbClr val="3333FF"/>
                </a:solidFill>
                <a:latin typeface="微軟正黑體" pitchFamily="34" charset="-120"/>
                <a:ea typeface="微軟正黑體" pitchFamily="34" charset="-120"/>
              </a:rPr>
              <a:t>B2</a:t>
            </a:r>
            <a:r>
              <a:rPr lang="zh-TW" altLang="en-US" sz="2000" b="1" dirty="0">
                <a:solidFill>
                  <a:srgbClr val="3333FF"/>
                </a:solidFill>
                <a:latin typeface="微軟正黑體" pitchFamily="34" charset="-120"/>
                <a:ea typeface="微軟正黑體" pitchFamily="34" charset="-120"/>
              </a:rPr>
              <a:t>級以上</a:t>
            </a:r>
            <a:r>
              <a:rPr lang="zh-TW" altLang="en-US" sz="2000" dirty="0">
                <a:solidFill>
                  <a:srgbClr val="3333FF"/>
                </a:solidFill>
                <a:latin typeface="微軟正黑體" pitchFamily="34" charset="-120"/>
                <a:ea typeface="微軟正黑體" pitchFamily="34" charset="-120"/>
              </a:rPr>
              <a:t>。</a:t>
            </a:r>
            <a:endParaRPr lang="en-US" altLang="zh-TW" sz="2000" b="1" dirty="0">
              <a:solidFill>
                <a:srgbClr val="3333FF"/>
              </a:solidFill>
              <a:latin typeface="微軟正黑體" pitchFamily="34" charset="-120"/>
              <a:ea typeface="微軟正黑體" pitchFamily="34" charset="-120"/>
            </a:endParaRPr>
          </a:p>
          <a:p>
            <a:pPr>
              <a:defRPr/>
            </a:pPr>
            <a:endParaRPr lang="zh-TW" altLang="en-US" dirty="0"/>
          </a:p>
        </p:txBody>
      </p:sp>
      <p:sp>
        <p:nvSpPr>
          <p:cNvPr id="17411" name="標題 1"/>
          <p:cNvSpPr>
            <a:spLocks noGrp="1"/>
          </p:cNvSpPr>
          <p:nvPr>
            <p:ph type="title"/>
          </p:nvPr>
        </p:nvSpPr>
        <p:spPr>
          <a:xfrm>
            <a:off x="611188" y="333375"/>
            <a:ext cx="81359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br>
              <a:rPr lang="en-US" altLang="zh-TW" sz="3200" b="1" dirty="0">
                <a:solidFill>
                  <a:srgbClr val="FF0000"/>
                </a:solidFill>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4" name="矩形 3"/>
          <p:cNvSpPr/>
          <p:nvPr/>
        </p:nvSpPr>
        <p:spPr>
          <a:xfrm>
            <a:off x="539551" y="5589240"/>
            <a:ext cx="4854707" cy="830997"/>
          </a:xfrm>
          <a:prstGeom prst="rect">
            <a:avLst/>
          </a:prstGeom>
        </p:spPr>
        <p:txBody>
          <a:bodyPr wrap="square">
            <a:spAutoFit/>
          </a:bodyPr>
          <a:lstStyle/>
          <a:p>
            <a:pPr algn="just">
              <a:lnSpc>
                <a:spcPct val="120000"/>
              </a:lnSpc>
              <a:defRPr/>
            </a:pPr>
            <a:r>
              <a:rPr lang="zh-TW" altLang="en-US" sz="2000" b="1" dirty="0">
                <a:solidFill>
                  <a:srgbClr val="FF0000"/>
                </a:solidFill>
                <a:latin typeface="微軟正黑體" panose="020B0604030504040204" pitchFamily="34" charset="-120"/>
                <a:ea typeface="微軟正黑體" panose="020B0604030504040204" pitchFamily="34" charset="-120"/>
              </a:rPr>
              <a:t>請有興趣加註雙語教學次專長的同學趕快利用暑期報考英檢考試</a:t>
            </a:r>
            <a:r>
              <a:rPr lang="en-US" altLang="zh-TW" sz="2000" b="1" dirty="0">
                <a:solidFill>
                  <a:srgbClr val="FF0000"/>
                </a:solidFill>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42</a:t>
            </a:fld>
            <a:endParaRPr lang="zh-TW" altLang="en-US"/>
          </a:p>
        </p:txBody>
      </p:sp>
    </p:spTree>
    <p:extLst>
      <p:ext uri="{BB962C8B-B14F-4D97-AF65-F5344CB8AC3E}">
        <p14:creationId xmlns:p14="http://schemas.microsoft.com/office/powerpoint/2010/main" val="1700209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endParaRPr lang="zh-TW" altLang="en-US"/>
          </a:p>
        </p:txBody>
      </p:sp>
      <p:sp>
        <p:nvSpPr>
          <p:cNvPr id="19459" name="內容版面配置區 2"/>
          <p:cNvSpPr>
            <a:spLocks noGrp="1"/>
          </p:cNvSpPr>
          <p:nvPr>
            <p:ph idx="1"/>
          </p:nvPr>
        </p:nvSpPr>
        <p:spPr/>
        <p:txBody>
          <a:bodyPr/>
          <a:lstStyle/>
          <a:p>
            <a:endParaRPr lang="zh-TW" altLang="en-US" dirty="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624736" cy="637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fld id="{82BB7E0D-BA08-4335-B3CB-18894A975F5B}" type="slidenum">
              <a:rPr lang="zh-TW" altLang="en-US" smtClean="0"/>
              <a:pPr/>
              <a:t>43</a:t>
            </a:fld>
            <a:endParaRPr lang="zh-TW" altLang="en-US"/>
          </a:p>
        </p:txBody>
      </p:sp>
    </p:spTree>
    <p:extLst>
      <p:ext uri="{BB962C8B-B14F-4D97-AF65-F5344CB8AC3E}">
        <p14:creationId xmlns:p14="http://schemas.microsoft.com/office/powerpoint/2010/main" val="2777410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260350"/>
            <a:ext cx="7958137" cy="1008063"/>
          </a:xfrm>
        </p:spPr>
        <p:txBody>
          <a:bodyPr>
            <a:normAutofit fontScale="90000"/>
          </a:bodyPr>
          <a:lstStyle/>
          <a:p>
            <a:r>
              <a:rPr lang="zh-TW" altLang="en-US" sz="3200" b="1" dirty="0">
                <a:latin typeface="微軟正黑體" pitchFamily="34" charset="-120"/>
                <a:ea typeface="微軟正黑體" pitchFamily="34" charset="-120"/>
              </a:rPr>
              <a:t>修習國民小學師資類科次專長</a:t>
            </a:r>
            <a:r>
              <a:rPr lang="en-US" altLang="zh-TW" sz="3200" b="1" dirty="0">
                <a:latin typeface="微軟正黑體" pitchFamily="34" charset="-120"/>
                <a:ea typeface="微軟正黑體" pitchFamily="34" charset="-120"/>
              </a:rPr>
              <a:t>-</a:t>
            </a:r>
            <a:r>
              <a:rPr lang="zh-TW" altLang="en-US" sz="3200" b="1" dirty="0">
                <a:latin typeface="微軟正黑體" pitchFamily="34" charset="-120"/>
                <a:ea typeface="微軟正黑體" pitchFamily="34" charset="-120"/>
              </a:rPr>
              <a:t>雙語</a:t>
            </a:r>
            <a:br>
              <a:rPr lang="en-US" altLang="zh-TW" sz="3200" b="1" dirty="0">
                <a:latin typeface="微軟正黑體" pitchFamily="34" charset="-120"/>
                <a:ea typeface="微軟正黑體" pitchFamily="34" charset="-120"/>
              </a:rPr>
            </a:br>
            <a:r>
              <a:rPr lang="zh-TW" altLang="en-US" sz="3200" b="1" dirty="0">
                <a:solidFill>
                  <a:srgbClr val="FF0000"/>
                </a:solidFill>
                <a:latin typeface="微軟正黑體" pitchFamily="34" charset="-120"/>
                <a:ea typeface="微軟正黑體" pitchFamily="34" charset="-120"/>
              </a:rPr>
              <a:t>注意事項</a:t>
            </a:r>
          </a:p>
        </p:txBody>
      </p:sp>
      <p:sp>
        <p:nvSpPr>
          <p:cNvPr id="14339" name="內容版面配置區 2"/>
          <p:cNvSpPr>
            <a:spLocks noGrp="1"/>
          </p:cNvSpPr>
          <p:nvPr>
            <p:ph idx="1"/>
          </p:nvPr>
        </p:nvSpPr>
        <p:spPr>
          <a:xfrm>
            <a:off x="179512" y="1340768"/>
            <a:ext cx="8712968" cy="4557712"/>
          </a:xfrm>
        </p:spPr>
        <p:txBody>
          <a:bodyPr>
            <a:normAutofit/>
          </a:bodyPr>
          <a:lstStyle/>
          <a:p>
            <a:pPr algn="just">
              <a:defRPr/>
            </a:pPr>
            <a:r>
              <a:rPr lang="zh-TW" altLang="en-US" sz="1600" dirty="0">
                <a:latin typeface="微軟正黑體" pitchFamily="34" charset="-120"/>
                <a:ea typeface="微軟正黑體" pitchFamily="34" charset="-120"/>
              </a:rPr>
              <a:t>抵免原則：</a:t>
            </a:r>
            <a:r>
              <a:rPr lang="zh-TW" altLang="zh-TW" sz="1600" dirty="0">
                <a:latin typeface="微軟正黑體" pitchFamily="34" charset="-120"/>
                <a:ea typeface="微軟正黑體" pitchFamily="34" charset="-120"/>
              </a:rPr>
              <a:t>經教育部</a:t>
            </a:r>
            <a:r>
              <a:rPr lang="en-US" altLang="zh-TW" sz="1600" dirty="0">
                <a:latin typeface="微軟正黑體" pitchFamily="34" charset="-120"/>
                <a:ea typeface="微軟正黑體" pitchFamily="34" charset="-120"/>
              </a:rPr>
              <a:t>112</a:t>
            </a:r>
            <a:r>
              <a:rPr lang="zh-TW" altLang="zh-TW" sz="1600" dirty="0">
                <a:latin typeface="微軟正黑體" pitchFamily="34" charset="-120"/>
                <a:ea typeface="微軟正黑體" pitchFamily="34" charset="-120"/>
              </a:rPr>
              <a:t>年</a:t>
            </a:r>
            <a:r>
              <a:rPr lang="en-US" altLang="zh-TW" sz="1600" dirty="0">
                <a:latin typeface="微軟正黑體" pitchFamily="34" charset="-120"/>
                <a:ea typeface="微軟正黑體" pitchFamily="34" charset="-120"/>
              </a:rPr>
              <a:t>7</a:t>
            </a:r>
            <a:r>
              <a:rPr lang="zh-TW" altLang="zh-TW" sz="1600" dirty="0">
                <a:latin typeface="微軟正黑體" pitchFamily="34" charset="-120"/>
                <a:ea typeface="微軟正黑體" pitchFamily="34" charset="-120"/>
              </a:rPr>
              <a:t>月</a:t>
            </a:r>
            <a:r>
              <a:rPr lang="en-US" altLang="zh-TW" sz="1600" dirty="0">
                <a:latin typeface="微軟正黑體" pitchFamily="34" charset="-120"/>
                <a:ea typeface="微軟正黑體" pitchFamily="34" charset="-120"/>
              </a:rPr>
              <a:t>14</a:t>
            </a:r>
            <a:r>
              <a:rPr lang="zh-TW" altLang="zh-TW" sz="1600" dirty="0">
                <a:latin typeface="微軟正黑體" pitchFamily="34" charset="-120"/>
                <a:ea typeface="微軟正黑體" pitchFamily="34" charset="-120"/>
              </a:rPr>
              <a:t>日臺教師</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二</a:t>
            </a:r>
            <a:r>
              <a:rPr lang="en-US" altLang="zh-TW" sz="1600" dirty="0">
                <a:latin typeface="微軟正黑體" pitchFamily="34" charset="-120"/>
                <a:ea typeface="微軟正黑體" pitchFamily="34" charset="-120"/>
              </a:rPr>
              <a:t>)</a:t>
            </a:r>
            <a:r>
              <a:rPr lang="zh-TW" altLang="zh-TW" sz="1600" dirty="0">
                <a:latin typeface="微軟正黑體" pitchFamily="34" charset="-120"/>
                <a:ea typeface="微軟正黑體" pitchFamily="34" charset="-120"/>
              </a:rPr>
              <a:t>字第</a:t>
            </a:r>
            <a:r>
              <a:rPr lang="en-US" altLang="zh-TW" sz="1600" dirty="0">
                <a:latin typeface="微軟正黑體" pitchFamily="34" charset="-120"/>
                <a:ea typeface="微軟正黑體" pitchFamily="34" charset="-120"/>
              </a:rPr>
              <a:t>1120059832</a:t>
            </a:r>
            <a:r>
              <a:rPr lang="zh-TW" altLang="zh-TW" sz="1600" dirty="0">
                <a:latin typeface="微軟正黑體" pitchFamily="34" charset="-120"/>
                <a:ea typeface="微軟正黑體" pitchFamily="34" charset="-120"/>
              </a:rPr>
              <a:t>號函備查</a:t>
            </a:r>
            <a:endParaRPr lang="en-US" altLang="zh-TW" sz="1600" dirty="0">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1.</a:t>
            </a:r>
            <a:r>
              <a:rPr lang="zh-TW" altLang="zh-TW" sz="1400" kern="100" dirty="0">
                <a:solidFill>
                  <a:schemeClr val="tx1"/>
                </a:solidFill>
                <a:latin typeface="微軟正黑體" pitchFamily="34" charset="-120"/>
                <a:ea typeface="微軟正黑體" pitchFamily="34" charset="-120"/>
              </a:rPr>
              <a:t>本校非雙語師資生曾於本校修習相同科目名稱且為雙語課程屬性之一般師資職前教育專業課程學分，</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經雙語教學次專長修習資格申請通過後，得申請辦理雙語教學次專長課程之抵免；修習科目為中文</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課程屬性之一般師資職前教育專業課程學分，科目名稱未包含「雙語教學」，不得申請辦理抵免。</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2.</a:t>
            </a:r>
            <a:r>
              <a:rPr lang="zh-TW" altLang="zh-TW" sz="1400" kern="100" dirty="0">
                <a:solidFill>
                  <a:schemeClr val="tx1"/>
                </a:solidFill>
                <a:latin typeface="微軟正黑體" pitchFamily="34" charset="-120"/>
                <a:ea typeface="微軟正黑體" pitchFamily="34" charset="-120"/>
              </a:rPr>
              <a:t>國民小學師資類科次專長課程之抵免僅限為共通性課程；共通性課程為教育心理學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zh-TW" altLang="zh-TW" sz="1400" kern="100" dirty="0">
                <a:solidFill>
                  <a:schemeClr val="tx1"/>
                </a:solidFill>
                <a:latin typeface="微軟正黑體" pitchFamily="34" charset="-120"/>
                <a:ea typeface="微軟正黑體" pitchFamily="34" charset="-120"/>
              </a:rPr>
              <a:t>課程發展與設計</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、閱讀理解策略教學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a:t>
            </a:r>
            <a:endParaRPr lang="en-US" altLang="zh-TW" sz="1400" kern="100" dirty="0">
              <a:solidFill>
                <a:schemeClr val="tx1"/>
              </a:solidFill>
              <a:latin typeface="微軟正黑體" pitchFamily="34" charset="-120"/>
              <a:ea typeface="微軟正黑體" pitchFamily="34" charset="-120"/>
            </a:endParaRPr>
          </a:p>
          <a:p>
            <a:pPr marL="457200" lvl="1" indent="0" algn="just">
              <a:spcAft>
                <a:spcPts val="0"/>
              </a:spcAft>
              <a:buFont typeface="Wingdings 3" pitchFamily="18" charset="2"/>
              <a:buNone/>
              <a:defRPr/>
            </a:pPr>
            <a:r>
              <a:rPr lang="en-US" altLang="zh-TW" sz="1400" kern="100" dirty="0">
                <a:solidFill>
                  <a:schemeClr val="tx1"/>
                </a:solidFill>
                <a:latin typeface="微軟正黑體" pitchFamily="34" charset="-120"/>
                <a:ea typeface="微軟正黑體" pitchFamily="34" charset="-120"/>
              </a:rPr>
              <a:t>3.</a:t>
            </a:r>
            <a:r>
              <a:rPr lang="zh-TW" altLang="zh-TW" sz="1400" kern="100" dirty="0">
                <a:solidFill>
                  <a:schemeClr val="tx1"/>
                </a:solidFill>
                <a:latin typeface="微軟正黑體" pitchFamily="34" charset="-120"/>
                <a:ea typeface="微軟正黑體" pitchFamily="34" charset="-120"/>
              </a:rPr>
              <a:t>教材教法</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及教學實習</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雙語教學</a:t>
            </a:r>
            <a:r>
              <a:rPr lang="en-US" altLang="zh-TW" sz="1400" kern="100" dirty="0">
                <a:solidFill>
                  <a:schemeClr val="tx1"/>
                </a:solidFill>
                <a:latin typeface="微軟正黑體" pitchFamily="34" charset="-120"/>
                <a:ea typeface="微軟正黑體" pitchFamily="34" charset="-120"/>
              </a:rPr>
              <a:t>)</a:t>
            </a:r>
            <a:r>
              <a:rPr lang="zh-TW" altLang="zh-TW" sz="1400" kern="100" dirty="0">
                <a:solidFill>
                  <a:schemeClr val="tx1"/>
                </a:solidFill>
                <a:latin typeface="微軟正黑體" pitchFamily="34" charset="-120"/>
                <a:ea typeface="微軟正黑體" pitchFamily="34" charset="-120"/>
              </a:rPr>
              <a:t>不得辦理抵免。</a:t>
            </a:r>
            <a:endParaRPr lang="zh-TW" altLang="zh-TW" sz="1400" dirty="0">
              <a:solidFill>
                <a:schemeClr val="tx1"/>
              </a:solidFill>
              <a:latin typeface="微軟正黑體" pitchFamily="34" charset="-120"/>
              <a:ea typeface="微軟正黑體" pitchFamily="34" charset="-120"/>
            </a:endParaRPr>
          </a:p>
          <a:p>
            <a:pPr algn="just">
              <a:defRPr/>
            </a:pPr>
            <a:r>
              <a:rPr lang="zh-TW" altLang="en-US" sz="2400" dirty="0">
                <a:solidFill>
                  <a:srgbClr val="0000FF"/>
                </a:solidFill>
                <a:latin typeface="微軟正黑體" pitchFamily="34" charset="-120"/>
                <a:ea typeface="微軟正黑體" pitchFamily="34" charset="-120"/>
              </a:rPr>
              <a:t>簡單來說：</a:t>
            </a:r>
            <a:endParaRPr lang="en-US" altLang="zh-TW" sz="2400"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尚未通過</a:t>
            </a:r>
            <a:r>
              <a:rPr lang="en-US" altLang="zh-TW" sz="2000" b="1" u="sng" dirty="0">
                <a:solidFill>
                  <a:srgbClr val="0000FF"/>
                </a:solidFill>
                <a:latin typeface="微軟正黑體" pitchFamily="34" charset="-120"/>
                <a:ea typeface="微軟正黑體" pitchFamily="34" charset="-120"/>
              </a:rPr>
              <a:t>B1</a:t>
            </a:r>
            <a:r>
              <a:rPr lang="zh-TW" altLang="en-US" sz="2000" b="1" u="sng" dirty="0">
                <a:solidFill>
                  <a:srgbClr val="0000FF"/>
                </a:solidFill>
                <a:latin typeface="微軟正黑體" pitchFamily="34" charset="-120"/>
                <a:ea typeface="微軟正黑體" pitchFamily="34" charset="-120"/>
              </a:rPr>
              <a:t>級英檢能力考試前，可先</a:t>
            </a:r>
            <a:r>
              <a:rPr lang="zh-TW" altLang="en-US" sz="2000" b="1" u="sng" dirty="0">
                <a:solidFill>
                  <a:srgbClr val="FF0000"/>
                </a:solidFill>
                <a:latin typeface="微軟正黑體" pitchFamily="34" charset="-120"/>
                <a:ea typeface="微軟正黑體" pitchFamily="34" charset="-120"/>
              </a:rPr>
              <a:t>預修</a:t>
            </a:r>
            <a:r>
              <a:rPr lang="zh-TW" altLang="en-US" sz="2000" b="1" u="sng"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0000FF"/>
                </a:solidFill>
                <a:latin typeface="微軟正黑體" pitchFamily="34" charset="-120"/>
                <a:ea typeface="微軟正黑體" pitchFamily="34" charset="-120"/>
              </a:rPr>
              <a:t>教育心理學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、課程發展與設計</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雙語教學</a:t>
            </a:r>
            <a:r>
              <a:rPr lang="en-US" altLang="zh-TW" sz="2000" b="1" u="sng" dirty="0">
                <a:solidFill>
                  <a:srgbClr val="0000FF"/>
                </a:solidFill>
                <a:latin typeface="微軟正黑體" pitchFamily="34" charset="-120"/>
                <a:ea typeface="微軟正黑體" pitchFamily="34" charset="-120"/>
              </a:rPr>
              <a:t>)</a:t>
            </a:r>
            <a:r>
              <a:rPr lang="zh-TW" altLang="en-US" sz="2000" b="1" u="sng"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閱讀理解策略教學</a:t>
            </a:r>
            <a:r>
              <a:rPr lang="en-US" altLang="zh-TW" sz="2000" b="1" u="sng" kern="100" dirty="0">
                <a:solidFill>
                  <a:srgbClr val="0000FF"/>
                </a:solidFill>
                <a:latin typeface="微軟正黑體" pitchFamily="34" charset="-120"/>
                <a:ea typeface="微軟正黑體" pitchFamily="34" charset="-120"/>
              </a:rPr>
              <a:t>(</a:t>
            </a:r>
            <a:r>
              <a:rPr lang="zh-TW" altLang="zh-TW" sz="2000" b="1" u="sng" kern="100" dirty="0">
                <a:solidFill>
                  <a:srgbClr val="0000FF"/>
                </a:solidFill>
                <a:latin typeface="微軟正黑體" pitchFamily="34" charset="-120"/>
                <a:ea typeface="微軟正黑體" pitchFamily="34" charset="-120"/>
              </a:rPr>
              <a:t>雙語教學</a:t>
            </a:r>
            <a:r>
              <a:rPr lang="en-US" altLang="zh-TW" sz="2000" b="1" u="sng" kern="100" dirty="0">
                <a:solidFill>
                  <a:srgbClr val="0000FF"/>
                </a:solidFill>
                <a:latin typeface="微軟正黑體" pitchFamily="34" charset="-120"/>
                <a:ea typeface="微軟正黑體" pitchFamily="34" charset="-120"/>
              </a:rPr>
              <a:t>) </a:t>
            </a:r>
            <a:r>
              <a:rPr lang="zh-TW" altLang="zh-TW" sz="2000" b="1" u="sng" kern="100" dirty="0">
                <a:solidFill>
                  <a:srgbClr val="0000FF"/>
                </a:solidFill>
                <a:latin typeface="微軟正黑體" pitchFamily="34" charset="-120"/>
                <a:ea typeface="微軟正黑體" pitchFamily="34" charset="-120"/>
              </a:rPr>
              <a:t>。</a:t>
            </a:r>
            <a:endParaRPr lang="en-US" altLang="zh-TW" sz="2000" b="1" u="sng" dirty="0">
              <a:solidFill>
                <a:srgbClr val="0000FF"/>
              </a:solidFill>
              <a:latin typeface="微軟正黑體" pitchFamily="34" charset="-120"/>
              <a:ea typeface="微軟正黑體" pitchFamily="34" charset="-120"/>
            </a:endParaRPr>
          </a:p>
          <a:p>
            <a:pPr lvl="1" algn="just">
              <a:defRPr/>
            </a:pPr>
            <a:r>
              <a:rPr lang="zh-TW" altLang="en-US" sz="2000" b="1" u="sng" dirty="0">
                <a:solidFill>
                  <a:srgbClr val="FF0000"/>
                </a:solidFill>
                <a:latin typeface="微軟正黑體" pitchFamily="34" charset="-120"/>
                <a:ea typeface="微軟正黑體" pitchFamily="34" charset="-120"/>
              </a:rPr>
              <a:t>在修習雙語教材教法前，務必通過</a:t>
            </a:r>
            <a:r>
              <a:rPr lang="en-US" altLang="zh-TW" sz="2000" b="1" u="sng" dirty="0">
                <a:solidFill>
                  <a:srgbClr val="FF0000"/>
                </a:solidFill>
                <a:latin typeface="微軟正黑體" pitchFamily="34" charset="-120"/>
                <a:ea typeface="微軟正黑體" pitchFamily="34" charset="-120"/>
              </a:rPr>
              <a:t>B1</a:t>
            </a:r>
            <a:r>
              <a:rPr lang="zh-TW" altLang="en-US" sz="2000" b="1" u="sng" dirty="0">
                <a:solidFill>
                  <a:srgbClr val="FF0000"/>
                </a:solidFill>
                <a:latin typeface="微軟正黑體" pitchFamily="34" charset="-120"/>
                <a:ea typeface="微軟正黑體" pitchFamily="34" charset="-120"/>
              </a:rPr>
              <a:t>級英語能力檢定，並提出修習資格申請。</a:t>
            </a:r>
            <a:endParaRPr lang="en-US" altLang="zh-TW" sz="2000" b="1" u="sng" dirty="0">
              <a:solidFill>
                <a:srgbClr val="FF0000"/>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44</a:t>
            </a:fld>
            <a:endParaRPr lang="zh-TW" altLang="en-US"/>
          </a:p>
        </p:txBody>
      </p:sp>
    </p:spTree>
    <p:extLst>
      <p:ext uri="{BB962C8B-B14F-4D97-AF65-F5344CB8AC3E}">
        <p14:creationId xmlns:p14="http://schemas.microsoft.com/office/powerpoint/2010/main" val="1542550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611188" y="333375"/>
            <a:ext cx="7418387" cy="801688"/>
          </a:xfrm>
        </p:spPr>
        <p:txBody>
          <a:bodyPr/>
          <a:lstStyle/>
          <a:p>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雙語教學</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國民小學師資類科次專長</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雙語</a:t>
            </a:r>
            <a:endParaRPr lang="zh-TW" altLang="en-US" sz="2800" dirty="0">
              <a:latin typeface="微軟正黑體" pitchFamily="34" charset="-120"/>
              <a:ea typeface="微軟正黑體" pitchFamily="34" charset="-120"/>
            </a:endParaRPr>
          </a:p>
        </p:txBody>
      </p:sp>
      <p:sp>
        <p:nvSpPr>
          <p:cNvPr id="20483" name="內容版面配置區 2"/>
          <p:cNvSpPr>
            <a:spLocks noGrp="1"/>
          </p:cNvSpPr>
          <p:nvPr>
            <p:ph idx="1"/>
          </p:nvPr>
        </p:nvSpPr>
        <p:spPr/>
        <p:txBody>
          <a:bodyPr/>
          <a:lstStyle/>
          <a:p>
            <a:endParaRPr lang="zh-TW"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25" y="980728"/>
            <a:ext cx="7607948" cy="4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fld id="{82BB7E0D-BA08-4335-B3CB-18894A975F5B}" type="slidenum">
              <a:rPr lang="zh-TW" altLang="en-US" smtClean="0"/>
              <a:pPr/>
              <a:t>45</a:t>
            </a:fld>
            <a:endParaRPr lang="zh-TW" altLang="en-US"/>
          </a:p>
        </p:txBody>
      </p:sp>
    </p:spTree>
    <p:extLst>
      <p:ext uri="{BB962C8B-B14F-4D97-AF65-F5344CB8AC3E}">
        <p14:creationId xmlns:p14="http://schemas.microsoft.com/office/powerpoint/2010/main" val="65070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332656"/>
            <a:ext cx="8424936" cy="769441"/>
          </a:xfrm>
          <a:prstGeom prst="rect">
            <a:avLst/>
          </a:prstGeom>
          <a:noFill/>
        </p:spPr>
        <p:txBody>
          <a:bodyPr wrap="square" rtlCol="0">
            <a:spAutoFit/>
          </a:body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中教「加科」、小教「加註專長」</a:t>
            </a:r>
          </a:p>
        </p:txBody>
      </p:sp>
      <p:graphicFrame>
        <p:nvGraphicFramePr>
          <p:cNvPr id="2" name="資料庫圖表 1"/>
          <p:cNvGraphicFramePr/>
          <p:nvPr/>
        </p:nvGraphicFramePr>
        <p:xfrm>
          <a:off x="539552" y="1397000"/>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82BB7E0D-BA08-4335-B3CB-18894A975F5B}" type="slidenum">
              <a:rPr lang="zh-TW" altLang="en-US" smtClean="0"/>
              <a:pPr/>
              <a:t>46</a:t>
            </a:fld>
            <a:endParaRPr lang="zh-TW" altLang="en-US"/>
          </a:p>
        </p:txBody>
      </p:sp>
    </p:spTree>
    <p:extLst>
      <p:ext uri="{BB962C8B-B14F-4D97-AF65-F5344CB8AC3E}">
        <p14:creationId xmlns:p14="http://schemas.microsoft.com/office/powerpoint/2010/main" val="277295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0" y="703949"/>
            <a:ext cx="93599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defTabSz="457200" rtl="0" eaLnBrk="0" fontAlgn="base" hangingPunct="0">
              <a:spcBef>
                <a:spcPct val="0"/>
              </a:spcBef>
              <a:spcAft>
                <a:spcPct val="0"/>
              </a:spcAft>
              <a:defRPr sz="54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中教「加科」、小教「加註專長」申請注意事項</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3200" b="1" dirty="0">
                <a:solidFill>
                  <a:schemeClr val="tx1"/>
                </a:solidFill>
                <a:latin typeface="微軟正黑體" panose="020B0604030504040204" pitchFamily="34" charset="-120"/>
                <a:ea typeface="微軟正黑體" panose="020B0604030504040204" pitchFamily="34" charset="-120"/>
              </a:rPr>
              <a:t>→</a:t>
            </a:r>
            <a:r>
              <a:rPr lang="zh-TW" altLang="en-US" sz="3200" b="1" u="sng" dirty="0">
                <a:solidFill>
                  <a:schemeClr val="tx1"/>
                </a:solidFill>
                <a:latin typeface="微軟正黑體" panose="020B0604030504040204" pitchFamily="34" charset="-120"/>
                <a:ea typeface="微軟正黑體" panose="020B0604030504040204" pitchFamily="34" charset="-120"/>
              </a:rPr>
              <a:t>請事先向課程組提出加科修課申請</a:t>
            </a:r>
            <a:endParaRPr lang="en-US" altLang="zh-TW" sz="3200" b="1" u="sng"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79388" y="1590675"/>
            <a:ext cx="8713787" cy="646113"/>
          </a:xfrm>
          <a:prstGeom prst="rect">
            <a:avLst/>
          </a:prstGeom>
        </p:spPr>
        <p:txBody>
          <a:bodyPr>
            <a:spAutoFit/>
          </a:bodyPr>
          <a:lstStyle/>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u"/>
              <a:defRPr/>
            </a:pPr>
            <a:endParaRPr lang="en-US" altLang="zh-TW" dirty="0">
              <a:latin typeface="微軟正黑體" panose="020B0604030504040204" pitchFamily="34" charset="-120"/>
              <a:ea typeface="微軟正黑體" panose="020B0604030504040204" pitchFamily="34" charset="-120"/>
            </a:endParaRPr>
          </a:p>
        </p:txBody>
      </p:sp>
      <p:sp>
        <p:nvSpPr>
          <p:cNvPr id="6" name="矩形 5"/>
          <p:cNvSpPr/>
          <p:nvPr/>
        </p:nvSpPr>
        <p:spPr>
          <a:xfrm>
            <a:off x="68611" y="1903264"/>
            <a:ext cx="8857108" cy="3323987"/>
          </a:xfrm>
          <a:prstGeom prst="rect">
            <a:avLst/>
          </a:prstGeom>
        </p:spPr>
        <p:txBody>
          <a:bodyPr wrap="square">
            <a:spAutoFit/>
          </a:bodyPr>
          <a:lstStyle/>
          <a:p>
            <a:pPr marL="285750" indent="-285750" algn="just">
              <a:buFont typeface="Wingdings" panose="05000000000000000000" pitchFamily="2" charset="2"/>
              <a:buChar char="u"/>
              <a:defRPr/>
            </a:pP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選讀第二專長應依循行政流程</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學生就讀系所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專門課程培育系所</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師就處</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sym typeface="Wingdings" panose="05000000000000000000" pitchFamily="2" charset="2"/>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校長</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同意學生加修第二專長後，始得修習相關課程。</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未來欲申請第二張教師證</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加科</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者，請先提交申請表。</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buFont typeface="Wingdings" panose="05000000000000000000" pitchFamily="2" charset="2"/>
              <a:buChar char="u"/>
              <a:defRPr/>
            </a:pP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表單下載路徑：課程組網站</a:t>
            </a:r>
            <a:r>
              <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表單下載</a:t>
            </a:r>
            <a:endParaRPr lang="en-US" altLang="zh-TW"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r>
              <a:rPr lang="zh-TW" altLang="en-US" sz="2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a:t>
            </a:r>
            <a:endParaRPr lang="zh-TW" altLang="en-US" sz="2400" dirty="0">
              <a:latin typeface="微軟正黑體"/>
            </a:endParaRPr>
          </a:p>
          <a:p>
            <a:pPr algn="just">
              <a:defRPr/>
            </a:pPr>
            <a:endParaRPr lang="zh-TW" altLang="en-US" sz="2400" dirty="0">
              <a:latin typeface="微軟正黑體"/>
            </a:endParaRPr>
          </a:p>
          <a:p>
            <a:pPr algn="just">
              <a:defRPr/>
            </a:pPr>
            <a:endParaRPr lang="zh-TW" altLang="en-US" sz="2400" dirty="0">
              <a:latin typeface="微軟正黑體" panose="020B0604030504040204" pitchFamily="34" charset="-120"/>
              <a:ea typeface="微軟正黑體" panose="020B0604030504040204" pitchFamily="34" charset="-120"/>
            </a:endParaRPr>
          </a:p>
          <a:p>
            <a:pPr algn="just">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79597457"/>
              </p:ext>
            </p:extLst>
          </p:nvPr>
        </p:nvGraphicFramePr>
        <p:xfrm>
          <a:off x="143793" y="3933056"/>
          <a:ext cx="8784976" cy="2171700"/>
        </p:xfrm>
        <a:graphic>
          <a:graphicData uri="http://schemas.openxmlformats.org/drawingml/2006/table">
            <a:tbl>
              <a:tblPr/>
              <a:tblGrid>
                <a:gridCol w="1059484">
                  <a:extLst>
                    <a:ext uri="{9D8B030D-6E8A-4147-A177-3AD203B41FA5}">
                      <a16:colId xmlns:a16="http://schemas.microsoft.com/office/drawing/2014/main" val="20000"/>
                    </a:ext>
                  </a:extLst>
                </a:gridCol>
                <a:gridCol w="7725492">
                  <a:extLst>
                    <a:ext uri="{9D8B030D-6E8A-4147-A177-3AD203B41FA5}">
                      <a16:colId xmlns:a16="http://schemas.microsoft.com/office/drawing/2014/main" val="20001"/>
                    </a:ext>
                  </a:extLst>
                </a:gridCol>
              </a:tblGrid>
              <a:tr h="542925">
                <a:tc>
                  <a:txBody>
                    <a:bodyPr/>
                    <a:lstStyle/>
                    <a:p>
                      <a:pPr algn="ctr"/>
                      <a:r>
                        <a:rPr lang="en-US" altLang="zh-TW" dirty="0">
                          <a:effectLst/>
                          <a:latin typeface="微軟正黑體"/>
                        </a:rPr>
                        <a:t>10</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2"/>
                        </a:rPr>
                        <a:t>中等學校專門課程加科修讀及認證版本申請書</a:t>
                      </a:r>
                      <a:r>
                        <a:rPr lang="en-US" altLang="zh-TW" u="none" strike="noStrike" dirty="0">
                          <a:solidFill>
                            <a:srgbClr val="337AB7"/>
                          </a:solidFill>
                          <a:effectLst/>
                          <a:latin typeface="微軟正黑體"/>
                          <a:hlinkClick r:id="rId2"/>
                        </a:rPr>
                        <a:t>(</a:t>
                      </a:r>
                      <a:r>
                        <a:rPr lang="zh-TW" altLang="en-US" u="none" strike="noStrike" dirty="0">
                          <a:solidFill>
                            <a:srgbClr val="337AB7"/>
                          </a:solidFill>
                          <a:effectLst/>
                          <a:latin typeface="微軟正黑體"/>
                          <a:hlinkClick r:id="rId2"/>
                        </a:rPr>
                        <a:t>未具教師證</a:t>
                      </a:r>
                      <a:r>
                        <a:rPr lang="en-US" altLang="zh-TW" u="none" strike="noStrike" dirty="0">
                          <a:solidFill>
                            <a:srgbClr val="337AB7"/>
                          </a:solidFill>
                          <a:effectLst/>
                          <a:latin typeface="微軟正黑體"/>
                          <a:hlinkClick r:id="rId2"/>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542925">
                <a:tc>
                  <a:txBody>
                    <a:bodyPr/>
                    <a:lstStyle/>
                    <a:p>
                      <a:pPr algn="ctr"/>
                      <a:r>
                        <a:rPr lang="en-US" altLang="zh-TW" dirty="0">
                          <a:effectLst/>
                          <a:latin typeface="微軟正黑體"/>
                        </a:rPr>
                        <a:t>11</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3"/>
                        </a:rPr>
                        <a:t>中等學校專門課程加科修讀及認證版本申請書</a:t>
                      </a:r>
                      <a:r>
                        <a:rPr lang="en-US" altLang="zh-TW" u="none" strike="noStrike" dirty="0">
                          <a:solidFill>
                            <a:srgbClr val="337AB7"/>
                          </a:solidFill>
                          <a:effectLst/>
                          <a:latin typeface="微軟正黑體"/>
                          <a:hlinkClick r:id="rId3"/>
                        </a:rPr>
                        <a:t>(</a:t>
                      </a:r>
                      <a:r>
                        <a:rPr lang="zh-TW" altLang="en-US" u="none" strike="noStrike" dirty="0">
                          <a:solidFill>
                            <a:srgbClr val="337AB7"/>
                          </a:solidFill>
                          <a:effectLst/>
                          <a:latin typeface="微軟正黑體"/>
                          <a:hlinkClick r:id="rId3"/>
                        </a:rPr>
                        <a:t>已具教師證</a:t>
                      </a:r>
                      <a:r>
                        <a:rPr lang="en-US" altLang="zh-TW" u="none" strike="noStrike" dirty="0">
                          <a:solidFill>
                            <a:srgbClr val="337AB7"/>
                          </a:solidFill>
                          <a:effectLst/>
                          <a:latin typeface="微軟正黑體"/>
                          <a:hlinkClick r:id="rId3"/>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542925">
                <a:tc>
                  <a:txBody>
                    <a:bodyPr/>
                    <a:lstStyle/>
                    <a:p>
                      <a:pPr algn="ctr"/>
                      <a:r>
                        <a:rPr lang="en-US" altLang="zh-TW" dirty="0">
                          <a:effectLst/>
                          <a:latin typeface="微軟正黑體"/>
                        </a:rPr>
                        <a:t>12</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4"/>
                        </a:rPr>
                        <a:t>國民小學教師加註各領域專長專門課程</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修讀及認證版本申請書</a:t>
                      </a:r>
                      <a:r>
                        <a:rPr lang="en-US" altLang="zh-TW" u="none" strike="noStrike" dirty="0">
                          <a:solidFill>
                            <a:srgbClr val="337AB7"/>
                          </a:solidFill>
                          <a:effectLst/>
                          <a:latin typeface="微軟正黑體"/>
                          <a:hlinkClick r:id="rId4"/>
                        </a:rPr>
                        <a:t>(</a:t>
                      </a:r>
                      <a:r>
                        <a:rPr lang="zh-TW" altLang="en-US" u="none" strike="noStrike" dirty="0">
                          <a:solidFill>
                            <a:srgbClr val="337AB7"/>
                          </a:solidFill>
                          <a:effectLst/>
                          <a:latin typeface="微軟正黑體"/>
                          <a:hlinkClick r:id="rId4"/>
                        </a:rPr>
                        <a:t>未具教師證</a:t>
                      </a:r>
                      <a:r>
                        <a:rPr lang="en-US" altLang="zh-TW" u="none" strike="noStrike" dirty="0">
                          <a:solidFill>
                            <a:srgbClr val="337AB7"/>
                          </a:solidFill>
                          <a:effectLst/>
                          <a:latin typeface="微軟正黑體"/>
                          <a:hlinkClick r:id="rId4"/>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542925">
                <a:tc>
                  <a:txBody>
                    <a:bodyPr/>
                    <a:lstStyle/>
                    <a:p>
                      <a:pPr algn="ctr"/>
                      <a:r>
                        <a:rPr lang="en-US" altLang="zh-TW" dirty="0">
                          <a:effectLst/>
                          <a:latin typeface="微軟正黑體"/>
                        </a:rPr>
                        <a:t>13</a:t>
                      </a:r>
                    </a:p>
                  </a:txBody>
                  <a:tcPr marL="0" marR="0" marT="0" marB="0" anchor="ctr">
                    <a:lnL>
                      <a:noFill/>
                    </a:lnL>
                    <a:lnR>
                      <a:noFill/>
                    </a:lnR>
                    <a:lnT>
                      <a:noFill/>
                    </a:lnT>
                    <a:lnB>
                      <a:noFill/>
                    </a:lnB>
                    <a:solidFill>
                      <a:srgbClr val="FFFFFF"/>
                    </a:solidFill>
                  </a:tcPr>
                </a:tc>
                <a:tc>
                  <a:txBody>
                    <a:bodyPr/>
                    <a:lstStyle/>
                    <a:p>
                      <a:r>
                        <a:rPr lang="zh-TW" altLang="en-US" u="none" strike="noStrike" dirty="0">
                          <a:solidFill>
                            <a:srgbClr val="337AB7"/>
                          </a:solidFill>
                          <a:effectLst/>
                          <a:latin typeface="微軟正黑體"/>
                          <a:hlinkClick r:id="rId5"/>
                        </a:rPr>
                        <a:t>國民小學教師加註各領域專長專門課程</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修讀及認證版本申請書</a:t>
                      </a:r>
                      <a:r>
                        <a:rPr lang="en-US" altLang="zh-TW" u="none" strike="noStrike" dirty="0">
                          <a:solidFill>
                            <a:srgbClr val="337AB7"/>
                          </a:solidFill>
                          <a:effectLst/>
                          <a:latin typeface="微軟正黑體"/>
                          <a:hlinkClick r:id="rId5"/>
                        </a:rPr>
                        <a:t>(</a:t>
                      </a:r>
                      <a:r>
                        <a:rPr lang="zh-TW" altLang="en-US" u="none" strike="noStrike" dirty="0">
                          <a:solidFill>
                            <a:srgbClr val="337AB7"/>
                          </a:solidFill>
                          <a:effectLst/>
                          <a:latin typeface="微軟正黑體"/>
                          <a:hlinkClick r:id="rId5"/>
                        </a:rPr>
                        <a:t>已具教師證</a:t>
                      </a:r>
                      <a:r>
                        <a:rPr lang="en-US" altLang="zh-TW" u="none" strike="noStrike" dirty="0">
                          <a:solidFill>
                            <a:srgbClr val="337AB7"/>
                          </a:solidFill>
                          <a:effectLst/>
                          <a:latin typeface="微軟正黑體"/>
                          <a:hlinkClick r:id="rId5"/>
                        </a:rPr>
                        <a:t>)</a:t>
                      </a:r>
                      <a:endParaRPr lang="zh-TW" altLang="en-US" dirty="0">
                        <a:effectLst/>
                        <a:latin typeface="微軟正黑體"/>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fld id="{82BB7E0D-BA08-4335-B3CB-18894A975F5B}" type="slidenum">
              <a:rPr lang="zh-TW" altLang="en-US" smtClean="0"/>
              <a:pPr/>
              <a:t>47</a:t>
            </a:fld>
            <a:endParaRPr lang="zh-TW" altLang="en-US"/>
          </a:p>
        </p:txBody>
      </p:sp>
    </p:spTree>
    <p:extLst>
      <p:ext uri="{BB962C8B-B14F-4D97-AF65-F5344CB8AC3E}">
        <p14:creationId xmlns:p14="http://schemas.microsoft.com/office/powerpoint/2010/main" val="1834126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899592" y="2780928"/>
            <a:ext cx="8568951"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     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5400" b="1" dirty="0">
                <a:latin typeface="Microsoft JhengHei" charset="-120"/>
                <a:ea typeface="Microsoft JhengHei" charset="-120"/>
                <a:cs typeface="Microsoft JhengHei" charset="-120"/>
              </a:rPr>
              <a:t>必須要做，但不在學分內</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48</a:t>
            </a:fld>
            <a:endParaRPr lang="zh-TW" altLang="en-US" sz="675">
              <a:solidFill>
                <a:srgbClr val="898989"/>
              </a:solidFill>
            </a:endParaRPr>
          </a:p>
        </p:txBody>
      </p:sp>
    </p:spTree>
    <p:extLst>
      <p:ext uri="{BB962C8B-B14F-4D97-AF65-F5344CB8AC3E}">
        <p14:creationId xmlns:p14="http://schemas.microsoft.com/office/powerpoint/2010/main" val="8980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323850" y="476250"/>
            <a:ext cx="71278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小時服務學習</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志工</a:t>
            </a:r>
            <a:r>
              <a:rPr kumimoji="0"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時數之規定</a:t>
            </a:r>
          </a:p>
        </p:txBody>
      </p:sp>
      <p:sp>
        <p:nvSpPr>
          <p:cNvPr id="9" name="矩形 8"/>
          <p:cNvSpPr/>
          <p:nvPr/>
        </p:nvSpPr>
        <p:spPr>
          <a:xfrm>
            <a:off x="323850" y="1268413"/>
            <a:ext cx="8496300" cy="4770537"/>
          </a:xfrm>
          <a:prstGeom prst="rect">
            <a:avLst/>
          </a:prstGeom>
        </p:spPr>
        <p:txBody>
          <a:bodyPr>
            <a:spAutoFit/>
          </a:bodyPr>
          <a:lstStyle/>
          <a:p>
            <a:pPr marL="285750" indent="-285750">
              <a:spcAft>
                <a:spcPts val="0"/>
              </a:spcAft>
              <a:buFont typeface="Wingdings" panose="05000000000000000000" pitchFamily="2" charset="2"/>
              <a:buChar char="u"/>
              <a:defRPr/>
            </a:pPr>
            <a:r>
              <a:rPr lang="zh-TW" altLang="en-US" sz="1600" kern="100" dirty="0">
                <a:latin typeface="微軟正黑體" panose="020B0604030504040204" pitchFamily="34" charset="-120"/>
                <a:ea typeface="微軟正黑體" panose="020B0604030504040204" pitchFamily="34" charset="-120"/>
              </a:rPr>
              <a:t>請參閱網路說明：</a:t>
            </a:r>
            <a:r>
              <a:rPr lang="en-US" altLang="zh-TW" sz="1600" kern="100" dirty="0">
                <a:latin typeface="微軟正黑體" panose="020B0604030504040204" pitchFamily="34" charset="-120"/>
                <a:ea typeface="微軟正黑體" panose="020B0604030504040204" pitchFamily="34" charset="-120"/>
              </a:rPr>
              <a:t> </a:t>
            </a:r>
            <a:r>
              <a:rPr lang="en-US" altLang="zh-TW" sz="1600" kern="100" dirty="0">
                <a:latin typeface="微軟正黑體" panose="020B0604030504040204" pitchFamily="34" charset="-120"/>
                <a:ea typeface="微軟正黑體" panose="020B0604030504040204" pitchFamily="34" charset="-120"/>
                <a:hlinkClick r:id="rId2"/>
              </a:rPr>
              <a:t>https://tecs.nknu.edu.tw/Page.aspx?PN=134&amp;SN=140&amp;Kind=s1</a:t>
            </a:r>
            <a:endParaRPr lang="en-US" altLang="zh-TW" sz="1600" kern="1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zh-TW" sz="1600" dirty="0">
                <a:solidFill>
                  <a:srgbClr val="000000"/>
                </a:solidFill>
                <a:latin typeface="微軟正黑體" panose="020B0604030504040204" pitchFamily="34" charset="-120"/>
                <a:ea typeface="微軟正黑體" panose="020B0604030504040204" pitchFamily="34" charset="-120"/>
              </a:rPr>
              <a:t>時數要求：</a:t>
            </a:r>
            <a:r>
              <a:rPr lang="zh-TW" altLang="zh-TW" sz="1600" u="sng" dirty="0">
                <a:solidFill>
                  <a:srgbClr val="000000"/>
                </a:solidFill>
                <a:latin typeface="微軟正黑體" panose="020B0604030504040204" pitchFamily="34" charset="-120"/>
                <a:ea typeface="微軟正黑體" panose="020B0604030504040204" pitchFamily="34" charset="-120"/>
              </a:rPr>
              <a:t>取得教育學程資格</a:t>
            </a:r>
            <a:r>
              <a:rPr lang="zh-TW" altLang="zh-TW" sz="1600" b="1" u="sng" dirty="0">
                <a:solidFill>
                  <a:srgbClr val="FF0000"/>
                </a:solidFill>
                <a:latin typeface="微軟正黑體" panose="020B0604030504040204" pitchFamily="34" charset="-120"/>
                <a:ea typeface="微軟正黑體" panose="020B0604030504040204" pitchFamily="34" charset="-120"/>
              </a:rPr>
              <a:t>後</a:t>
            </a:r>
            <a:r>
              <a:rPr lang="zh-TW" altLang="zh-TW" sz="1600" u="sng" dirty="0">
                <a:solidFill>
                  <a:srgbClr val="000000"/>
                </a:solidFill>
                <a:latin typeface="微軟正黑體" panose="020B0604030504040204" pitchFamily="34" charset="-120"/>
                <a:ea typeface="微軟正黑體" panose="020B0604030504040204" pitchFamily="34" charset="-120"/>
              </a:rPr>
              <a:t>，辦理修畢師資職前教育課程學分審查</a:t>
            </a:r>
            <a:r>
              <a:rPr lang="zh-TW" altLang="zh-TW" sz="1600" b="1" u="sng" dirty="0">
                <a:solidFill>
                  <a:srgbClr val="FF0000"/>
                </a:solidFill>
                <a:latin typeface="微軟正黑體" panose="020B0604030504040204" pitchFamily="34" charset="-120"/>
                <a:ea typeface="微軟正黑體" panose="020B0604030504040204" pitchFamily="34" charset="-120"/>
              </a:rPr>
              <a:t>前</a:t>
            </a:r>
            <a:r>
              <a:rPr lang="zh-TW" altLang="zh-TW" sz="1600" dirty="0">
                <a:solidFill>
                  <a:srgbClr val="000000"/>
                </a:solidFill>
                <a:latin typeface="微軟正黑體" panose="020B0604030504040204" pitchFamily="34" charset="-120"/>
                <a:ea typeface="微軟正黑體" panose="020B0604030504040204" pitchFamily="34" charset="-120"/>
              </a:rPr>
              <a:t>，須完成</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小時志工服務時數。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對象：</a:t>
            </a:r>
            <a:r>
              <a:rPr lang="zh-TW" altLang="en-US" sz="1600" b="1" dirty="0">
                <a:solidFill>
                  <a:srgbClr val="FF0000"/>
                </a:solidFill>
                <a:latin typeface="微軟正黑體" panose="020B0604030504040204" pitchFamily="34" charset="-120"/>
                <a:ea typeface="微軟正黑體" panose="020B0604030504040204" pitchFamily="34" charset="-120"/>
              </a:rPr>
              <a:t>中教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小教</a:t>
            </a:r>
            <a:r>
              <a:rPr lang="zh-TW" altLang="en-US"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特教資優</a:t>
            </a:r>
            <a:r>
              <a:rPr lang="zh-TW" altLang="en-US" sz="1600" dirty="0">
                <a:solidFill>
                  <a:srgbClr val="000000"/>
                </a:solidFill>
                <a:latin typeface="微軟正黑體" panose="020B0604030504040204" pitchFamily="34" charset="-120"/>
                <a:ea typeface="微軟正黑體" panose="020B0604030504040204" pitchFamily="34" charset="-120"/>
              </a:rPr>
              <a:t>教育學程學生，皆須完成，始得核發修畢師資職前教育證明書。</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性質要求：不得支領薪資，並以教育相關之志工服務為優先。</a:t>
            </a:r>
            <a:endParaRPr lang="en-US" altLang="zh-TW" sz="16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認證方式：</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一</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請服務機關將時數登錄於課程組提供之「服務學習卡」上，並核該機關承辦人或單位章以茲證明；或請服務機關開立服務證明</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須註明服務日期及時數</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，並於辦理審核時檢附服務證明影本以茲證明。</a:t>
            </a:r>
            <a:endParaRPr lang="zh-TW" altLang="en-US" sz="1600" dirty="0">
              <a:latin typeface="微軟正黑體" panose="020B0604030504040204" pitchFamily="34" charset="-120"/>
              <a:ea typeface="微軟正黑體" panose="020B0604030504040204" pitchFamily="34" charset="-120"/>
            </a:endParaRPr>
          </a:p>
          <a:p>
            <a:pPr algn="just">
              <a:defRPr/>
            </a:pP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二</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srgbClr val="000000"/>
                </a:solidFill>
                <a:latin typeface="微軟正黑體" panose="020B0604030504040204" pitchFamily="34" charset="-120"/>
                <a:ea typeface="微軟正黑體" panose="020B0604030504040204" pitchFamily="34" charset="-120"/>
              </a:rPr>
              <a:t>同時於本校修讀二類教育學程者，志工服務時數須分別計算，</a:t>
            </a:r>
            <a:r>
              <a:rPr lang="zh-TW" altLang="en-US" sz="1600" b="1" u="sng" dirty="0">
                <a:solidFill>
                  <a:srgbClr val="FF0000"/>
                </a:solidFill>
                <a:latin typeface="微軟正黑體" panose="020B0604030504040204" pitchFamily="34" charset="-120"/>
                <a:ea typeface="微軟正黑體" panose="020B0604030504040204" pitchFamily="34" charset="-120"/>
              </a:rPr>
              <a:t>不得重複</a:t>
            </a:r>
            <a:r>
              <a:rPr lang="zh-TW" altLang="en-US"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p>
            <a:pPr algn="just">
              <a:defRPr/>
            </a:pPr>
            <a:r>
              <a:rPr lang="zh-TW" altLang="en-US" sz="1600" dirty="0">
                <a:solidFill>
                  <a:srgbClr val="000000"/>
                </a:solidFill>
                <a:latin typeface="微軟正黑體" panose="020B0604030504040204" pitchFamily="34" charset="-120"/>
                <a:ea typeface="微軟正黑體" panose="020B0604030504040204" pitchFamily="34" charset="-120"/>
              </a:rPr>
              <a:t>例：師資生同時具備中等教育學程及小學教育學程資格，則中教志工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小時、小教志工</a:t>
            </a:r>
            <a:r>
              <a:rPr lang="en-US" altLang="zh-TW" sz="1600" dirty="0">
                <a:solidFill>
                  <a:srgbClr val="000000"/>
                </a:solidFill>
                <a:latin typeface="微軟正黑體" panose="020B0604030504040204" pitchFamily="34" charset="-120"/>
                <a:ea typeface="微軟正黑體" panose="020B0604030504040204" pitchFamily="34" charset="-120"/>
              </a:rPr>
              <a:t>30</a:t>
            </a:r>
            <a:r>
              <a:rPr lang="zh-TW" altLang="en-US" sz="1600" dirty="0">
                <a:solidFill>
                  <a:srgbClr val="000000"/>
                </a:solidFill>
                <a:latin typeface="微軟正黑體" panose="020B0604030504040204" pitchFamily="34" charset="-120"/>
                <a:ea typeface="微軟正黑體" panose="020B0604030504040204" pitchFamily="34" charset="-120"/>
              </a:rPr>
              <a:t>小時，共計須完成</a:t>
            </a:r>
            <a:r>
              <a:rPr lang="en-US" altLang="zh-TW" sz="1600" dirty="0">
                <a:solidFill>
                  <a:srgbClr val="000000"/>
                </a:solidFill>
                <a:latin typeface="微軟正黑體" panose="020B0604030504040204" pitchFamily="34" charset="-120"/>
                <a:ea typeface="微軟正黑體" panose="020B0604030504040204" pitchFamily="34" charset="-120"/>
              </a:rPr>
              <a:t>60</a:t>
            </a:r>
            <a:r>
              <a:rPr lang="zh-TW" altLang="en-US" sz="1600" dirty="0">
                <a:solidFill>
                  <a:srgbClr val="000000"/>
                </a:solidFill>
                <a:latin typeface="微軟正黑體" panose="020B0604030504040204" pitchFamily="34" charset="-120"/>
                <a:ea typeface="微軟正黑體" panose="020B0604030504040204" pitchFamily="34" charset="-120"/>
              </a:rPr>
              <a:t>小時，不得重複。</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u"/>
              <a:defRPr/>
            </a:pPr>
            <a:r>
              <a:rPr lang="zh-TW" altLang="en-US" sz="1600" dirty="0">
                <a:solidFill>
                  <a:srgbClr val="000000"/>
                </a:solidFill>
                <a:latin typeface="微軟正黑體" panose="020B0604030504040204" pitchFamily="34" charset="-120"/>
                <a:ea typeface="微軟正黑體" panose="020B0604030504040204" pitchFamily="34" charset="-120"/>
              </a:rPr>
              <a:t>繳交時間：辦理修畢師資職前教育課程學分審查時，請將服務學習證明與師資職前教育審查認定表一併繳交由課程組查驗。</a:t>
            </a:r>
            <a:endParaRPr lang="zh-TW" altLang="en-US" sz="16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49</a:t>
            </a:fld>
            <a:endParaRPr lang="zh-TW" altLang="en-US"/>
          </a:p>
        </p:txBody>
      </p:sp>
    </p:spTree>
    <p:extLst>
      <p:ext uri="{BB962C8B-B14F-4D97-AF65-F5344CB8AC3E}">
        <p14:creationId xmlns:p14="http://schemas.microsoft.com/office/powerpoint/2010/main" val="29640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a:extLst>
              <a:ext uri="{FF2B5EF4-FFF2-40B4-BE49-F238E27FC236}">
                <a16:creationId xmlns:a16="http://schemas.microsoft.com/office/drawing/2014/main" id="{A0738EB8-25F1-4880-9D8C-BCDE3510E7CB}"/>
              </a:ext>
            </a:extLst>
          </p:cNvPr>
          <p:cNvSpPr>
            <a:spLocks noChangeArrowheads="1"/>
          </p:cNvSpPr>
          <p:nvPr/>
        </p:nvSpPr>
        <p:spPr bwMode="auto">
          <a:xfrm>
            <a:off x="2654796" y="740197"/>
            <a:ext cx="56054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fontAlgn="base">
              <a:spcBef>
                <a:spcPct val="0"/>
              </a:spcBef>
              <a:spcAft>
                <a:spcPct val="0"/>
              </a:spcAft>
              <a:buFont typeface="Wingdings" panose="05000000000000000000" pitchFamily="2" charset="2"/>
              <a:buNone/>
            </a:pP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方金雅</a:t>
            </a:r>
            <a:r>
              <a:rPr lang="zh-TW" altLang="en-US"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0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教授</a:t>
            </a:r>
          </a:p>
          <a:p>
            <a:pPr fontAlgn="base">
              <a:spcBef>
                <a:spcPct val="0"/>
              </a:spcBef>
              <a:spcAft>
                <a:spcPct val="0"/>
              </a:spcAft>
            </a:pPr>
            <a:r>
              <a:rPr lang="zh-TW" altLang="zh-TW" dirty="0">
                <a:solidFill>
                  <a:srgbClr val="000000"/>
                </a:solidFill>
                <a:latin typeface="微軟正黑體" panose="020B0604030504040204" pitchFamily="34" charset="-120"/>
                <a:ea typeface="微軟正黑體" panose="020B0604030504040204" pitchFamily="34" charset="-120"/>
              </a:rPr>
              <a:t>學術專長：課程與教學、教育心理學、閱讀心理學</a:t>
            </a:r>
            <a:endParaRPr lang="en-US" altLang="zh-TW"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聯絡分機</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000000"/>
                </a:solidFill>
                <a:latin typeface="微軟正黑體" panose="020B0604030504040204" pitchFamily="34" charset="-120"/>
                <a:ea typeface="微軟正黑體" panose="020B0604030504040204" pitchFamily="34" charset="-120"/>
              </a:rPr>
              <a:t>1812</a:t>
            </a:r>
            <a:endParaRPr lang="zh-TW" altLang="zh-TW" b="1" dirty="0">
              <a:solidFill>
                <a:srgbClr val="00000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dirty="0">
                <a:solidFill>
                  <a:srgbClr val="000000"/>
                </a:solidFill>
                <a:latin typeface="微軟正黑體" panose="020B0604030504040204" pitchFamily="34" charset="-120"/>
                <a:ea typeface="微軟正黑體" panose="020B0604030504040204" pitchFamily="34" charset="-120"/>
              </a:rPr>
              <a:t>信        箱</a:t>
            </a:r>
            <a:r>
              <a:rPr lang="zh-TW" altLang="zh-TW" dirty="0">
                <a:solidFill>
                  <a:srgbClr val="000000"/>
                </a:solidFill>
                <a:latin typeface="微軟正黑體" panose="020B0604030504040204" pitchFamily="34" charset="-120"/>
                <a:ea typeface="微軟正黑體" panose="020B0604030504040204" pitchFamily="34" charset="-120"/>
              </a:rPr>
              <a:t>：</a:t>
            </a:r>
            <a:r>
              <a:rPr lang="en-US" altLang="zh-TW" dirty="0">
                <a:solidFill>
                  <a:srgbClr val="333333"/>
                </a:solidFill>
                <a:latin typeface="微軟正黑體" panose="020B0604030504040204" pitchFamily="34" charset="-120"/>
                <a:ea typeface="微軟正黑體" panose="020B0604030504040204" pitchFamily="34" charset="-120"/>
              </a:rPr>
              <a:t>fangchinya@gmail.com</a:t>
            </a:r>
            <a:r>
              <a:rPr lang="zh-TW" altLang="en-US" dirty="0">
                <a:solidFill>
                  <a:srgbClr val="000000"/>
                </a:solidFill>
                <a:latin typeface="微軟正黑體" panose="020B0604030504040204" pitchFamily="34" charset="-120"/>
                <a:ea typeface="微軟正黑體" panose="020B0604030504040204" pitchFamily="34" charset="-120"/>
              </a:rPr>
              <a:t> </a:t>
            </a:r>
          </a:p>
        </p:txBody>
      </p:sp>
      <p:pic>
        <p:nvPicPr>
          <p:cNvPr id="11" name="Picture 2" descr="D:\師培中心網站\photo\DSC_0001.jpg">
            <a:extLst>
              <a:ext uri="{FF2B5EF4-FFF2-40B4-BE49-F238E27FC236}">
                <a16:creationId xmlns:a16="http://schemas.microsoft.com/office/drawing/2014/main" id="{CA4C598F-1277-4CDB-B98D-A5BC6D574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
            <a:extLst>
              <a:ext uri="{FF2B5EF4-FFF2-40B4-BE49-F238E27FC236}">
                <a16:creationId xmlns:a16="http://schemas.microsoft.com/office/drawing/2014/main" id="{E68B158E-FF1A-49F8-A2A9-D2B03674E270}"/>
              </a:ext>
            </a:extLst>
          </p:cNvPr>
          <p:cNvPicPr>
            <a:picLocks noChangeAspect="1"/>
          </p:cNvPicPr>
          <p:nvPr/>
        </p:nvPicPr>
        <p:blipFill>
          <a:blip r:embed="rId3">
            <a:extLst>
              <a:ext uri="{28A0092B-C50C-407E-A947-70E740481C1C}">
                <a14:useLocalDpi xmlns:a14="http://schemas.microsoft.com/office/drawing/2010/main" val="0"/>
              </a:ext>
            </a:extLst>
          </a:blip>
          <a:srcRect l="19321" t="41046" r="32281" b="21176"/>
          <a:stretch>
            <a:fillRect/>
          </a:stretch>
        </p:blipFill>
        <p:spPr bwMode="auto">
          <a:xfrm>
            <a:off x="833934" y="2311822"/>
            <a:ext cx="14843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EB3D651B-3063-4D71-8EEC-881BC115DA4F}"/>
              </a:ext>
            </a:extLst>
          </p:cNvPr>
          <p:cNvSpPr/>
          <p:nvPr/>
        </p:nvSpPr>
        <p:spPr>
          <a:xfrm>
            <a:off x="2615109" y="2316585"/>
            <a:ext cx="5256212" cy="1508125"/>
          </a:xfrm>
          <a:prstGeom prst="rect">
            <a:avLst/>
          </a:prstGeom>
        </p:spPr>
        <p:txBody>
          <a:bodyPr>
            <a:spAutoFit/>
          </a:bodyPr>
          <a:lstStyle/>
          <a:p>
            <a:pPr fontAlgn="base">
              <a:spcBef>
                <a:spcPct val="0"/>
              </a:spcBef>
              <a:defRPr/>
            </a:pP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黃絢質 </a:t>
            </a: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 副</a:t>
            </a:r>
            <a:r>
              <a:rPr kumimoji="1" lang="zh-TW" altLang="zh-TW"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教授兼課程組組長</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學術專長：教育心理學、發展心理學、青少年心理學、教育研究法</a:t>
            </a: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1805</a:t>
            </a:r>
            <a:r>
              <a:rPr kumimoji="1" lang="zh-TW" altLang="en-US" kern="100" dirty="0">
                <a:solidFill>
                  <a:prstClr val="black"/>
                </a:solidFill>
                <a:latin typeface="微軟正黑體" pitchFamily="34" charset="-120"/>
                <a:ea typeface="微軟正黑體" pitchFamily="34" charset="-120"/>
                <a:cs typeface="Times New Roman"/>
              </a:rPr>
              <a:t>、</a:t>
            </a:r>
            <a:r>
              <a:rPr kumimoji="1" lang="en-US" altLang="zh-TW" kern="100" dirty="0">
                <a:solidFill>
                  <a:prstClr val="black"/>
                </a:solidFill>
                <a:latin typeface="微軟正黑體" pitchFamily="34" charset="-120"/>
                <a:ea typeface="微軟正黑體" pitchFamily="34" charset="-120"/>
                <a:cs typeface="Times New Roman"/>
              </a:rPr>
              <a:t>8705</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t4365@mail.nknu.edu.tw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pic>
        <p:nvPicPr>
          <p:cNvPr id="14" name="圖片 2">
            <a:extLst>
              <a:ext uri="{FF2B5EF4-FFF2-40B4-BE49-F238E27FC236}">
                <a16:creationId xmlns:a16="http://schemas.microsoft.com/office/drawing/2014/main" id="{B52E0608-9118-4459-8485-34DB61E3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71" y="4077122"/>
            <a:ext cx="20161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2894A65E-6F3E-4F7B-8002-135FA5D02E14}"/>
              </a:ext>
            </a:extLst>
          </p:cNvPr>
          <p:cNvSpPr/>
          <p:nvPr/>
        </p:nvSpPr>
        <p:spPr>
          <a:xfrm>
            <a:off x="2829421" y="4077122"/>
            <a:ext cx="6064250" cy="1508125"/>
          </a:xfrm>
          <a:prstGeom prst="rect">
            <a:avLst/>
          </a:prstGeom>
        </p:spPr>
        <p:txBody>
          <a:bodyPr>
            <a:spAutoFit/>
          </a:bodyPr>
          <a:lstStyle/>
          <a:p>
            <a:pPr fontAlgn="base">
              <a:spcBef>
                <a:spcPct val="0"/>
              </a:spcBef>
              <a:defRPr/>
            </a:pPr>
            <a:r>
              <a:rPr kumimoji="1" lang="zh-TW" altLang="en-US" sz="2000" b="1" kern="1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蔡孟芳 助理教授</a:t>
            </a: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學術專長：教育心理、課程發展與教學設計、</a:t>
            </a:r>
            <a:endParaRPr kumimoji="1" lang="en-US"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en-US" kern="100" dirty="0">
                <a:solidFill>
                  <a:prstClr val="black"/>
                </a:solidFill>
                <a:latin typeface="微軟正黑體" pitchFamily="34" charset="-120"/>
                <a:ea typeface="微軟正黑體" pitchFamily="34" charset="-120"/>
                <a:cs typeface="Times New Roman"/>
              </a:rPr>
              <a:t>                    創新教學學習經驗與歷程、認知投入</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聯絡分機：</a:t>
            </a:r>
            <a:r>
              <a:rPr kumimoji="1" lang="en-US" altLang="zh-TW" kern="100" dirty="0">
                <a:solidFill>
                  <a:prstClr val="black"/>
                </a:solidFill>
                <a:latin typeface="微軟正黑體" pitchFamily="34" charset="-120"/>
                <a:ea typeface="微軟正黑體" pitchFamily="34" charset="-120"/>
                <a:cs typeface="Times New Roman"/>
              </a:rPr>
              <a:t>8709</a:t>
            </a:r>
            <a:endParaRPr kumimoji="1" lang="zh-TW" altLang="zh-TW" kern="100" dirty="0">
              <a:solidFill>
                <a:prstClr val="black"/>
              </a:solidFill>
              <a:latin typeface="微軟正黑體" pitchFamily="34" charset="-120"/>
              <a:ea typeface="微軟正黑體" pitchFamily="34" charset="-120"/>
              <a:cs typeface="Times New Roman"/>
            </a:endParaRPr>
          </a:p>
          <a:p>
            <a:pPr fontAlgn="base">
              <a:spcBef>
                <a:spcPct val="0"/>
              </a:spcBef>
              <a:defRPr/>
            </a:pPr>
            <a:r>
              <a:rPr kumimoji="1" lang="zh-TW" altLang="zh-TW" kern="100" dirty="0">
                <a:solidFill>
                  <a:prstClr val="black"/>
                </a:solidFill>
                <a:latin typeface="微軟正黑體" pitchFamily="34" charset="-120"/>
                <a:ea typeface="微軟正黑體" pitchFamily="34" charset="-120"/>
                <a:cs typeface="Times New Roman"/>
              </a:rPr>
              <a:t>信</a:t>
            </a:r>
            <a:r>
              <a:rPr kumimoji="1" lang="zh-TW" altLang="en-US" kern="100" dirty="0">
                <a:solidFill>
                  <a:prstClr val="black"/>
                </a:solidFill>
                <a:latin typeface="微軟正黑體" pitchFamily="34" charset="-120"/>
                <a:ea typeface="微軟正黑體" pitchFamily="34" charset="-120"/>
                <a:cs typeface="Times New Roman"/>
              </a:rPr>
              <a:t>        </a:t>
            </a:r>
            <a:r>
              <a:rPr kumimoji="1" lang="zh-TW" altLang="zh-TW" kern="100" dirty="0">
                <a:solidFill>
                  <a:prstClr val="black"/>
                </a:solidFill>
                <a:latin typeface="微軟正黑體" pitchFamily="34" charset="-120"/>
                <a:ea typeface="微軟正黑體" pitchFamily="34" charset="-120"/>
                <a:cs typeface="Times New Roman"/>
              </a:rPr>
              <a:t>箱：</a:t>
            </a:r>
            <a:r>
              <a:rPr kumimoji="1" lang="en-US" altLang="zh-TW" dirty="0">
                <a:solidFill>
                  <a:srgbClr val="333333"/>
                </a:solidFill>
                <a:latin typeface="微軟正黑體" panose="020B0604030504040204" pitchFamily="34" charset="-120"/>
                <a:ea typeface="微軟正黑體" panose="020B0604030504040204" pitchFamily="34" charset="-120"/>
              </a:rPr>
              <a:t>mftsai@mail.nknu.edu.tw</a:t>
            </a:r>
            <a:endParaRPr kumimoji="1" lang="zh-TW" altLang="zh-TW" kern="100" dirty="0">
              <a:solidFill>
                <a:prstClr val="black"/>
              </a:solidFill>
              <a:latin typeface="微軟正黑體" pitchFamily="34" charset="-120"/>
              <a:ea typeface="微軟正黑體" pitchFamily="34" charset="-120"/>
              <a:cs typeface="Times New Roman"/>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5</a:t>
            </a:fld>
            <a:endParaRPr lang="zh-TW" altLang="en-US"/>
          </a:p>
        </p:txBody>
      </p:sp>
    </p:spTree>
    <p:extLst>
      <p:ext uri="{BB962C8B-B14F-4D97-AF65-F5344CB8AC3E}">
        <p14:creationId xmlns:p14="http://schemas.microsoft.com/office/powerpoint/2010/main" val="996286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565"/>
            <a:ext cx="8229600"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a:t>
            </a:r>
          </a:p>
        </p:txBody>
      </p:sp>
      <p:sp>
        <p:nvSpPr>
          <p:cNvPr id="3" name="矩形 2"/>
          <p:cNvSpPr/>
          <p:nvPr/>
        </p:nvSpPr>
        <p:spPr>
          <a:xfrm>
            <a:off x="323528" y="836712"/>
            <a:ext cx="8229600" cy="5816977"/>
          </a:xfrm>
          <a:prstGeom prst="rect">
            <a:avLst/>
          </a:prstGeom>
        </p:spPr>
        <p:txBody>
          <a:bodyPr wrap="square">
            <a:spAutoFit/>
          </a:bodyPr>
          <a:lstStyle/>
          <a:p>
            <a:pPr marL="457200" indent="-457200">
              <a:buFont typeface="Wingdings" panose="05000000000000000000" pitchFamily="2" charset="2"/>
              <a:buChar char="Ø"/>
              <a:defRPr/>
            </a:pPr>
            <a:r>
              <a:rPr lang="zh-TW" altLang="en-US" sz="2400" dirty="0">
                <a:latin typeface="微軟正黑體" panose="020B0604030504040204" pitchFamily="34" charset="-120"/>
                <a:ea typeface="微軟正黑體" panose="020B0604030504040204" pitchFamily="34" charset="-120"/>
              </a:rPr>
              <a:t>可參閱網站說明：課程組</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師資職前課程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技職法相關科目修課說明</a:t>
            </a:r>
            <a:endParaRPr lang="en-US" altLang="zh-TW" sz="2400" dirty="0">
              <a:latin typeface="微軟正黑體" panose="020B0604030504040204" pitchFamily="34" charset="-120"/>
              <a:ea typeface="微軟正黑體" panose="020B0604030504040204" pitchFamily="34" charset="-120"/>
            </a:endParaRPr>
          </a:p>
          <a:p>
            <a:pPr>
              <a:defRPr/>
            </a:pPr>
            <a:r>
              <a:rPr lang="en-US" altLang="zh-TW" sz="2400" dirty="0">
                <a:latin typeface="微軟正黑體" panose="020B0604030504040204" pitchFamily="34" charset="-120"/>
                <a:ea typeface="微軟正黑體" panose="020B0604030504040204" pitchFamily="34" charset="-120"/>
                <a:hlinkClick r:id="rId3"/>
              </a:rPr>
              <a:t>https://tecs.nknu.edu.tw/Page.aspx?PN=134&amp;SN=126&amp;Kind=s1</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依據技術及職業教育法第</a:t>
            </a:r>
            <a:r>
              <a:rPr lang="en-US" altLang="zh-TW" sz="2400" dirty="0">
                <a:latin typeface="微軟正黑體" panose="020B0604030504040204" pitchFamily="34" charset="-120"/>
                <a:ea typeface="微軟正黑體" panose="020B0604030504040204" pitchFamily="34" charset="-120"/>
              </a:rPr>
              <a:t>24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項規定：「高級中等以下學校師資職前教育課程應將職業教育與訓練、生涯規劃相關科目列為必修學分。」</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取得修習</a:t>
            </a:r>
            <a:r>
              <a:rPr lang="zh-TW" altLang="en-US" sz="2400" b="1" u="sng" dirty="0">
                <a:latin typeface="微軟正黑體" panose="020B0604030504040204" pitchFamily="34" charset="-120"/>
                <a:ea typeface="微軟正黑體" panose="020B0604030504040204" pitchFamily="34" charset="-120"/>
              </a:rPr>
              <a:t>小教、中教及特教資優</a:t>
            </a:r>
            <a:r>
              <a:rPr lang="zh-TW" altLang="en-US" sz="2400" dirty="0">
                <a:latin typeface="微軟正黑體" panose="020B0604030504040204" pitchFamily="34" charset="-120"/>
                <a:ea typeface="微軟正黑體" panose="020B0604030504040204" pitchFamily="34" charset="-120"/>
              </a:rPr>
              <a:t>師資類科師資生資格者，均需依規定將</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職業教育與訓練</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及</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生涯規劃</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列入</a:t>
            </a:r>
            <a:r>
              <a:rPr lang="zh-TW" altLang="en-US" sz="2400" u="sng" dirty="0">
                <a:solidFill>
                  <a:srgbClr val="FF0000"/>
                </a:solidFill>
                <a:latin typeface="微軟正黑體" panose="020B0604030504040204" pitchFamily="34" charset="-120"/>
                <a:ea typeface="微軟正黑體" panose="020B0604030504040204" pitchFamily="34" charset="-120"/>
              </a:rPr>
              <a:t>必選修</a:t>
            </a:r>
            <a:r>
              <a:rPr lang="zh-TW" altLang="en-US" sz="2400" dirty="0">
                <a:latin typeface="微軟正黑體" panose="020B0604030504040204" pitchFamily="34" charset="-120"/>
                <a:ea typeface="微軟正黑體" panose="020B0604030504040204" pitchFamily="34" charset="-120"/>
              </a:rPr>
              <a:t>，但不計入教育專業課程學分內。</a:t>
            </a:r>
            <a:endParaRPr lang="en-US" altLang="zh-TW" sz="2400" dirty="0">
              <a:latin typeface="微軟正黑體" panose="020B0604030504040204" pitchFamily="34" charset="-120"/>
              <a:ea typeface="微軟正黑體" panose="020B0604030504040204" pitchFamily="34" charset="-120"/>
            </a:endParaRP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r>
              <a:rPr lang="en-US" altLang="zh-TW" sz="1400" dirty="0">
                <a:solidFill>
                  <a:srgbClr val="3333FF"/>
                </a:solidFill>
                <a:latin typeface="標楷體" pitchFamily="65" charset="-120"/>
                <a:ea typeface="標楷體" pitchFamily="65" charset="-120"/>
              </a:rPr>
              <a:t>【</a:t>
            </a:r>
            <a:r>
              <a:rPr lang="zh-TW" altLang="en-US" sz="1400" dirty="0">
                <a:solidFill>
                  <a:srgbClr val="3333FF"/>
                </a:solidFill>
                <a:latin typeface="標楷體" pitchFamily="65" charset="-120"/>
                <a:ea typeface="標楷體" pitchFamily="65" charset="-120"/>
              </a:rPr>
              <a:t>轉知</a:t>
            </a:r>
            <a:r>
              <a:rPr lang="en-US" altLang="zh-TW" sz="1400" dirty="0">
                <a:solidFill>
                  <a:srgbClr val="3333FF"/>
                </a:solidFill>
                <a:latin typeface="標楷體" pitchFamily="65" charset="-120"/>
                <a:ea typeface="標楷體" pitchFamily="65" charset="-120"/>
              </a:rPr>
              <a:t>8/29</a:t>
            </a:r>
            <a:r>
              <a:rPr lang="zh-TW" altLang="en-US" sz="1400" dirty="0">
                <a:solidFill>
                  <a:srgbClr val="3333FF"/>
                </a:solidFill>
                <a:latin typeface="標楷體" pitchFamily="65" charset="-120"/>
                <a:ea typeface="標楷體" pitchFamily="65" charset="-120"/>
              </a:rPr>
              <a:t>通識中心提醒</a:t>
            </a:r>
            <a:r>
              <a:rPr lang="en-US" altLang="zh-TW" sz="1400" dirty="0">
                <a:solidFill>
                  <a:srgbClr val="3333FF"/>
                </a:solidFill>
                <a:latin typeface="標楷體" pitchFamily="65" charset="-120"/>
                <a:ea typeface="標楷體" pitchFamily="65" charset="-120"/>
              </a:rPr>
              <a:t>】114-1</a:t>
            </a:r>
            <a:r>
              <a:rPr lang="zh-TW" altLang="en-US" sz="1400" dirty="0">
                <a:solidFill>
                  <a:srgbClr val="3333FF"/>
                </a:solidFill>
                <a:latin typeface="標楷體" pitchFamily="65" charset="-120"/>
                <a:ea typeface="標楷體" pitchFamily="65" charset="-120"/>
              </a:rPr>
              <a:t>起，</a:t>
            </a:r>
            <a:endParaRPr lang="en-US" altLang="zh-TW" sz="1400" dirty="0">
              <a:solidFill>
                <a:srgbClr val="3333FF"/>
              </a:solidFill>
              <a:latin typeface="標楷體" pitchFamily="65" charset="-120"/>
              <a:ea typeface="標楷體" pitchFamily="65" charset="-120"/>
            </a:endParaRPr>
          </a:p>
          <a:p>
            <a:r>
              <a:rPr lang="zh-TW" altLang="en-US" sz="1400" dirty="0">
                <a:solidFill>
                  <a:srgbClr val="3333FF"/>
                </a:solidFill>
                <a:latin typeface="標楷體" pitchFamily="65" charset="-120"/>
                <a:ea typeface="標楷體" pitchFamily="65" charset="-120"/>
              </a:rPr>
              <a:t>通識中心未再開設「職業探索與生涯規畫課程」等相關課程</a:t>
            </a:r>
          </a:p>
          <a:p>
            <a:r>
              <a:rPr lang="zh-TW" altLang="en-US" sz="1400" dirty="0">
                <a:latin typeface="標楷體" pitchFamily="65" charset="-120"/>
                <a:ea typeface="標楷體" pitchFamily="65" charset="-120"/>
              </a:rPr>
              <a:t>★★為符合技職法</a:t>
            </a:r>
            <a:r>
              <a:rPr lang="en-US" altLang="zh-TW" sz="1400" dirty="0">
                <a:latin typeface="標楷體" pitchFamily="65" charset="-120"/>
                <a:ea typeface="標楷體" pitchFamily="65" charset="-120"/>
              </a:rPr>
              <a:t>24-1</a:t>
            </a:r>
            <a:r>
              <a:rPr lang="zh-TW" altLang="en-US" sz="1400" dirty="0">
                <a:latin typeface="標楷體" pitchFamily="65" charset="-120"/>
                <a:ea typeface="標楷體" pitchFamily="65" charset="-120"/>
              </a:rPr>
              <a:t>的規範，同學可以選擇：</a:t>
            </a:r>
          </a:p>
          <a:p>
            <a:r>
              <a:rPr lang="en-US" altLang="zh-TW" sz="1400" dirty="0">
                <a:latin typeface="標楷體" pitchFamily="65" charset="-120"/>
                <a:ea typeface="標楷體" pitchFamily="65" charset="-120"/>
              </a:rPr>
              <a:t>1.</a:t>
            </a:r>
            <a:r>
              <a:rPr lang="zh-TW" altLang="en-US" sz="1400" dirty="0">
                <a:latin typeface="標楷體" pitchFamily="65" charset="-120"/>
                <a:ea typeface="標楷體" pitchFamily="65" charset="-120"/>
              </a:rPr>
              <a:t>校定共同必修的「人文科技與職涯規劃</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職業與生涯</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a:t>
            </a:r>
          </a:p>
          <a:p>
            <a:r>
              <a:rPr lang="en-US" altLang="zh-TW" sz="1400" dirty="0">
                <a:latin typeface="標楷體" pitchFamily="65" charset="-120"/>
                <a:ea typeface="標楷體" pitchFamily="65" charset="-120"/>
              </a:rPr>
              <a:t>2.</a:t>
            </a:r>
            <a:r>
              <a:rPr lang="zh-TW" altLang="en-US" sz="1400" dirty="0">
                <a:latin typeface="標楷體" pitchFamily="65" charset="-120"/>
                <a:ea typeface="標楷體" pitchFamily="65" charset="-120"/>
              </a:rPr>
              <a:t>師就處開設的「職業探索與生涯規畫」。</a:t>
            </a:r>
          </a:p>
          <a:p>
            <a:r>
              <a:rPr lang="en-US" altLang="zh-TW" sz="1400" dirty="0">
                <a:latin typeface="標楷體" pitchFamily="65" charset="-120"/>
                <a:ea typeface="標楷體" pitchFamily="65" charset="-120"/>
              </a:rPr>
              <a:t>3.</a:t>
            </a:r>
            <a:r>
              <a:rPr lang="zh-TW" altLang="en-US" sz="1400" dirty="0">
                <a:solidFill>
                  <a:srgbClr val="FF0000"/>
                </a:solidFill>
                <a:latin typeface="標楷體" pitchFamily="65" charset="-120"/>
                <a:ea typeface="標楷體" pitchFamily="65" charset="-120"/>
              </a:rPr>
              <a:t>其他課程與相關說明詳見上方連結。</a:t>
            </a:r>
          </a:p>
          <a:p>
            <a:pPr marL="457200" indent="-457200" algn="just">
              <a:buFont typeface="Wingdings" panose="05000000000000000000" pitchFamily="2" charset="2"/>
              <a:buChar char="Ø"/>
            </a:pPr>
            <a:endParaRPr lang="en-US" altLang="zh-TW" sz="1600" dirty="0">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en-US" altLang="zh-TW" sz="1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50</a:t>
            </a:fld>
            <a:endParaRPr lang="zh-TW" altLang="en-US"/>
          </a:p>
        </p:txBody>
      </p:sp>
    </p:spTree>
    <p:extLst>
      <p:ext uri="{BB962C8B-B14F-4D97-AF65-F5344CB8AC3E}">
        <p14:creationId xmlns:p14="http://schemas.microsoft.com/office/powerpoint/2010/main" val="1779692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lvl="0" indent="-342900">
              <a:buFont typeface="Wingdings" panose="05000000000000000000" pitchFamily="2" charset="2"/>
              <a:buChar char="Ø"/>
            </a:pPr>
            <a:r>
              <a:rPr kumimoji="1" lang="zh-TW" altLang="en-US" sz="2200" dirty="0">
                <a:solidFill>
                  <a:srgbClr val="000000"/>
                </a:solidFill>
                <a:latin typeface="標楷體"/>
                <a:ea typeface="標楷體"/>
                <a:cs typeface="新細明體" pitchFamily="18" charset="-120"/>
              </a:rPr>
              <a:t> </a:t>
            </a:r>
            <a:r>
              <a:rPr kumimoji="1" lang="zh-TW" altLang="en-US" sz="2200" dirty="0">
                <a:solidFill>
                  <a:srgbClr val="000000"/>
                </a:solidFill>
                <a:latin typeface="微軟正黑體" panose="020B0604030504040204" pitchFamily="34" charset="-120"/>
                <a:ea typeface="微軟正黑體" panose="020B0604030504040204" pitchFamily="34" charset="-120"/>
                <a:cs typeface="新細明體" pitchFamily="18" charset="-120"/>
              </a:rPr>
              <a:t>本校「職業教育與訓練」及「生涯規劃」相關科目一覽表如下：</a:t>
            </a:r>
            <a:br>
              <a:rPr kumimoji="1" lang="en-US" altLang="zh-TW" dirty="0">
                <a:latin typeface="微軟正黑體" panose="020B0604030504040204" pitchFamily="34" charset="-120"/>
                <a:ea typeface="微軟正黑體" panose="020B0604030504040204" pitchFamily="34" charset="-120"/>
                <a:cs typeface="新細明體" pitchFamily="18" charset="-120"/>
              </a:rPr>
            </a:b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926003992"/>
              </p:ext>
            </p:extLst>
          </p:nvPr>
        </p:nvGraphicFramePr>
        <p:xfrm>
          <a:off x="611560" y="836712"/>
          <a:ext cx="8004175" cy="3785613"/>
        </p:xfrm>
        <a:graphic>
          <a:graphicData uri="http://schemas.openxmlformats.org/drawingml/2006/table">
            <a:tbl>
              <a:tblPr/>
              <a:tblGrid>
                <a:gridCol w="2233191">
                  <a:extLst>
                    <a:ext uri="{9D8B030D-6E8A-4147-A177-3AD203B41FA5}">
                      <a16:colId xmlns:a16="http://schemas.microsoft.com/office/drawing/2014/main" val="20000"/>
                    </a:ext>
                  </a:extLst>
                </a:gridCol>
                <a:gridCol w="2879377">
                  <a:extLst>
                    <a:ext uri="{9D8B030D-6E8A-4147-A177-3AD203B41FA5}">
                      <a16:colId xmlns:a16="http://schemas.microsoft.com/office/drawing/2014/main" val="20001"/>
                    </a:ext>
                  </a:extLst>
                </a:gridCol>
                <a:gridCol w="2891607">
                  <a:extLst>
                    <a:ext uri="{9D8B030D-6E8A-4147-A177-3AD203B41FA5}">
                      <a16:colId xmlns:a16="http://schemas.microsoft.com/office/drawing/2014/main" val="20002"/>
                    </a:ext>
                  </a:extLst>
                </a:gridCol>
              </a:tblGrid>
              <a:tr h="323040">
                <a:tc>
                  <a:txBody>
                    <a:bodyPr/>
                    <a:lstStyle/>
                    <a:p>
                      <a:pPr algn="just"/>
                      <a:r>
                        <a:rPr lang="zh-TW" altLang="en-US" sz="1400" dirty="0">
                          <a:effectLst/>
                          <a:latin typeface="微軟正黑體" panose="020B0604030504040204" pitchFamily="34" charset="-120"/>
                          <a:ea typeface="微軟正黑體" panose="020B0604030504040204" pitchFamily="34" charset="-120"/>
                        </a:rPr>
                        <a:t>開課單位</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「職業教育與訓練」相關科目</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57535">
                <a:tc>
                  <a:txBody>
                    <a:bodyPr/>
                    <a:lstStyle/>
                    <a:p>
                      <a:pPr algn="just"/>
                      <a:r>
                        <a:rPr lang="zh-TW" altLang="en-US" sz="1400" dirty="0">
                          <a:effectLst/>
                          <a:latin typeface="微軟正黑體" panose="020B0604030504040204" pitchFamily="34" charset="-120"/>
                          <a:ea typeface="微軟正黑體" panose="020B0604030504040204" pitchFamily="34" charset="-120"/>
                        </a:rPr>
                        <a:t>師資培育與就業輔導處</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生涯規劃教育</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3.</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solidFill>
                            <a:srgbClr val="0000FF"/>
                          </a:solidFill>
                          <a:effectLst/>
                          <a:latin typeface="微軟正黑體" panose="020B0604030504040204" pitchFamily="34" charset="-120"/>
                          <a:ea typeface="微軟正黑體" panose="020B0604030504040204" pitchFamily="34" charset="-120"/>
                        </a:rPr>
                        <a:t>職業探索與生涯規劃</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8357">
                <a:tc>
                  <a:txBody>
                    <a:bodyPr/>
                    <a:lstStyle/>
                    <a:p>
                      <a:pPr algn="just"/>
                      <a:r>
                        <a:rPr lang="zh-TW" altLang="en-US" sz="1400" dirty="0">
                          <a:effectLst/>
                          <a:latin typeface="微軟正黑體" panose="020B0604030504040204" pitchFamily="34" charset="-120"/>
                          <a:ea typeface="微軟正黑體" panose="020B0604030504040204" pitchFamily="34" charset="-120"/>
                        </a:rPr>
                        <a:t>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生涯規劃課程設計與實施</a:t>
                      </a:r>
                      <a:endParaRPr lang="zh-TW" altLang="en-US" sz="18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700" dirty="0">
                          <a:effectLst/>
                          <a:latin typeface="微軟正黑體" panose="020B0604030504040204" pitchFamily="34" charset="-120"/>
                          <a:ea typeface="微軟正黑體" panose="020B0604030504040204" pitchFamily="34" charset="-120"/>
                        </a:rPr>
                        <a:t> </a:t>
                      </a:r>
                      <a:r>
                        <a:rPr lang="zh-TW" altLang="en-US" sz="1400" dirty="0">
                          <a:effectLst/>
                          <a:latin typeface="微軟正黑體" panose="020B0604030504040204" pitchFamily="34" charset="-120"/>
                          <a:ea typeface="微軟正黑體" panose="020B0604030504040204" pitchFamily="34" charset="-120"/>
                        </a:rPr>
                        <a:t>生涯輔導</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生涯與職業資訊分析與應用</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9178">
                <a:tc>
                  <a:txBody>
                    <a:bodyPr/>
                    <a:lstStyle/>
                    <a:p>
                      <a:pPr algn="just"/>
                      <a:r>
                        <a:rPr lang="zh-TW" altLang="en-US" sz="1400" dirty="0">
                          <a:effectLst/>
                          <a:latin typeface="微軟正黑體" panose="020B0604030504040204" pitchFamily="34" charset="-120"/>
                          <a:ea typeface="微軟正黑體" panose="020B0604030504040204" pitchFamily="34" charset="-120"/>
                        </a:rPr>
                        <a:t>特殊教育系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身心障礙學生生涯與轉銜</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a:effectLst/>
                          <a:latin typeface="微軟正黑體" panose="020B0604030504040204" pitchFamily="34" charset="-120"/>
                          <a:ea typeface="微軟正黑體" panose="020B0604030504040204" pitchFamily="34" charset="-120"/>
                        </a:rPr>
                        <a:t>身心障礙學生職業教育</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3665">
                <a:tc>
                  <a:txBody>
                    <a:bodyPr/>
                    <a:lstStyle/>
                    <a:p>
                      <a:pPr algn="just"/>
                      <a:r>
                        <a:rPr lang="zh-TW" altLang="en-US" sz="1400" dirty="0">
                          <a:effectLst/>
                          <a:latin typeface="微軟正黑體" panose="020B0604030504040204" pitchFamily="34" charset="-120"/>
                          <a:ea typeface="微軟正黑體" panose="020B0604030504040204" pitchFamily="34" charset="-120"/>
                        </a:rPr>
                        <a:t>各學系</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solidFill>
                            <a:srgbClr val="0000FF"/>
                          </a:solidFill>
                          <a:effectLst/>
                          <a:latin typeface="微軟正黑體" panose="020B0604030504040204" pitchFamily="34" charset="-120"/>
                          <a:ea typeface="微軟正黑體" panose="020B0604030504040204" pitchFamily="34" charset="-120"/>
                        </a:rPr>
                        <a:t>人文科技與職涯規劃</a:t>
                      </a:r>
                      <a:r>
                        <a:rPr lang="en-US" altLang="zh-TW" sz="1400" dirty="0">
                          <a:solidFill>
                            <a:srgbClr val="0000FF"/>
                          </a:solidFill>
                          <a:effectLst/>
                          <a:latin typeface="微軟正黑體" panose="020B0604030504040204" pitchFamily="34" charset="-120"/>
                          <a:ea typeface="微軟正黑體" panose="020B0604030504040204" pitchFamily="34" charset="-120"/>
                        </a:rPr>
                        <a:t>(</a:t>
                      </a:r>
                      <a:r>
                        <a:rPr lang="zh-TW" altLang="en-US" sz="1400" dirty="0">
                          <a:solidFill>
                            <a:srgbClr val="0000FF"/>
                          </a:solidFill>
                          <a:effectLst/>
                          <a:latin typeface="微軟正黑體" panose="020B0604030504040204" pitchFamily="34" charset="-120"/>
                          <a:ea typeface="微軟正黑體" panose="020B0604030504040204" pitchFamily="34" charset="-120"/>
                        </a:rPr>
                        <a:t>職業與生涯</a:t>
                      </a:r>
                      <a:r>
                        <a:rPr lang="en-US" altLang="zh-TW" sz="1400" dirty="0">
                          <a:solidFill>
                            <a:srgbClr val="0000FF"/>
                          </a:solidFill>
                          <a:effectLst/>
                          <a:latin typeface="微軟正黑體" panose="020B0604030504040204" pitchFamily="34" charset="-120"/>
                          <a:ea typeface="微軟正黑體" panose="020B0604030504040204" pitchFamily="34" charset="-120"/>
                        </a:rPr>
                        <a:t>)</a:t>
                      </a:r>
                      <a:endParaRPr lang="zh-TW" altLang="en-US" sz="1800" dirty="0">
                        <a:solidFill>
                          <a:srgbClr val="0000FF"/>
                        </a:solidFill>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54609">
                <a:tc>
                  <a:txBody>
                    <a:bodyPr/>
                    <a:lstStyle/>
                    <a:p>
                      <a:pPr algn="just"/>
                      <a:r>
                        <a:rPr lang="zh-TW" altLang="en-US" sz="1400" dirty="0">
                          <a:effectLst/>
                          <a:latin typeface="微軟正黑體" panose="020B0604030504040204" pitchFamily="34" charset="-120"/>
                          <a:ea typeface="微軟正黑體" panose="020B0604030504040204" pitchFamily="34" charset="-120"/>
                        </a:rPr>
                        <a:t>諮商心理與復健諮商研究所</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altLang="zh-TW" sz="1400" dirty="0">
                          <a:effectLst/>
                          <a:latin typeface="微軟正黑體" panose="020B0604030504040204" pitchFamily="34" charset="-120"/>
                          <a:ea typeface="微軟正黑體" panose="020B0604030504040204" pitchFamily="34" charset="-120"/>
                        </a:rPr>
                        <a:t>1.</a:t>
                      </a:r>
                      <a:r>
                        <a:rPr lang="zh-TW" altLang="en-US" sz="1400" dirty="0">
                          <a:effectLst/>
                          <a:latin typeface="微軟正黑體" panose="020B0604030504040204" pitchFamily="34" charset="-120"/>
                          <a:ea typeface="微軟正黑體" panose="020B0604030504040204" pitchFamily="34" charset="-120"/>
                        </a:rPr>
                        <a:t>生涯輔導與諮商研究</a:t>
                      </a:r>
                      <a:endParaRPr lang="en-US" altLang="zh-TW" sz="1400" dirty="0">
                        <a:effectLst/>
                        <a:latin typeface="微軟正黑體" panose="020B0604030504040204" pitchFamily="34" charset="-120"/>
                        <a:ea typeface="微軟正黑體" panose="020B0604030504040204" pitchFamily="34" charset="-120"/>
                      </a:endParaRPr>
                    </a:p>
                    <a:p>
                      <a:pPr algn="just"/>
                      <a:r>
                        <a:rPr lang="en-US" altLang="zh-TW" sz="1400" dirty="0">
                          <a:effectLst/>
                          <a:latin typeface="微軟正黑體" panose="020B0604030504040204" pitchFamily="34" charset="-120"/>
                          <a:ea typeface="微軟正黑體" panose="020B0604030504040204" pitchFamily="34" charset="-120"/>
                        </a:rPr>
                        <a:t>2.</a:t>
                      </a:r>
                      <a:r>
                        <a:rPr lang="zh-TW" altLang="en-US" sz="1400" dirty="0">
                          <a:effectLst/>
                          <a:latin typeface="微軟正黑體" panose="020B0604030504040204" pitchFamily="34" charset="-120"/>
                          <a:ea typeface="微軟正黑體" panose="020B0604030504040204" pitchFamily="34" charset="-120"/>
                        </a:rPr>
                        <a:t>身心障礙者生涯發展與轉銜服務研究</a:t>
                      </a: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dirty="0">
                          <a:effectLst/>
                          <a:latin typeface="微軟正黑體" panose="020B0604030504040204" pitchFamily="34" charset="-120"/>
                          <a:ea typeface="微軟正黑體" panose="020B0604030504040204" pitchFamily="34" charset="-120"/>
                        </a:rPr>
                        <a:t>-</a:t>
                      </a:r>
                      <a:endParaRPr 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9229">
                <a:tc>
                  <a:txBody>
                    <a:bodyPr/>
                    <a:lstStyle/>
                    <a:p>
                      <a:pPr algn="just"/>
                      <a:r>
                        <a:rPr lang="zh-TW" altLang="en-US" sz="1400">
                          <a:effectLst/>
                          <a:latin typeface="微軟正黑體" panose="020B0604030504040204" pitchFamily="34" charset="-120"/>
                          <a:ea typeface="微軟正黑體" panose="020B0604030504040204" pitchFamily="34" charset="-120"/>
                        </a:rPr>
                        <a:t>理學院</a:t>
                      </a:r>
                      <a:endParaRPr lang="zh-TW" altLang="en-US" sz="180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生涯規劃</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400" dirty="0">
                          <a:effectLst/>
                          <a:latin typeface="微軟正黑體" panose="020B0604030504040204" pitchFamily="34" charset="-120"/>
                          <a:ea typeface="微軟正黑體" panose="020B0604030504040204" pitchFamily="34" charset="-120"/>
                        </a:rPr>
                        <a:t>職業教育與訓練</a:t>
                      </a:r>
                      <a:endParaRPr lang="zh-TW" altLang="en-US" sz="1800" dirty="0">
                        <a:effectLst/>
                        <a:latin typeface="微軟正黑體" panose="020B0604030504040204" pitchFamily="34" charset="-120"/>
                        <a:ea typeface="微軟正黑體" panose="020B0604030504040204" pitchFamily="34" charset="-120"/>
                      </a:endParaRPr>
                    </a:p>
                  </a:txBody>
                  <a:tcPr marL="67709" marR="67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矩形 4"/>
          <p:cNvSpPr/>
          <p:nvPr/>
        </p:nvSpPr>
        <p:spPr>
          <a:xfrm>
            <a:off x="599270" y="4722734"/>
            <a:ext cx="8087529" cy="646331"/>
          </a:xfrm>
          <a:prstGeom prst="rect">
            <a:avLst/>
          </a:prstGeom>
        </p:spPr>
        <p:txBody>
          <a:bodyPr wrap="square">
            <a:spAutoFit/>
          </a:bodyPr>
          <a:lstStyle/>
          <a:p>
            <a:pPr>
              <a:defRPr/>
            </a:pPr>
            <a:r>
              <a:rPr lang="en-US" altLang="zh-TW" dirty="0">
                <a:solidFill>
                  <a:srgbClr val="0000FF"/>
                </a:solidFill>
                <a:latin typeface="微軟正黑體" panose="020B0604030504040204" pitchFamily="34" charset="-120"/>
                <a:ea typeface="微軟正黑體" panose="020B0604030504040204" pitchFamily="34" charset="-120"/>
              </a:rPr>
              <a:t>※</a:t>
            </a:r>
            <a:r>
              <a:rPr lang="zh-TW" altLang="en-US" dirty="0">
                <a:solidFill>
                  <a:srgbClr val="0000FF"/>
                </a:solidFill>
                <a:latin typeface="微軟正黑體" panose="020B0604030504040204" pitchFamily="34" charset="-120"/>
                <a:ea typeface="微軟正黑體" panose="020B0604030504040204" pitchFamily="34" charset="-120"/>
              </a:rPr>
              <a:t>同一課程名稱同時列為「生涯規劃」及「職業教育與訓練」相關課程時，表示修習該課程一次可同時認定。</a:t>
            </a:r>
            <a:endParaRPr lang="en-US" altLang="zh-TW" dirty="0">
              <a:solidFill>
                <a:srgbClr val="0000FF"/>
              </a:solidFill>
              <a:latin typeface="微軟正黑體" panose="020B0604030504040204" pitchFamily="34" charset="-120"/>
              <a:ea typeface="微軟正黑體" panose="020B0604030504040204" pitchFamily="34" charset="-120"/>
              <a:cs typeface="新細明體" pitchFamily="18" charset="-120"/>
            </a:endParaRP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51</a:t>
            </a:fld>
            <a:endParaRPr lang="zh-TW" altLang="en-US"/>
          </a:p>
        </p:txBody>
      </p:sp>
    </p:spTree>
    <p:extLst>
      <p:ext uri="{BB962C8B-B14F-4D97-AF65-F5344CB8AC3E}">
        <p14:creationId xmlns:p14="http://schemas.microsoft.com/office/powerpoint/2010/main" val="3574910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388" y="404813"/>
            <a:ext cx="8497068" cy="1320800"/>
          </a:xfrm>
        </p:spPr>
        <p:txBody>
          <a:bodyPr>
            <a:normAutofit fontScale="90000"/>
          </a:bodyPr>
          <a:lstStyle/>
          <a:p>
            <a:pPr>
              <a:defRPr/>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職業教育與訓練、生涯規劃之規定  </a:t>
            </a:r>
            <a:r>
              <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其餘</a:t>
            </a:r>
            <a:r>
              <a:rPr lang="en-US" altLang="zh-TW" sz="1600" dirty="0">
                <a:solidFill>
                  <a:schemeClr val="tx1"/>
                </a:solidFill>
                <a:latin typeface="微軟正黑體" panose="020B0604030504040204" pitchFamily="34" charset="-120"/>
                <a:ea typeface="微軟正黑體" panose="020B0604030504040204" pitchFamily="34" charset="-120"/>
              </a:rPr>
              <a:t>QA</a:t>
            </a:r>
            <a:r>
              <a:rPr lang="zh-TW" altLang="en-US" sz="1600" dirty="0">
                <a:solidFill>
                  <a:schemeClr val="tx1"/>
                </a:solidFill>
                <a:latin typeface="微軟正黑體" panose="020B0604030504040204" pitchFamily="34" charset="-120"/>
                <a:ea typeface="微軟正黑體" panose="020B0604030504040204" pitchFamily="34" charset="-120"/>
              </a:rPr>
              <a:t>可參閱課程組網站說明</a:t>
            </a:r>
            <a:r>
              <a:rPr lang="en-US" altLang="zh-TW" sz="1600" dirty="0">
                <a:solidFill>
                  <a:schemeClr val="tx1"/>
                </a:solidFill>
                <a:latin typeface="微軟正黑體" panose="020B0604030504040204" pitchFamily="34" charset="-120"/>
                <a:ea typeface="微軟正黑體" panose="020B0604030504040204" pitchFamily="34" charset="-120"/>
              </a:rPr>
              <a:t>)</a:t>
            </a:r>
            <a:br>
              <a:rPr lang="en-US" altLang="zh-TW" sz="1600" dirty="0">
                <a:solidFill>
                  <a:schemeClr val="tx1"/>
                </a:solidFill>
                <a:latin typeface="微軟正黑體" panose="020B0604030504040204" pitchFamily="34" charset="-120"/>
                <a:ea typeface="微軟正黑體" panose="020B0604030504040204" pitchFamily="34" charset="-120"/>
              </a:rPr>
            </a:br>
            <a:endParaRPr lang="zh-TW" altLang="en-US" dirty="0">
              <a:solidFill>
                <a:schemeClr val="tx1"/>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02248047"/>
              </p:ext>
            </p:extLst>
          </p:nvPr>
        </p:nvGraphicFramePr>
        <p:xfrm>
          <a:off x="251520" y="1412776"/>
          <a:ext cx="8569647" cy="5015755"/>
        </p:xfrm>
        <a:graphic>
          <a:graphicData uri="http://schemas.openxmlformats.org/drawingml/2006/table">
            <a:tbl>
              <a:tblPr/>
              <a:tblGrid>
                <a:gridCol w="4174956">
                  <a:extLst>
                    <a:ext uri="{9D8B030D-6E8A-4147-A177-3AD203B41FA5}">
                      <a16:colId xmlns:a16="http://schemas.microsoft.com/office/drawing/2014/main" val="20000"/>
                    </a:ext>
                  </a:extLst>
                </a:gridCol>
                <a:gridCol w="4394691">
                  <a:extLst>
                    <a:ext uri="{9D8B030D-6E8A-4147-A177-3AD203B41FA5}">
                      <a16:colId xmlns:a16="http://schemas.microsoft.com/office/drawing/2014/main" val="20001"/>
                    </a:ext>
                  </a:extLst>
                </a:gridCol>
              </a:tblGrid>
              <a:tr h="415591">
                <a:tc>
                  <a:txBody>
                    <a:bodyPr/>
                    <a:lstStyle/>
                    <a:p>
                      <a:pPr algn="ctr"/>
                      <a:r>
                        <a:rPr lang="zh-TW" altLang="en-US" sz="1200" dirty="0">
                          <a:effectLst/>
                          <a:latin typeface="微軟正黑體" panose="020B0604030504040204" pitchFamily="34" charset="-120"/>
                          <a:ea typeface="微軟正黑體" panose="020B0604030504040204" pitchFamily="34" charset="-120"/>
                        </a:rPr>
                        <a:t>問題</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zh-TW" altLang="en-US" sz="1200" dirty="0">
                          <a:effectLst/>
                          <a:latin typeface="微軟正黑體" panose="020B0604030504040204" pitchFamily="34" charset="-120"/>
                          <a:ea typeface="微軟正黑體" panose="020B0604030504040204" pitchFamily="34" charset="-120"/>
                        </a:rPr>
                        <a:t>說明</a:t>
                      </a:r>
                    </a:p>
                  </a:txBody>
                  <a:tcPr marL="46207" marR="46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7289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之後又取得修習另一師資類科資格者，是否可只修習一次「職業教育與訓練」及「生涯規劃」相關課程並成績及格，則可同時符合二師資類科認證</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具備兩種師資類科師資生資格，則僅須修習一次「職業教育與訓練」及「生涯規劃」相關課程並成績及格即可。</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27267">
                <a:tc>
                  <a:txBody>
                    <a:bodyPr/>
                    <a:lstStyle/>
                    <a:p>
                      <a:pPr algn="just"/>
                      <a:r>
                        <a:rPr lang="zh-TW" altLang="en-US" sz="1600" dirty="0">
                          <a:effectLst/>
                          <a:latin typeface="微軟正黑體" panose="020B0604030504040204" pitchFamily="34" charset="-120"/>
                          <a:ea typeface="微軟正黑體" panose="020B0604030504040204" pitchFamily="34" charset="-120"/>
                        </a:rPr>
                        <a:t>若</a:t>
                      </a:r>
                      <a:r>
                        <a:rPr lang="en-US" altLang="zh-TW" sz="1600" dirty="0">
                          <a:effectLst/>
                          <a:latin typeface="微軟正黑體" panose="020B0604030504040204" pitchFamily="34" charset="-120"/>
                          <a:ea typeface="微軟正黑體" panose="020B0604030504040204" pitchFamily="34" charset="-120"/>
                        </a:rPr>
                        <a:t>106</a:t>
                      </a:r>
                      <a:r>
                        <a:rPr lang="zh-TW" altLang="en-US" sz="1600" dirty="0">
                          <a:effectLst/>
                          <a:latin typeface="微軟正黑體" panose="020B0604030504040204" pitchFamily="34" charset="-120"/>
                          <a:ea typeface="微軟正黑體" panose="020B0604030504040204" pitchFamily="34" charset="-120"/>
                        </a:rPr>
                        <a:t>學年度已具中教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小教或特教</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師資生資格，並已完成修習「職業教育與訓練」及「生涯規劃」相關課程並成績及格，</a:t>
                      </a:r>
                      <a:r>
                        <a:rPr lang="en-US" altLang="zh-TW" sz="1600" dirty="0">
                          <a:effectLst/>
                          <a:latin typeface="微軟正黑體" panose="020B0604030504040204" pitchFamily="34" charset="-120"/>
                          <a:ea typeface="微軟正黑體" panose="020B0604030504040204" pitchFamily="34" charset="-120"/>
                        </a:rPr>
                        <a:t>107</a:t>
                      </a:r>
                      <a:r>
                        <a:rPr lang="zh-TW" altLang="en-US" sz="1600" dirty="0">
                          <a:effectLst/>
                          <a:latin typeface="微軟正黑體" panose="020B0604030504040204" pitchFamily="34" charset="-120"/>
                          <a:ea typeface="微軟正黑體" panose="020B0604030504040204" pitchFamily="34" charset="-120"/>
                        </a:rPr>
                        <a:t>學年度</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含</a:t>
                      </a:r>
                      <a:r>
                        <a:rPr lang="en-US" altLang="zh-TW" sz="1600" dirty="0">
                          <a:effectLst/>
                          <a:latin typeface="微軟正黑體" panose="020B0604030504040204" pitchFamily="34" charset="-120"/>
                          <a:ea typeface="微軟正黑體" panose="020B0604030504040204" pitchFamily="34" charset="-120"/>
                        </a:rPr>
                        <a:t>)</a:t>
                      </a:r>
                      <a:r>
                        <a:rPr lang="zh-TW" altLang="en-US" sz="1600" dirty="0">
                          <a:effectLst/>
                          <a:latin typeface="微軟正黑體" panose="020B0604030504040204" pitchFamily="34" charset="-120"/>
                          <a:ea typeface="微軟正黑體" panose="020B0604030504040204" pitchFamily="34" charset="-120"/>
                        </a:rPr>
                        <a:t>之後又取得修習另一師資類科資格者，並應屆考取碩班，申請教育學程資格移轉至碩班繼續修讀通過，得否可免再次修習「職業教育與訓練」及「生涯規劃」相關課程</a:t>
                      </a:r>
                      <a:r>
                        <a:rPr lang="en-US" altLang="zh-TW" sz="1600" dirty="0">
                          <a:effectLst/>
                          <a:latin typeface="微軟正黑體" panose="020B0604030504040204" pitchFamily="34" charset="-120"/>
                          <a:ea typeface="微軟正黑體" panose="020B0604030504040204" pitchFamily="34" charset="-120"/>
                        </a:rPr>
                        <a:t>?</a:t>
                      </a:r>
                      <a:endParaRPr lang="zh-TW" altLang="en-US" sz="1600" dirty="0">
                        <a:effectLst/>
                        <a:latin typeface="微軟正黑體" panose="020B0604030504040204" pitchFamily="34" charset="-120"/>
                        <a:ea typeface="微軟正黑體" panose="020B0604030504040204" pitchFamily="34" charset="-120"/>
                      </a:endParaRP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zh-TW" altLang="en-US" sz="1600" dirty="0">
                          <a:effectLst/>
                          <a:latin typeface="微軟正黑體" panose="020B0604030504040204" pitchFamily="34" charset="-120"/>
                          <a:ea typeface="微軟正黑體" panose="020B0604030504040204" pitchFamily="34" charset="-120"/>
                        </a:rPr>
                        <a:t>於</a:t>
                      </a:r>
                      <a:r>
                        <a:rPr lang="zh-TW" altLang="en-US" sz="1600" b="1" u="sng" dirty="0">
                          <a:solidFill>
                            <a:srgbClr val="FF0000"/>
                          </a:solidFill>
                          <a:effectLst/>
                          <a:latin typeface="微軟正黑體" panose="020B0604030504040204" pitchFamily="34" charset="-120"/>
                          <a:ea typeface="微軟正黑體" panose="020B0604030504040204" pitchFamily="34" charset="-120"/>
                        </a:rPr>
                        <a:t>本校同一學籍及學號下</a:t>
                      </a:r>
                      <a:r>
                        <a:rPr lang="zh-TW" altLang="en-US" sz="1600" dirty="0">
                          <a:effectLst/>
                          <a:latin typeface="微軟正黑體" panose="020B0604030504040204" pitchFamily="34" charset="-120"/>
                          <a:ea typeface="微軟正黑體" panose="020B0604030504040204" pitchFamily="34" charset="-120"/>
                        </a:rPr>
                        <a:t>具備兩種師資類科師資生資格，並已完成修習「職業教育與訓練」及「生涯規劃」相關課程並成績及格，之後</a:t>
                      </a:r>
                      <a:r>
                        <a:rPr lang="zh-TW" altLang="en-US" sz="1600" b="1" u="sng" dirty="0">
                          <a:effectLst/>
                          <a:latin typeface="微軟正黑體" panose="020B0604030504040204" pitchFamily="34" charset="-120"/>
                          <a:ea typeface="微軟正黑體" panose="020B0604030504040204" pitchFamily="34" charset="-120"/>
                        </a:rPr>
                        <a:t>應屆考取本校更高學歷，並依規定移轉教育學程資格至本校碩、博班繼續修讀</a:t>
                      </a:r>
                      <a:r>
                        <a:rPr lang="zh-TW" altLang="en-US" sz="1600" dirty="0">
                          <a:effectLst/>
                          <a:latin typeface="微軟正黑體" panose="020B0604030504040204" pitchFamily="34" charset="-120"/>
                          <a:ea typeface="微軟正黑體" panose="020B0604030504040204" pitchFamily="34" charset="-120"/>
                        </a:rPr>
                        <a:t>者，可免再次修習「職業教育與訓練」、「生涯規劃」</a:t>
                      </a:r>
                    </a:p>
                  </a:txBody>
                  <a:tcPr marL="40250" marR="402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投影片編號版面配置區 2"/>
          <p:cNvSpPr>
            <a:spLocks noGrp="1"/>
          </p:cNvSpPr>
          <p:nvPr>
            <p:ph type="sldNum" sz="quarter" idx="12"/>
          </p:nvPr>
        </p:nvSpPr>
        <p:spPr/>
        <p:txBody>
          <a:bodyPr/>
          <a:lstStyle/>
          <a:p>
            <a:fld id="{82BB7E0D-BA08-4335-B3CB-18894A975F5B}" type="slidenum">
              <a:rPr lang="zh-TW" altLang="en-US" smtClean="0"/>
              <a:pPr/>
              <a:t>52</a:t>
            </a:fld>
            <a:endParaRPr lang="zh-TW" altLang="en-US"/>
          </a:p>
        </p:txBody>
      </p:sp>
    </p:spTree>
    <p:extLst>
      <p:ext uri="{BB962C8B-B14F-4D97-AF65-F5344CB8AC3E}">
        <p14:creationId xmlns:p14="http://schemas.microsoft.com/office/powerpoint/2010/main" val="2667110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業界實習</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18</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小時</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高級中等學校職業群科</a:t>
            </a:r>
            <a:endPar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251520" y="1484784"/>
            <a:ext cx="8056931" cy="5016758"/>
          </a:xfrm>
          <a:prstGeom prst="rect">
            <a:avLst/>
          </a:prstGeom>
        </p:spPr>
        <p:txBody>
          <a:bodyPr wrap="square">
            <a:spAutoFit/>
          </a:bodyPr>
          <a:lstStyle/>
          <a:p>
            <a:pPr marL="342900" indent="-342900">
              <a:buFont typeface="Wingdings" panose="05000000000000000000" pitchFamily="2" charset="2"/>
              <a:buChar char="Ø"/>
            </a:pPr>
            <a:r>
              <a:rPr lang="en-US" altLang="zh-TW" sz="2000" dirty="0">
                <a:latin typeface="微軟正黑體" panose="020B0604030504040204" pitchFamily="34" charset="-120"/>
                <a:ea typeface="微軟正黑體" panose="020B0604030504040204" pitchFamily="34" charset="-120"/>
              </a:rPr>
              <a:t>105</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月正式成為師資生起適用</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因應教育部</a:t>
            </a:r>
            <a:r>
              <a:rPr lang="zh-TW" altLang="en-US" sz="2000" dirty="0">
                <a:latin typeface="微軟正黑體" panose="020B0604030504040204" pitchFamily="34" charset="-120"/>
                <a:ea typeface="微軟正黑體" panose="020B0604030504040204" pitchFamily="34" charset="-120"/>
                <a:hlinkClick r:id="rId2"/>
              </a:rPr>
              <a:t>技職教育法</a:t>
            </a:r>
            <a:r>
              <a:rPr lang="zh-TW" altLang="en-US" sz="2000" dirty="0">
                <a:latin typeface="微軟正黑體" panose="020B0604030504040204" pitchFamily="34" charset="-120"/>
                <a:ea typeface="微軟正黑體" panose="020B0604030504040204" pitchFamily="34" charset="-120"/>
              </a:rPr>
              <a:t>通過及</a:t>
            </a:r>
            <a:r>
              <a:rPr lang="zh-TW" altLang="en-US" sz="2000" dirty="0">
                <a:latin typeface="微軟正黑體" panose="020B0604030504040204" pitchFamily="34" charset="-120"/>
                <a:ea typeface="微軟正黑體" panose="020B0604030504040204" pitchFamily="34" charset="-120"/>
                <a:hlinkClick r:id="rId3"/>
              </a:rPr>
              <a:t>教育部函</a:t>
            </a:r>
            <a:r>
              <a:rPr lang="zh-TW" altLang="en-US" sz="2000" dirty="0">
                <a:latin typeface="微軟正黑體" panose="020B0604030504040204" pitchFamily="34" charset="-120"/>
                <a:ea typeface="微軟正黑體" panose="020B0604030504040204" pitchFamily="34" charset="-120"/>
              </a:rPr>
              <a:t>文，本校高職類科需符合業界實習</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小時，始能取得該高職類科專門課目之課程認定；於各項學分審查表內亦有註明此項規定。</a:t>
            </a: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000" dirty="0">
                <a:latin typeface="微軟正黑體" panose="020B0604030504040204" pitchFamily="34" charset="-120"/>
                <a:ea typeface="微軟正黑體" panose="020B0604030504040204" pitchFamily="34" charset="-120"/>
              </a:rPr>
              <a:t>高職類科 ：</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資電專長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電機電子群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化工群</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立體造形專長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設計群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室內設計專長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商業與管理群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資管專長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視覺藝術專長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音像藝術專長</a:t>
            </a:r>
            <a:endParaRPr lang="en-US" altLang="zh-TW" sz="2000"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藝術群</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表演藝術專長</a:t>
            </a:r>
            <a:endParaRPr lang="en-US" altLang="zh-TW" sz="20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82BB7E0D-BA08-4335-B3CB-18894A975F5B}" type="slidenum">
              <a:rPr lang="zh-TW" altLang="en-US" smtClean="0"/>
              <a:pPr/>
              <a:t>53</a:t>
            </a:fld>
            <a:endParaRPr lang="zh-TW" altLang="en-US"/>
          </a:p>
        </p:txBody>
      </p:sp>
    </p:spTree>
    <p:extLst>
      <p:ext uri="{BB962C8B-B14F-4D97-AF65-F5344CB8AC3E}">
        <p14:creationId xmlns:p14="http://schemas.microsoft.com/office/powerpoint/2010/main" val="27141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2166" y="260648"/>
            <a:ext cx="8520314" cy="5832648"/>
          </a:xfrm>
        </p:spPr>
        <p:txBody>
          <a:bodyPr>
            <a:noAutofit/>
          </a:bodyPr>
          <a:lstStyle/>
          <a:p>
            <a:pPr algn="l"/>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教育學程 </a:t>
            </a:r>
            <a:r>
              <a:rPr lang="en-US" altLang="zh-TW"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LINE</a:t>
            </a:r>
            <a:r>
              <a:rPr lang="zh-TW" altLang="en-US" sz="4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社群</a:t>
            </a:r>
            <a:br>
              <a:rPr lang="en-US" altLang="zh-TW" sz="3600" b="1" dirty="0">
                <a:latin typeface="微軟正黑體" panose="020B0604030504040204" pitchFamily="34" charset="-120"/>
                <a:ea typeface="微軟正黑體" panose="020B0604030504040204" pitchFamily="34" charset="-120"/>
              </a:rPr>
            </a:br>
            <a:br>
              <a:rPr lang="en-US" altLang="zh-TW" sz="28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一、</a:t>
            </a:r>
            <a:r>
              <a:rPr lang="en-US" altLang="zh-TW" sz="2400" b="1" dirty="0">
                <a:highlight>
                  <a:srgbClr val="FFFF00"/>
                </a:highlight>
                <a:latin typeface="微軟正黑體" panose="020B0604030504040204" pitchFamily="34" charset="-120"/>
                <a:ea typeface="微軟正黑體" panose="020B0604030504040204" pitchFamily="34" charset="-120"/>
              </a:rPr>
              <a:t>LINE</a:t>
            </a:r>
            <a:r>
              <a:rPr lang="zh-TW" altLang="en-US" sz="2400" b="1" dirty="0">
                <a:highlight>
                  <a:srgbClr val="FFFF00"/>
                </a:highlight>
                <a:latin typeface="微軟正黑體" panose="020B0604030504040204" pitchFamily="34" charset="-120"/>
                <a:ea typeface="微軟正黑體" panose="020B0604030504040204" pitchFamily="34" charset="-120"/>
              </a:rPr>
              <a:t>社群主要係課程組公告重要訊息為主</a:t>
            </a:r>
            <a:r>
              <a:rPr lang="zh-TW" altLang="en-US" sz="2400" b="1" dirty="0">
                <a:latin typeface="微軟正黑體" panose="020B0604030504040204" pitchFamily="34" charset="-120"/>
                <a:ea typeface="微軟正黑體" panose="020B0604030504040204" pitchFamily="34" charset="-120"/>
              </a:rPr>
              <a:t>，請同學勿於</a:t>
            </a:r>
            <a:r>
              <a:rPr lang="en-US" altLang="zh-TW" sz="2400" b="1" dirty="0">
                <a:latin typeface="微軟正黑體" panose="020B0604030504040204" pitchFamily="34" charset="-120"/>
                <a:ea typeface="微軟正黑體" panose="020B0604030504040204" pitchFamily="34" charset="-120"/>
              </a:rPr>
              <a:t>LINE</a:t>
            </a:r>
            <a:r>
              <a:rPr lang="zh-TW" altLang="en-US" sz="2400" b="1" dirty="0">
                <a:latin typeface="微軟正黑體" panose="020B0604030504040204" pitchFamily="34" charset="-120"/>
                <a:ea typeface="微軟正黑體" panose="020B0604030504040204" pitchFamily="34" charset="-120"/>
              </a:rPr>
              <a:t>社群內張貼不適當言論及占用版面，管理者有權逕予刪除。</a:t>
            </a: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二、</a:t>
            </a:r>
            <a:r>
              <a:rPr lang="zh-TW" altLang="en-US" sz="2400" b="1" dirty="0">
                <a:solidFill>
                  <a:srgbClr val="FF0000"/>
                </a:solidFill>
                <a:latin typeface="微軟正黑體" panose="020B0604030504040204" pitchFamily="34" charset="-120"/>
                <a:ea typeface="微軟正黑體" panose="020B0604030504040204" pitchFamily="34" charset="-120"/>
              </a:rPr>
              <a:t>學生若有修課上的疑問，請直接致電至課程組，或寄信到課程組信箱洽詢，由課務人員</a:t>
            </a:r>
            <a:r>
              <a:rPr lang="zh-TW" altLang="en-US" sz="2400" dirty="0">
                <a:solidFill>
                  <a:srgbClr val="0000FF"/>
                </a:solidFill>
                <a:latin typeface="微軟正黑體" panose="020B0604030504040204" pitchFamily="34" charset="-120"/>
                <a:ea typeface="微軟正黑體" panose="020B0604030504040204" pitchFamily="34" charset="-120"/>
              </a:rPr>
              <a:t>全面瞭解學生本身學籍及修課狀況後</a:t>
            </a:r>
            <a:r>
              <a:rPr lang="zh-TW" altLang="en-US" sz="2400" b="1" dirty="0">
                <a:solidFill>
                  <a:srgbClr val="FF0000"/>
                </a:solidFill>
                <a:latin typeface="微軟正黑體" panose="020B0604030504040204" pitchFamily="34" charset="-120"/>
                <a:ea typeface="微軟正黑體" panose="020B0604030504040204" pitchFamily="34" charset="-120"/>
              </a:rPr>
              <a:t>進行回復，請勿在群組內發問課務相關問題佔用版面。</a:t>
            </a:r>
            <a:br>
              <a:rPr lang="en-US" altLang="zh-TW" sz="2400" b="1" dirty="0">
                <a:latin typeface="微軟正黑體" panose="020B0604030504040204" pitchFamily="34" charset="-120"/>
                <a:ea typeface="微軟正黑體" panose="020B0604030504040204" pitchFamily="34" charset="-120"/>
              </a:rPr>
            </a:br>
            <a:br>
              <a:rPr lang="en-US" altLang="zh-TW" sz="2400" b="1" dirty="0">
                <a:latin typeface="微軟正黑體" panose="020B0604030504040204" pitchFamily="34" charset="-120"/>
                <a:ea typeface="微軟正黑體" panose="020B0604030504040204" pitchFamily="34" charset="-120"/>
              </a:rPr>
            </a:br>
            <a:r>
              <a:rPr lang="zh-TW" altLang="en-US" sz="2400" b="1" dirty="0">
                <a:latin typeface="微軟正黑體" panose="020B0604030504040204" pitchFamily="34" charset="-120"/>
                <a:ea typeface="微軟正黑體" panose="020B0604030504040204" pitchFamily="34" charset="-120"/>
              </a:rPr>
              <a:t>三、若同學有教育學程相關疑問，可來電至課程組洽詢，或寄信至</a:t>
            </a:r>
            <a:r>
              <a:rPr lang="en-US" altLang="zh-TW" sz="2400" b="1" dirty="0">
                <a:latin typeface="微軟正黑體" panose="020B0604030504040204" pitchFamily="34" charset="-120"/>
                <a:ea typeface="微軟正黑體" panose="020B0604030504040204" pitchFamily="34" charset="-120"/>
                <a:hlinkClick r:id="rId2"/>
              </a:rPr>
              <a:t>teacher.nknu@gmail.com</a:t>
            </a:r>
            <a:r>
              <a:rPr lang="zh-TW" altLang="en-US" sz="2400" b="1" dirty="0">
                <a:latin typeface="微軟正黑體" panose="020B0604030504040204" pitchFamily="34" charset="-120"/>
                <a:ea typeface="微軟正黑體" panose="020B0604030504040204" pitchFamily="34" charset="-120"/>
              </a:rPr>
              <a:t>或</a:t>
            </a:r>
            <a:r>
              <a:rPr lang="en-US" altLang="zh-TW" sz="2400" b="1" dirty="0">
                <a:latin typeface="微軟正黑體" panose="020B0604030504040204" pitchFamily="34" charset="-120"/>
                <a:ea typeface="微軟正黑體" panose="020B0604030504040204" pitchFamily="34" charset="-120"/>
                <a:hlinkClick r:id="rId3"/>
              </a:rPr>
              <a:t>s1@mail.nknu.edu.tw</a:t>
            </a:r>
            <a:r>
              <a:rPr lang="zh-TW" altLang="en-US" sz="2400" b="1" dirty="0">
                <a:latin typeface="微軟正黑體" panose="020B0604030504040204" pitchFamily="34" charset="-120"/>
                <a:ea typeface="微軟正黑體" panose="020B0604030504040204" pitchFamily="34" charset="-120"/>
              </a:rPr>
              <a:t>諮詢。</a:t>
            </a:r>
          </a:p>
        </p:txBody>
      </p:sp>
      <p:sp>
        <p:nvSpPr>
          <p:cNvPr id="3" name="矩形 2"/>
          <p:cNvSpPr/>
          <p:nvPr/>
        </p:nvSpPr>
        <p:spPr>
          <a:xfrm>
            <a:off x="2286000" y="3105835"/>
            <a:ext cx="4572000" cy="646331"/>
          </a:xfrm>
          <a:prstGeom prst="rect">
            <a:avLst/>
          </a:prstGeom>
        </p:spPr>
        <p:txBody>
          <a:bodyPr>
            <a:spAutoFit/>
          </a:bodyPr>
          <a:lstStyle/>
          <a:p>
            <a:b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dirty="0"/>
          </a:p>
        </p:txBody>
      </p:sp>
      <p:pic>
        <p:nvPicPr>
          <p:cNvPr id="4" name="圖片 3">
            <a:extLst>
              <a:ext uri="{FF2B5EF4-FFF2-40B4-BE49-F238E27FC236}">
                <a16:creationId xmlns:a16="http://schemas.microsoft.com/office/drawing/2014/main" id="{FB3F95BD-1380-47C1-9E25-5CD7EF6BFAEB}"/>
              </a:ext>
            </a:extLst>
          </p:cNvPr>
          <p:cNvPicPr>
            <a:picLocks noChangeAspect="1"/>
          </p:cNvPicPr>
          <p:nvPr/>
        </p:nvPicPr>
        <p:blipFill>
          <a:blip r:embed="rId4"/>
          <a:stretch>
            <a:fillRect/>
          </a:stretch>
        </p:blipFill>
        <p:spPr>
          <a:xfrm>
            <a:off x="5236323" y="67662"/>
            <a:ext cx="1621677" cy="1615580"/>
          </a:xfrm>
          <a:prstGeom prst="rect">
            <a:avLst/>
          </a:prstGeom>
        </p:spPr>
      </p:pic>
      <p:sp>
        <p:nvSpPr>
          <p:cNvPr id="5" name="投影片編號版面配置區 4"/>
          <p:cNvSpPr>
            <a:spLocks noGrp="1"/>
          </p:cNvSpPr>
          <p:nvPr>
            <p:ph type="sldNum" sz="quarter" idx="12"/>
          </p:nvPr>
        </p:nvSpPr>
        <p:spPr/>
        <p:txBody>
          <a:bodyPr/>
          <a:lstStyle/>
          <a:p>
            <a:fld id="{82BB7E0D-BA08-4335-B3CB-18894A975F5B}" type="slidenum">
              <a:rPr lang="zh-TW" altLang="en-US" smtClean="0"/>
              <a:pPr/>
              <a:t>54</a:t>
            </a:fld>
            <a:endParaRPr lang="zh-TW" altLang="en-US"/>
          </a:p>
        </p:txBody>
      </p:sp>
    </p:spTree>
    <p:extLst>
      <p:ext uri="{BB962C8B-B14F-4D97-AF65-F5344CB8AC3E}">
        <p14:creationId xmlns:p14="http://schemas.microsoft.com/office/powerpoint/2010/main" val="3881622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195736" y="3284984"/>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物</a:t>
            </a:r>
          </a:p>
          <a:p>
            <a:pPr marL="0" lvl="0" indent="0">
              <a:spcBef>
                <a:spcPts val="0"/>
              </a:spcBef>
              <a:spcAft>
                <a:spcPts val="0"/>
              </a:spcAft>
              <a:buNone/>
            </a:pPr>
            <a:r>
              <a:rPr lang="zh-TW" altLang="en-US" sz="7000" b="1" dirty="0">
                <a:solidFill>
                  <a:prstClr val="black"/>
                </a:solidFill>
                <a:latin typeface="Microsoft JhengHei" charset="-120"/>
                <a:ea typeface="Microsoft JhengHei" charset="-120"/>
                <a:cs typeface="Microsoft JhengHei" charset="-120"/>
              </a:rPr>
              <a:t>其他事項提醒</a:t>
            </a:r>
          </a:p>
          <a:p>
            <a:pPr marL="0" indent="0">
              <a:buNone/>
            </a:pPr>
            <a:endParaRPr lang="zh-TW" altLang="en-US" sz="7000" b="1" dirty="0">
              <a:latin typeface="Microsoft JhengHei" charset="-120"/>
              <a:ea typeface="Microsoft JhengHei" charset="-120"/>
              <a:cs typeface="Microsoft JhengHei" charset="-120"/>
            </a:endParaRP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55</a:t>
            </a:fld>
            <a:endParaRPr lang="zh-TW" altLang="en-US" sz="675">
              <a:solidFill>
                <a:srgbClr val="898989"/>
              </a:solidFill>
            </a:endParaRPr>
          </a:p>
        </p:txBody>
      </p:sp>
    </p:spTree>
    <p:extLst>
      <p:ext uri="{BB962C8B-B14F-4D97-AF65-F5344CB8AC3E}">
        <p14:creationId xmlns:p14="http://schemas.microsoft.com/office/powerpoint/2010/main" val="296263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7452" y="227043"/>
            <a:ext cx="8229600" cy="897701"/>
          </a:xfrm>
        </p:spPr>
        <p:txBody>
          <a:bodyPr>
            <a:normAutofit/>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學分費</a:t>
            </a:r>
            <a:endParaRPr lang="en-US" altLang="zh-TW" dirty="0">
              <a:latin typeface="微軟正黑體" panose="020B0604030504040204" pitchFamily="34" charset="-120"/>
              <a:ea typeface="微軟正黑體" panose="020B0604030504040204" pitchFamily="34" charset="-120"/>
            </a:endParaRPr>
          </a:p>
        </p:txBody>
      </p:sp>
      <p:sp>
        <p:nvSpPr>
          <p:cNvPr id="3" name="矩形 2"/>
          <p:cNvSpPr/>
          <p:nvPr/>
        </p:nvSpPr>
        <p:spPr>
          <a:xfrm>
            <a:off x="301659" y="1360736"/>
            <a:ext cx="8424936" cy="4093428"/>
          </a:xfrm>
          <a:prstGeom prst="rect">
            <a:avLst/>
          </a:prstGeom>
        </p:spPr>
        <p:txBody>
          <a:bodyPr wrap="square">
            <a:spAutoFit/>
          </a:bodyPr>
          <a:lstStyle/>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每學分為</a:t>
            </a:r>
            <a:r>
              <a:rPr lang="en-US" altLang="zh-TW" sz="2000" dirty="0">
                <a:latin typeface="微軟正黑體" panose="020B0604030504040204" pitchFamily="34" charset="-120"/>
                <a:ea typeface="微軟正黑體" panose="020B0604030504040204" pitchFamily="34" charset="-120"/>
              </a:rPr>
              <a:t>980</a:t>
            </a:r>
            <a:r>
              <a:rPr lang="zh-TW" altLang="zh-TW" sz="2000" dirty="0">
                <a:latin typeface="微軟正黑體" panose="020B0604030504040204" pitchFamily="34" charset="-120"/>
                <a:ea typeface="微軟正黑體" panose="020B0604030504040204" pitchFamily="34" charset="-120"/>
              </a:rPr>
              <a:t>元。</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繳費方式：請同學依公告繳費日期準時繳費至台銀學雜費入口網站下載繳費單。</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zh-TW" dirty="0">
                <a:latin typeface="微軟正黑體" panose="020B0604030504040204" pitchFamily="34" charset="-120"/>
                <a:ea typeface="微軟正黑體" panose="020B0604030504040204" pitchFamily="34" charset="-120"/>
              </a:rPr>
              <a:t>依據本校學生修習教育學程辦法第九條：「修習教育學程學生，應於公告期間內辦理選課及繳交學分費，逾期未繳費者視同放棄課程並註銷該修習教育學程資格。」</a:t>
            </a:r>
            <a:endParaRPr lang="en-US" altLang="zh-TW"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endParaRPr lang="en-US" altLang="zh-TW" dirty="0">
              <a:solidFill>
                <a:srgbClr val="FF0000"/>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3000" dirty="0">
                <a:solidFill>
                  <a:srgbClr val="FF0000"/>
                </a:solidFill>
                <a:latin typeface="微軟正黑體" panose="020B0604030504040204" pitchFamily="34" charset="-120"/>
                <a:ea typeface="微軟正黑體" panose="020B0604030504040204" pitchFamily="34" charset="-120"/>
              </a:rPr>
              <a:t>未依規定繳費，則</a:t>
            </a:r>
            <a:r>
              <a:rPr lang="zh-TW" altLang="zh-TW" sz="3000" dirty="0">
                <a:solidFill>
                  <a:srgbClr val="FF0000"/>
                </a:solidFill>
                <a:latin typeface="微軟正黑體" panose="020B0604030504040204" pitchFamily="34" charset="-120"/>
                <a:ea typeface="微軟正黑體" panose="020B0604030504040204" pitchFamily="34" charset="-120"/>
              </a:rPr>
              <a:t>撤銷</a:t>
            </a:r>
            <a:r>
              <a:rPr lang="zh-TW" altLang="en-US" sz="3000" dirty="0">
                <a:solidFill>
                  <a:srgbClr val="FF0000"/>
                </a:solidFill>
                <a:latin typeface="微軟正黑體" panose="020B0604030504040204" pitchFamily="34" charset="-120"/>
                <a:ea typeface="微軟正黑體" panose="020B0604030504040204" pitchFamily="34" charset="-120"/>
              </a:rPr>
              <a:t>師資生</a:t>
            </a:r>
            <a:r>
              <a:rPr lang="zh-TW" altLang="zh-TW" sz="3000" dirty="0">
                <a:solidFill>
                  <a:srgbClr val="FF0000"/>
                </a:solidFill>
                <a:latin typeface="微軟正黑體" panose="020B0604030504040204" pitchFamily="34" charset="-120"/>
                <a:ea typeface="微軟正黑體" panose="020B0604030504040204" pitchFamily="34" charset="-120"/>
              </a:rPr>
              <a:t>資格</a:t>
            </a:r>
            <a:r>
              <a:rPr lang="zh-TW" altLang="en-US" sz="3000" dirty="0">
                <a:solidFill>
                  <a:srgbClr val="FF0000"/>
                </a:solidFill>
                <a:latin typeface="微軟正黑體" panose="020B0604030504040204" pitchFamily="34" charset="-120"/>
                <a:ea typeface="微軟正黑體" panose="020B0604030504040204" pitchFamily="34" charset="-120"/>
              </a:rPr>
              <a:t>。</a:t>
            </a:r>
            <a:endParaRPr lang="en-US" altLang="zh-TW" sz="3000" dirty="0">
              <a:solidFill>
                <a:srgbClr val="FF0000"/>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endParaRPr lang="zh-TW" altLang="zh-TW" sz="2000" dirty="0">
              <a:latin typeface="微軟正黑體" panose="020B0604030504040204" pitchFamily="34" charset="-120"/>
              <a:ea typeface="微軟正黑體" panose="020B0604030504040204" pitchFamily="34" charset="-120"/>
            </a:endParaRPr>
          </a:p>
        </p:txBody>
      </p:sp>
      <p:sp>
        <p:nvSpPr>
          <p:cNvPr id="4" name="矩形 3"/>
          <p:cNvSpPr/>
          <p:nvPr/>
        </p:nvSpPr>
        <p:spPr>
          <a:xfrm>
            <a:off x="528001" y="4581128"/>
            <a:ext cx="8136706" cy="70788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zh-TW" altLang="zh-TW" sz="2000" b="1" dirty="0">
                <a:solidFill>
                  <a:srgbClr val="0070C0"/>
                </a:solidFill>
                <a:latin typeface="微軟正黑體" panose="020B0604030504040204" pitchFamily="34" charset="-120"/>
                <a:ea typeface="微軟正黑體" pitchFamily="34" charset="-120"/>
              </a:rPr>
              <a:t>享有上課的權利，也請盡自己的義務，為使學校行政順利推動，請準時繳費。</a:t>
            </a:r>
            <a:r>
              <a:rPr lang="en-US" altLang="zh-TW" sz="2000" b="1" dirty="0">
                <a:solidFill>
                  <a:srgbClr val="0070C0"/>
                </a:solidFill>
                <a:latin typeface="微軟正黑體" panose="020B0604030504040204" pitchFamily="34" charset="-120"/>
                <a:ea typeface="微軟正黑體" pitchFamily="34" charset="-120"/>
              </a:rPr>
              <a:t>(</a:t>
            </a:r>
            <a:r>
              <a:rPr lang="zh-TW" altLang="en-US" sz="2000" b="1" dirty="0">
                <a:solidFill>
                  <a:srgbClr val="0070C0"/>
                </a:solidFill>
                <a:latin typeface="微軟正黑體" panose="020B0604030504040204" pitchFamily="34" charset="-120"/>
                <a:ea typeface="微軟正黑體" pitchFamily="34" charset="-120"/>
              </a:rPr>
              <a:t>請家人代繳者，也務必確認家人已確實繳完，感謝</a:t>
            </a:r>
            <a:r>
              <a:rPr lang="en-US" altLang="zh-TW" sz="2000" b="1" dirty="0">
                <a:solidFill>
                  <a:srgbClr val="0070C0"/>
                </a:solidFill>
                <a:latin typeface="微軟正黑體" panose="020B0604030504040204" pitchFamily="34" charset="-120"/>
                <a:ea typeface="微軟正黑體" pitchFamily="34" charset="-120"/>
              </a:rPr>
              <a:t>!!)</a:t>
            </a:r>
          </a:p>
        </p:txBody>
      </p:sp>
      <p:sp>
        <p:nvSpPr>
          <p:cNvPr id="5" name="投影片編號版面配置區 4"/>
          <p:cNvSpPr>
            <a:spLocks noGrp="1"/>
          </p:cNvSpPr>
          <p:nvPr>
            <p:ph type="sldNum" sz="quarter" idx="12"/>
          </p:nvPr>
        </p:nvSpPr>
        <p:spPr/>
        <p:txBody>
          <a:bodyPr/>
          <a:lstStyle/>
          <a:p>
            <a:fld id="{82BB7E0D-BA08-4335-B3CB-18894A975F5B}" type="slidenum">
              <a:rPr lang="zh-TW" altLang="en-US" smtClean="0"/>
              <a:pPr/>
              <a:t>56</a:t>
            </a:fld>
            <a:endParaRPr lang="zh-TW" altLang="en-US"/>
          </a:p>
        </p:txBody>
      </p:sp>
    </p:spTree>
    <p:extLst>
      <p:ext uri="{BB962C8B-B14F-4D97-AF65-F5344CB8AC3E}">
        <p14:creationId xmlns:p14="http://schemas.microsoft.com/office/powerpoint/2010/main" val="3166170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1772817"/>
            <a:ext cx="7988424" cy="3744416"/>
          </a:xfrm>
        </p:spPr>
        <p:txBody>
          <a:bodyPr>
            <a:normAutofit/>
          </a:bodyPr>
          <a:lstStyle/>
          <a:p>
            <a:pPr marL="342900" indent="-342900">
              <a:buFont typeface="Wingdings" panose="05000000000000000000" pitchFamily="2" charset="2"/>
              <a:buChar char="Ø"/>
            </a:pPr>
            <a:r>
              <a:rPr lang="zh-TW" altLang="en-US" sz="2200" dirty="0">
                <a:latin typeface="微軟正黑體" pitchFamily="34" charset="-120"/>
                <a:ea typeface="微軟正黑體" pitchFamily="34" charset="-120"/>
              </a:rPr>
              <a:t>依據本校修正之「學生修習教育學程辦法」，業經教育部於中華民國</a:t>
            </a:r>
            <a:r>
              <a:rPr lang="en-US" altLang="zh-TW" sz="2200" dirty="0">
                <a:latin typeface="微軟正黑體" pitchFamily="34" charset="-120"/>
                <a:ea typeface="微軟正黑體" pitchFamily="34" charset="-120"/>
              </a:rPr>
              <a:t>114</a:t>
            </a:r>
            <a:r>
              <a:rPr lang="zh-TW" altLang="en-US" sz="2200" dirty="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7</a:t>
            </a:r>
            <a:r>
              <a:rPr lang="zh-TW" altLang="en-US" sz="2200" dirty="0">
                <a:latin typeface="微軟正黑體" pitchFamily="34" charset="-120"/>
                <a:ea typeface="微軟正黑體" pitchFamily="34" charset="-120"/>
              </a:rPr>
              <a:t>月</a:t>
            </a:r>
            <a:r>
              <a:rPr lang="en-US" altLang="zh-TW" sz="2200" dirty="0">
                <a:latin typeface="微軟正黑體" pitchFamily="34" charset="-120"/>
                <a:ea typeface="微軟正黑體" pitchFamily="34" charset="-120"/>
              </a:rPr>
              <a:t>14</a:t>
            </a:r>
            <a:r>
              <a:rPr lang="zh-TW" altLang="en-US" sz="2200" dirty="0">
                <a:latin typeface="微軟正黑體" pitchFamily="34" charset="-120"/>
                <a:ea typeface="微軟正黑體" pitchFamily="34" charset="-120"/>
              </a:rPr>
              <a:t>日以臺教師</a:t>
            </a:r>
            <a:r>
              <a:rPr lang="en-US" altLang="zh-TW" sz="2200" dirty="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二</a:t>
            </a:r>
            <a:r>
              <a:rPr lang="en-US" altLang="zh-TW" sz="2200" dirty="0">
                <a:latin typeface="微軟正黑體" pitchFamily="34" charset="-120"/>
                <a:ea typeface="微軟正黑體" pitchFamily="34" charset="-120"/>
              </a:rPr>
              <a:t>)</a:t>
            </a:r>
            <a:r>
              <a:rPr lang="zh-TW" altLang="en-US" sz="2200" dirty="0">
                <a:latin typeface="微軟正黑體" pitchFamily="34" charset="-120"/>
                <a:ea typeface="微軟正黑體" pitchFamily="34" charset="-120"/>
              </a:rPr>
              <a:t>字第</a:t>
            </a:r>
            <a:r>
              <a:rPr lang="en-US" altLang="zh-TW" sz="2200" dirty="0">
                <a:latin typeface="微軟正黑體" pitchFamily="34" charset="-120"/>
                <a:ea typeface="微軟正黑體" pitchFamily="34" charset="-120"/>
              </a:rPr>
              <a:t>1140071252</a:t>
            </a:r>
            <a:r>
              <a:rPr lang="zh-TW" altLang="en-US" sz="2200" dirty="0">
                <a:latin typeface="微軟正黑體" pitchFamily="34" charset="-120"/>
                <a:ea typeface="微軟正黑體" pitchFamily="34" charset="-120"/>
              </a:rPr>
              <a:t>號函同意備查。本校於</a:t>
            </a:r>
            <a:r>
              <a:rPr lang="en-US" altLang="zh-TW" sz="2200" dirty="0">
                <a:latin typeface="微軟正黑體" pitchFamily="34" charset="-120"/>
                <a:ea typeface="微軟正黑體" pitchFamily="34" charset="-120"/>
              </a:rPr>
              <a:t>114</a:t>
            </a:r>
            <a:r>
              <a:rPr lang="zh-TW" altLang="en-US" sz="2200" dirty="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7</a:t>
            </a:r>
            <a:r>
              <a:rPr lang="zh-TW" altLang="en-US" sz="2200" dirty="0">
                <a:latin typeface="微軟正黑體" pitchFamily="34" charset="-120"/>
                <a:ea typeface="微軟正黑體" pitchFamily="34" charset="-120"/>
              </a:rPr>
              <a:t>月</a:t>
            </a:r>
            <a:r>
              <a:rPr lang="en-US" altLang="zh-TW" sz="2200" dirty="0">
                <a:latin typeface="微軟正黑體" pitchFamily="34" charset="-120"/>
                <a:ea typeface="微軟正黑體" pitchFamily="34" charset="-120"/>
              </a:rPr>
              <a:t>17</a:t>
            </a:r>
            <a:r>
              <a:rPr lang="zh-TW" altLang="en-US" sz="2200" dirty="0">
                <a:latin typeface="微軟正黑體" pitchFamily="34" charset="-120"/>
                <a:ea typeface="微軟正黑體" pitchFamily="34" charset="-120"/>
              </a:rPr>
              <a:t>日公告於校首頁及課程組網頁，</a:t>
            </a:r>
            <a:r>
              <a:rPr lang="en-US" altLang="zh-TW" sz="2200" dirty="0">
                <a:latin typeface="微軟正黑體" pitchFamily="34" charset="-120"/>
                <a:ea typeface="微軟正黑體" pitchFamily="34" charset="-120"/>
              </a:rPr>
              <a:t>114</a:t>
            </a:r>
            <a:r>
              <a:rPr lang="zh-TW" altLang="en-US" sz="2200" dirty="0">
                <a:latin typeface="微軟正黑體" pitchFamily="34" charset="-120"/>
                <a:ea typeface="微軟正黑體" pitchFamily="34" charset="-120"/>
              </a:rPr>
              <a:t>年</a:t>
            </a:r>
            <a:r>
              <a:rPr lang="en-US" altLang="zh-TW" sz="2200" dirty="0">
                <a:latin typeface="微軟正黑體" pitchFamily="34" charset="-120"/>
                <a:ea typeface="微軟正黑體" pitchFamily="34" charset="-120"/>
              </a:rPr>
              <a:t>9</a:t>
            </a:r>
            <a:r>
              <a:rPr lang="zh-TW" altLang="en-US" sz="2200" dirty="0">
                <a:latin typeface="微軟正黑體" pitchFamily="34" charset="-120"/>
                <a:ea typeface="微軟正黑體" pitchFamily="34" charset="-120"/>
              </a:rPr>
              <a:t>月</a:t>
            </a:r>
            <a:r>
              <a:rPr lang="en-US" altLang="zh-TW" sz="2200" dirty="0">
                <a:latin typeface="微軟正黑體" pitchFamily="34" charset="-120"/>
                <a:ea typeface="微軟正黑體" pitchFamily="34" charset="-120"/>
              </a:rPr>
              <a:t>8</a:t>
            </a:r>
            <a:r>
              <a:rPr lang="zh-TW" altLang="en-US" sz="2200" dirty="0">
                <a:latin typeface="微軟正黑體" pitchFamily="34" charset="-120"/>
                <a:ea typeface="微軟正黑體" pitchFamily="34" charset="-120"/>
              </a:rPr>
              <a:t>日發函公告。</a:t>
            </a:r>
            <a:br>
              <a:rPr lang="en-US" altLang="zh-TW" sz="2200" dirty="0">
                <a:latin typeface="微軟正黑體" pitchFamily="34" charset="-120"/>
                <a:ea typeface="微軟正黑體" pitchFamily="34" charset="-120"/>
              </a:rPr>
            </a:br>
            <a:br>
              <a:rPr lang="en-US" altLang="zh-TW" sz="2200" dirty="0">
                <a:latin typeface="微軟正黑體" pitchFamily="34" charset="-120"/>
                <a:ea typeface="微軟正黑體" pitchFamily="34" charset="-120"/>
              </a:rPr>
            </a:br>
            <a:r>
              <a:rPr lang="zh-TW" altLang="en-US" sz="3100" dirty="0">
                <a:solidFill>
                  <a:srgbClr val="FF0000"/>
                </a:solidFill>
                <a:latin typeface="微軟正黑體" pitchFamily="34" charset="-120"/>
                <a:ea typeface="微軟正黑體" pitchFamily="34" charset="-120"/>
              </a:rPr>
              <a:t>自</a:t>
            </a:r>
            <a:r>
              <a:rPr lang="en-US" altLang="zh-TW" sz="3100" dirty="0">
                <a:solidFill>
                  <a:srgbClr val="FF0000"/>
                </a:solidFill>
                <a:latin typeface="微軟正黑體" pitchFamily="34" charset="-120"/>
                <a:ea typeface="微軟正黑體" pitchFamily="34" charset="-120"/>
              </a:rPr>
              <a:t>114</a:t>
            </a:r>
            <a:r>
              <a:rPr lang="zh-TW" altLang="en-US" sz="3100" dirty="0">
                <a:solidFill>
                  <a:srgbClr val="FF0000"/>
                </a:solidFill>
                <a:latin typeface="微軟正黑體" pitchFamily="34" charset="-120"/>
                <a:ea typeface="微軟正黑體" pitchFamily="34" charset="-120"/>
              </a:rPr>
              <a:t>學年度起，本校大學部學生修習教育學程之科目成績，計入大學部學期學業平均成績計算。</a:t>
            </a:r>
            <a:br>
              <a:rPr lang="en-US" altLang="zh-TW" sz="2800" dirty="0">
                <a:solidFill>
                  <a:srgbClr val="FF0000"/>
                </a:solidFill>
                <a:latin typeface="微軟正黑體 Light" panose="020B0304030504040204" pitchFamily="34" charset="-120"/>
                <a:ea typeface="微軟正黑體 Light" panose="020B0304030504040204" pitchFamily="34" charset="-120"/>
              </a:rPr>
            </a:br>
            <a:endParaRPr lang="zh-TW" altLang="en-US" sz="2800" dirty="0">
              <a:solidFill>
                <a:srgbClr val="FF0000"/>
              </a:solidFill>
              <a:latin typeface="微軟正黑體 Light" panose="020B0304030504040204" pitchFamily="34" charset="-120"/>
              <a:ea typeface="微軟正黑體 Light" panose="020B0304030504040204" pitchFamily="34" charset="-120"/>
            </a:endParaRPr>
          </a:p>
        </p:txBody>
      </p:sp>
      <p:sp>
        <p:nvSpPr>
          <p:cNvPr id="2" name="圓角矩形 1"/>
          <p:cNvSpPr/>
          <p:nvPr/>
        </p:nvSpPr>
        <p:spPr>
          <a:xfrm>
            <a:off x="467544" y="764703"/>
            <a:ext cx="5040560" cy="8160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4000" b="1"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t>近期修法重要變革</a:t>
            </a:r>
          </a:p>
        </p:txBody>
      </p:sp>
      <p:sp>
        <p:nvSpPr>
          <p:cNvPr id="3" name="投影片編號版面配置區 2"/>
          <p:cNvSpPr>
            <a:spLocks noGrp="1"/>
          </p:cNvSpPr>
          <p:nvPr>
            <p:ph type="sldNum" sz="quarter" idx="12"/>
          </p:nvPr>
        </p:nvSpPr>
        <p:spPr>
          <a:xfrm>
            <a:off x="7010400" y="6093296"/>
            <a:ext cx="2133600" cy="365125"/>
          </a:xfrm>
        </p:spPr>
        <p:txBody>
          <a:bodyPr/>
          <a:lstStyle/>
          <a:p>
            <a:fld id="{82BB7E0D-BA08-4335-B3CB-18894A975F5B}" type="slidenum">
              <a:rPr lang="zh-TW" altLang="en-US" smtClean="0"/>
              <a:pPr/>
              <a:t>57</a:t>
            </a:fld>
            <a:endParaRPr lang="zh-TW" altLang="en-US" dirty="0"/>
          </a:p>
        </p:txBody>
      </p:sp>
    </p:spTree>
    <p:extLst>
      <p:ext uri="{BB962C8B-B14F-4D97-AF65-F5344CB8AC3E}">
        <p14:creationId xmlns:p14="http://schemas.microsoft.com/office/powerpoint/2010/main" val="1643344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39552" y="548680"/>
            <a:ext cx="8229600" cy="864096"/>
          </a:xfrm>
        </p:spPr>
        <p:txBody>
          <a:bodyPr>
            <a:noAutofit/>
          </a:bodyPr>
          <a:lstStyle/>
          <a:p>
            <a:pPr algn="l"/>
            <a:br>
              <a:rPr lang="zh-TW" altLang="en-US" sz="4000" b="1" dirty="0">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br>
            <a:endParaRPr lang="zh-TW" altLang="en-US" sz="4000" dirty="0">
              <a:solidFill>
                <a:srgbClr val="FF0000"/>
              </a:solidFill>
              <a:latin typeface="微軟正黑體 Light" panose="020B0304030504040204" pitchFamily="34" charset="-120"/>
              <a:ea typeface="微軟正黑體 Light" panose="020B0304030504040204" pitchFamily="34" charset="-120"/>
            </a:endParaRPr>
          </a:p>
        </p:txBody>
      </p:sp>
      <p:sp>
        <p:nvSpPr>
          <p:cNvPr id="6" name="文字版面配置區 5"/>
          <p:cNvSpPr>
            <a:spLocks noGrp="1"/>
          </p:cNvSpPr>
          <p:nvPr>
            <p:ph idx="1"/>
          </p:nvPr>
        </p:nvSpPr>
        <p:spPr>
          <a:xfrm>
            <a:off x="395536" y="1124744"/>
            <a:ext cx="8229600" cy="5112568"/>
          </a:xfrm>
        </p:spPr>
        <p:txBody>
          <a:bodyPr>
            <a:noAutofit/>
          </a:bodyPr>
          <a:lstStyle/>
          <a:p>
            <a:pPr>
              <a:buFont typeface="Wingdings" panose="05000000000000000000" pitchFamily="2" charset="2"/>
              <a:buChar char="Ø"/>
            </a:pPr>
            <a:r>
              <a:rPr lang="zh-TW" altLang="en-US" sz="2400" b="1" dirty="0">
                <a:latin typeface="微軟正黑體" pitchFamily="34" charset="-120"/>
                <a:ea typeface="微軟正黑體" pitchFamily="34" charset="-120"/>
              </a:rPr>
              <a:t>依據本校學生修習教育學程辦法第</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條規定辦理。</a:t>
            </a:r>
            <a:endParaRPr lang="en-US" altLang="zh-TW" sz="2400" b="1" dirty="0">
              <a:latin typeface="微軟正黑體" pitchFamily="34" charset="-120"/>
              <a:ea typeface="微軟正黑體" pitchFamily="34" charset="-120"/>
            </a:endParaRPr>
          </a:p>
          <a:p>
            <a:pPr>
              <a:buFont typeface="Wingdings" panose="05000000000000000000" pitchFamily="2" charset="2"/>
              <a:buChar char="Ø"/>
            </a:pPr>
            <a:r>
              <a:rPr lang="zh-TW" altLang="en-US" sz="2400" b="1" dirty="0">
                <a:solidFill>
                  <a:srgbClr val="FF0000"/>
                </a:solidFill>
                <a:latin typeface="微軟正黑體" pitchFamily="34" charset="-120"/>
                <a:ea typeface="微軟正黑體" pitchFamily="34" charset="-120"/>
              </a:rPr>
              <a:t>自</a:t>
            </a:r>
            <a:r>
              <a:rPr lang="en-US" altLang="zh-TW" sz="2400" b="1" dirty="0">
                <a:solidFill>
                  <a:srgbClr val="FF0000"/>
                </a:solidFill>
                <a:latin typeface="微軟正黑體" pitchFamily="34" charset="-120"/>
                <a:ea typeface="微軟正黑體" pitchFamily="34" charset="-120"/>
              </a:rPr>
              <a:t>114</a:t>
            </a:r>
            <a:r>
              <a:rPr lang="zh-TW" altLang="en-US" sz="2400" b="1" dirty="0">
                <a:solidFill>
                  <a:srgbClr val="FF0000"/>
                </a:solidFill>
                <a:latin typeface="微軟正黑體" pitchFamily="34" charset="-120"/>
                <a:ea typeface="微軟正黑體" pitchFamily="34" charset="-120"/>
              </a:rPr>
              <a:t>學年度起，本校大學部在學之教育學程師資生得申請將</a:t>
            </a:r>
            <a:r>
              <a:rPr lang="zh-TW" altLang="en-US" sz="2400" b="1" u="sng" dirty="0">
                <a:solidFill>
                  <a:srgbClr val="FF0000"/>
                </a:solidFill>
                <a:latin typeface="微軟正黑體" pitchFamily="34" charset="-120"/>
                <a:ea typeface="微軟正黑體" pitchFamily="34" charset="-120"/>
              </a:rPr>
              <a:t>教育專業課程採認為通識教育學分或外系自由選修學分</a:t>
            </a:r>
            <a:r>
              <a:rPr lang="zh-TW" altLang="en-US" sz="2400" b="1" dirty="0">
                <a:solidFill>
                  <a:srgbClr val="FF0000"/>
                </a:solidFill>
                <a:latin typeface="微軟正黑體" pitchFamily="34" charset="-120"/>
                <a:ea typeface="微軟正黑體" pitchFamily="34" charset="-120"/>
              </a:rPr>
              <a:t>。</a:t>
            </a:r>
            <a:endParaRPr lang="en-US" altLang="zh-TW" sz="2400" b="1" dirty="0">
              <a:solidFill>
                <a:srgbClr val="FF0000"/>
              </a:solidFill>
              <a:latin typeface="微軟正黑體" pitchFamily="34" charset="-120"/>
              <a:ea typeface="微軟正黑體" pitchFamily="34" charset="-120"/>
            </a:endParaRPr>
          </a:p>
          <a:p>
            <a:pPr>
              <a:buFont typeface="Wingdings" panose="05000000000000000000" pitchFamily="2" charset="2"/>
              <a:buChar char="Ø"/>
            </a:pPr>
            <a:r>
              <a:rPr lang="zh-TW" altLang="en-US" sz="2400" b="1" dirty="0">
                <a:latin typeface="微軟正黑體" pitchFamily="34" charset="-120"/>
                <a:ea typeface="微軟正黑體" pitchFamily="34" charset="-120"/>
              </a:rPr>
              <a:t>表單下載路徑：課程組網站</a:t>
            </a:r>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表單下載</a:t>
            </a:r>
            <a:endParaRPr lang="en-US" altLang="zh-TW" sz="2400" b="1" dirty="0">
              <a:latin typeface="微軟正黑體" pitchFamily="34" charset="-120"/>
              <a:ea typeface="微軟正黑體" pitchFamily="34" charset="-120"/>
            </a:endParaRPr>
          </a:p>
          <a:p>
            <a:pPr fontAlgn="ctr"/>
            <a:r>
              <a:rPr lang="en-US" altLang="zh-TW" sz="2000" b="1" dirty="0">
                <a:latin typeface="微軟正黑體" pitchFamily="34" charset="-120"/>
                <a:ea typeface="微軟正黑體" pitchFamily="34" charset="-120"/>
                <a:hlinkClick r:id="rId2"/>
              </a:rPr>
              <a:t>8</a:t>
            </a:r>
            <a:r>
              <a:rPr lang="zh-TW" altLang="en-US" sz="2000" b="1"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hlinkClick r:id="rId3"/>
              </a:rPr>
              <a:t>國立高雄師範大學教育學程師資生教育專業課程學分採認申請表</a:t>
            </a:r>
            <a:endParaRPr lang="zh-TW" altLang="en-US" sz="2000" b="1" dirty="0">
              <a:latin typeface="微軟正黑體" pitchFamily="34" charset="-120"/>
              <a:ea typeface="微軟正黑體" pitchFamily="34" charset="-120"/>
            </a:endParaRPr>
          </a:p>
          <a:p>
            <a:pPr>
              <a:buFont typeface="Wingdings" panose="05000000000000000000" pitchFamily="2" charset="2"/>
              <a:buChar char="Ø"/>
            </a:pPr>
            <a:r>
              <a:rPr lang="zh-TW" altLang="en-US" sz="2400" b="1" dirty="0">
                <a:latin typeface="微軟正黑體" pitchFamily="34" charset="-120"/>
                <a:ea typeface="微軟正黑體" pitchFamily="34" charset="-120"/>
              </a:rPr>
              <a:t>申請時間：欲申請採認之教育專業課程修畢且已於成績單顯示成績，即可提出申請。為配合畢業學分審查作業，</a:t>
            </a:r>
            <a:r>
              <a:rPr lang="zh-TW" altLang="en-US" sz="2400" b="1" dirty="0">
                <a:solidFill>
                  <a:srgbClr val="FF0000"/>
                </a:solidFill>
                <a:latin typeface="微軟正黑體" pitchFamily="34" charset="-120"/>
                <a:ea typeface="微軟正黑體" pitchFamily="34" charset="-120"/>
              </a:rPr>
              <a:t>建請同學於大四下學期</a:t>
            </a:r>
            <a:r>
              <a:rPr lang="en-US" altLang="zh-TW" sz="2400" b="1" dirty="0">
                <a:solidFill>
                  <a:srgbClr val="FF0000"/>
                </a:solidFill>
                <a:latin typeface="微軟正黑體" pitchFamily="34" charset="-120"/>
                <a:ea typeface="微軟正黑體" pitchFamily="34" charset="-120"/>
              </a:rPr>
              <a:t>3</a:t>
            </a:r>
            <a:r>
              <a:rPr lang="zh-TW" altLang="en-US" sz="2400" b="1" dirty="0">
                <a:solidFill>
                  <a:srgbClr val="FF0000"/>
                </a:solidFill>
                <a:latin typeface="微軟正黑體" pitchFamily="34" charset="-120"/>
                <a:ea typeface="微軟正黑體" pitchFamily="34" charset="-120"/>
              </a:rPr>
              <a:t>月底前完成申請。</a:t>
            </a:r>
            <a:endParaRPr lang="en-US" altLang="zh-TW" sz="2400" b="1" dirty="0">
              <a:solidFill>
                <a:srgbClr val="FF0000"/>
              </a:solidFill>
              <a:latin typeface="微軟正黑體" pitchFamily="34" charset="-120"/>
              <a:ea typeface="微軟正黑體" pitchFamily="34" charset="-120"/>
            </a:endParaRPr>
          </a:p>
          <a:p>
            <a:pPr>
              <a:buFont typeface="Wingdings" panose="05000000000000000000" pitchFamily="2" charset="2"/>
              <a:buChar char="Ø"/>
            </a:pPr>
            <a:r>
              <a:rPr lang="zh-TW" altLang="en-US" sz="2400" b="1" dirty="0">
                <a:latin typeface="微軟正黑體" pitchFamily="34" charset="-120"/>
                <a:ea typeface="微軟正黑體" pitchFamily="34" charset="-120"/>
              </a:rPr>
              <a:t>收件窗口：師就處課程組。</a:t>
            </a:r>
            <a:r>
              <a:rPr lang="zh-TW" altLang="en-US" sz="2400" b="1" dirty="0">
                <a:solidFill>
                  <a:srgbClr val="3333FF"/>
                </a:solidFill>
                <a:latin typeface="微軟正黑體" pitchFamily="34" charset="-120"/>
                <a:ea typeface="微軟正黑體" pitchFamily="34" charset="-120"/>
              </a:rPr>
              <a:t>惟提出申請後，通過與否須經通識中心或學系審核，並由教務處完成學分登錄，始可採認。</a:t>
            </a:r>
            <a:endParaRPr lang="en-US" altLang="zh-TW" sz="2400" b="1" dirty="0">
              <a:solidFill>
                <a:srgbClr val="3333FF"/>
              </a:solidFill>
              <a:latin typeface="微軟正黑體" pitchFamily="34" charset="-120"/>
              <a:ea typeface="微軟正黑體" pitchFamily="34" charset="-120"/>
            </a:endParaRPr>
          </a:p>
          <a:p>
            <a:pPr marL="0" indent="0">
              <a:buNone/>
            </a:pPr>
            <a:br>
              <a:rPr lang="en-US" altLang="zh-TW" sz="2600" dirty="0">
                <a:solidFill>
                  <a:srgbClr val="FF0000"/>
                </a:solidFill>
                <a:latin typeface="微軟正黑體 Light" panose="020B0304030504040204" pitchFamily="34" charset="-120"/>
                <a:ea typeface="微軟正黑體 Light" panose="020B0304030504040204" pitchFamily="34" charset="-120"/>
              </a:rPr>
            </a:br>
            <a:br>
              <a:rPr lang="en-US" altLang="zh-TW" sz="2600" dirty="0">
                <a:solidFill>
                  <a:srgbClr val="FF0000"/>
                </a:solidFill>
                <a:latin typeface="微軟正黑體 Light" panose="020B0304030504040204" pitchFamily="34" charset="-120"/>
                <a:ea typeface="微軟正黑體 Light" panose="020B0304030504040204" pitchFamily="34" charset="-120"/>
              </a:rPr>
            </a:br>
            <a:endParaRPr lang="zh-TW" altLang="en-US" sz="2600" dirty="0">
              <a:solidFill>
                <a:srgbClr val="FF0000"/>
              </a:solidFill>
              <a:latin typeface="微軟正黑體 Light" panose="020B0304030504040204" pitchFamily="34" charset="-120"/>
              <a:ea typeface="微軟正黑體 Light" panose="020B0304030504040204" pitchFamily="34" charset="-120"/>
            </a:endParaRPr>
          </a:p>
          <a:p>
            <a:endParaRPr lang="zh-TW" altLang="en-US" sz="2600" b="1" dirty="0">
              <a:solidFill>
                <a:schemeClr val="tx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endParaRPr>
          </a:p>
        </p:txBody>
      </p:sp>
      <p:sp>
        <p:nvSpPr>
          <p:cNvPr id="2" name="圓角矩形 1"/>
          <p:cNvSpPr/>
          <p:nvPr/>
        </p:nvSpPr>
        <p:spPr>
          <a:xfrm>
            <a:off x="467544" y="260648"/>
            <a:ext cx="5040560"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600" dirty="0">
                <a:latin typeface="微軟正黑體" pitchFamily="34" charset="-120"/>
                <a:ea typeface="微軟正黑體" pitchFamily="34" charset="-120"/>
              </a:rPr>
              <a:t>近期修法重要變革</a:t>
            </a:r>
          </a:p>
        </p:txBody>
      </p:sp>
      <p:sp>
        <p:nvSpPr>
          <p:cNvPr id="3" name="投影片編號版面配置區 2"/>
          <p:cNvSpPr>
            <a:spLocks noGrp="1"/>
          </p:cNvSpPr>
          <p:nvPr>
            <p:ph type="sldNum" sz="quarter" idx="12"/>
          </p:nvPr>
        </p:nvSpPr>
        <p:spPr>
          <a:xfrm>
            <a:off x="7000825" y="6458545"/>
            <a:ext cx="2133600" cy="365125"/>
          </a:xfrm>
        </p:spPr>
        <p:txBody>
          <a:bodyPr/>
          <a:lstStyle/>
          <a:p>
            <a:fld id="{82BB7E0D-BA08-4335-B3CB-18894A975F5B}" type="slidenum">
              <a:rPr lang="zh-TW" altLang="en-US" smtClean="0"/>
              <a:pPr/>
              <a:t>58</a:t>
            </a:fld>
            <a:endParaRPr lang="zh-TW" altLang="en-US" dirty="0"/>
          </a:p>
        </p:txBody>
      </p:sp>
    </p:spTree>
    <p:extLst>
      <p:ext uri="{BB962C8B-B14F-4D97-AF65-F5344CB8AC3E}">
        <p14:creationId xmlns:p14="http://schemas.microsoft.com/office/powerpoint/2010/main" val="323540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241" y="-387424"/>
            <a:ext cx="802432" cy="3919907"/>
          </a:xfrm>
        </p:spPr>
        <p:txBody>
          <a:bodyPr/>
          <a:lstStyle/>
          <a:p>
            <a:pPr algn="l"/>
            <a:r>
              <a:rPr lang="zh-TW" altLang="en-US" b="1" u="sng"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預計</a:t>
            </a:r>
            <a:r>
              <a:rPr lang="zh-TW" altLang="en-US" b="1"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48C9BB82-F08C-4DB2-B8E6-94F06768AA89}"/>
              </a:ext>
            </a:extLst>
          </p:cNvPr>
          <p:cNvGraphicFramePr>
            <a:graphicFrameLocks noGrp="1"/>
          </p:cNvGraphicFramePr>
          <p:nvPr>
            <p:extLst>
              <p:ext uri="{D42A27DB-BD31-4B8C-83A1-F6EECF244321}">
                <p14:modId xmlns:p14="http://schemas.microsoft.com/office/powerpoint/2010/main" val="2403399604"/>
              </p:ext>
            </p:extLst>
          </p:nvPr>
        </p:nvGraphicFramePr>
        <p:xfrm>
          <a:off x="1043608" y="260649"/>
          <a:ext cx="7344816" cy="6408709"/>
        </p:xfrm>
        <a:graphic>
          <a:graphicData uri="http://schemas.openxmlformats.org/drawingml/2006/table">
            <a:tbl>
              <a:tblPr/>
              <a:tblGrid>
                <a:gridCol w="2895004">
                  <a:extLst>
                    <a:ext uri="{9D8B030D-6E8A-4147-A177-3AD203B41FA5}">
                      <a16:colId xmlns:a16="http://schemas.microsoft.com/office/drawing/2014/main" val="277600651"/>
                    </a:ext>
                  </a:extLst>
                </a:gridCol>
                <a:gridCol w="4449812">
                  <a:extLst>
                    <a:ext uri="{9D8B030D-6E8A-4147-A177-3AD203B41FA5}">
                      <a16:colId xmlns:a16="http://schemas.microsoft.com/office/drawing/2014/main" val="2573555505"/>
                    </a:ext>
                  </a:extLst>
                </a:gridCol>
              </a:tblGrid>
              <a:tr h="492572">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日期</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fontAlgn="base">
                        <a:spcAft>
                          <a:spcPts val="0"/>
                        </a:spcAft>
                      </a:pPr>
                      <a:r>
                        <a:rPr lang="zh-TW" sz="2800" kern="1200" dirty="0">
                          <a:effectLst/>
                          <a:latin typeface="微軟正黑體" panose="020B0604030504040204" pitchFamily="34" charset="-120"/>
                          <a:ea typeface="微軟正黑體" panose="020B0604030504040204" pitchFamily="34" charset="-120"/>
                        </a:rPr>
                        <a:t>活動</a:t>
                      </a:r>
                      <a:endParaRPr 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4134" marR="24134" marT="6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61706790"/>
                  </a:ext>
                </a:extLst>
              </a:tr>
              <a:tr h="650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400" kern="100" dirty="0">
                          <a:effectLst/>
                          <a:latin typeface="標楷體" panose="03000509000000000000" pitchFamily="65" charset="-120"/>
                          <a:ea typeface="新細明體" panose="02020500000000000000" pitchFamily="18" charset="-120"/>
                          <a:cs typeface="Times New Roman" panose="02020603050405020304" pitchFamily="18" charset="0"/>
                        </a:rPr>
                        <a:t>11</a:t>
                      </a:r>
                      <a:r>
                        <a:rPr lang="en-US" altLang="zh-TW" sz="1400" kern="100" dirty="0">
                          <a:effectLst/>
                          <a:latin typeface="標楷體" panose="03000509000000000000" pitchFamily="65" charset="-120"/>
                          <a:ea typeface="新細明體" panose="02020500000000000000" pitchFamily="18" charset="-120"/>
                          <a:cs typeface="Times New Roman" panose="02020603050405020304" pitchFamily="18" charset="0"/>
                        </a:rPr>
                        <a:t>5</a:t>
                      </a:r>
                      <a:r>
                        <a:rPr lang="en-US" sz="1400"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en-US" altLang="zh-TW" sz="1400" kern="100" dirty="0">
                          <a:effectLst/>
                          <a:latin typeface="標楷體" panose="03000509000000000000" pitchFamily="65" charset="-120"/>
                          <a:ea typeface="新細明體" panose="02020500000000000000" pitchFamily="18" charset="-120"/>
                          <a:cs typeface="Times New Roman" panose="02020603050405020304" pitchFamily="18" charset="0"/>
                        </a:rPr>
                        <a:t>2/26</a:t>
                      </a:r>
                      <a:endParaRPr lang="zh-TW" altLang="zh-TW" sz="1400" kern="100" dirty="0">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spcAft>
                          <a:spcPts val="0"/>
                        </a:spcAft>
                      </a:pPr>
                      <a:r>
                        <a:rPr lang="zh-TW" sz="1400" u="sng" kern="100" dirty="0">
                          <a:effectLst/>
                          <a:latin typeface="Calibri" panose="020F0502020204030204" pitchFamily="34" charset="0"/>
                          <a:ea typeface="標楷體" panose="03000509000000000000" pitchFamily="65" charset="-120"/>
                          <a:cs typeface="Times New Roman" panose="02020603050405020304" pitchFamily="18" charset="0"/>
                        </a:rPr>
                        <a:t>期初</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聯合導生座談會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493903379"/>
                  </a:ext>
                </a:extLst>
              </a:tr>
              <a:tr h="65030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115/2/23~3/6</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sz="1400" kern="100" dirty="0">
                          <a:effectLst/>
                          <a:latin typeface="標楷體" panose="03000509000000000000" pitchFamily="65" charset="-120"/>
                          <a:ea typeface="標楷體" panose="03000509000000000000" pitchFamily="65" charset="-120"/>
                        </a:rPr>
                        <a:t>開學人工加退選</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加簽</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跨校修課申請</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757131329"/>
                  </a:ext>
                </a:extLst>
              </a:tr>
              <a:tr h="65030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115/3</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月</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altLang="en-US" sz="1400" kern="100" dirty="0">
                          <a:effectLst/>
                          <a:latin typeface="標楷體" panose="03000509000000000000" pitchFamily="65" charset="-120"/>
                          <a:ea typeface="標楷體" panose="03000509000000000000" pitchFamily="65" charset="-120"/>
                        </a:rPr>
                        <a:t>教案設計檢定</a:t>
                      </a:r>
                      <a:endParaRPr lang="zh-TW" sz="1400" kern="100" dirty="0">
                        <a:effectLst/>
                        <a:latin typeface="標楷體" panose="03000509000000000000" pitchFamily="65" charset="-120"/>
                        <a:ea typeface="標楷體" panose="03000509000000000000" pitchFamily="65" charset="-12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819670102"/>
                  </a:ext>
                </a:extLst>
              </a:tr>
              <a:tr h="65030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115/3</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月</a:t>
                      </a:r>
                      <a:endPar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marL="0" marR="0" lvl="0" indent="0" algn="l" defTabSz="914400" rtl="0" eaLnBrk="1" fontAlgn="auto" latinLnBrk="1" hangingPunct="1">
                        <a:lnSpc>
                          <a:spcPct val="107000"/>
                        </a:lnSpc>
                        <a:spcBef>
                          <a:spcPts val="0"/>
                        </a:spcBef>
                        <a:spcAft>
                          <a:spcPts val="0"/>
                        </a:spcAft>
                        <a:buClrTx/>
                        <a:buSzTx/>
                        <a:buFontTx/>
                        <a:buNone/>
                        <a:tabLst/>
                        <a:defRPr/>
                      </a:pPr>
                      <a:r>
                        <a:rPr lang="zh-TW" altLang="en-US" sz="1400" kern="100" dirty="0">
                          <a:effectLst/>
                          <a:latin typeface="標楷體" panose="03000509000000000000" pitchFamily="65" charset="-120"/>
                          <a:ea typeface="標楷體" panose="03000509000000000000" pitchFamily="65" charset="-120"/>
                        </a:rPr>
                        <a:t>教師資格考試教育知能精進複習班</a:t>
                      </a:r>
                      <a:r>
                        <a:rPr lang="en-US" altLang="zh-TW" sz="1400" kern="100" dirty="0">
                          <a:effectLst/>
                          <a:latin typeface="標楷體" panose="03000509000000000000" pitchFamily="65" charset="-120"/>
                          <a:ea typeface="標楷體" panose="03000509000000000000" pitchFamily="65" charset="-120"/>
                        </a:rPr>
                        <a:t>-</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非選擇題作答技巧</a:t>
                      </a:r>
                      <a:endParaRPr lang="zh-TW" alt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837585809"/>
                  </a:ext>
                </a:extLst>
              </a:tr>
              <a:tr h="65030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115/3/7-3/29(</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每周六、日</a:t>
                      </a: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altLang="en-US" sz="1400" kern="100" dirty="0">
                          <a:effectLst/>
                          <a:latin typeface="標楷體" panose="03000509000000000000" pitchFamily="65" charset="-120"/>
                          <a:ea typeface="標楷體" panose="03000509000000000000" pitchFamily="65" charset="-120"/>
                        </a:rPr>
                        <a:t>小教數學加強班</a:t>
                      </a:r>
                      <a:endParaRPr lang="zh-TW" sz="1400" kern="100" dirty="0">
                        <a:effectLst/>
                        <a:latin typeface="標楷體" panose="03000509000000000000" pitchFamily="65" charset="-120"/>
                        <a:ea typeface="標楷體" panose="03000509000000000000" pitchFamily="65" charset="-12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2908091297"/>
                  </a:ext>
                </a:extLst>
              </a:tr>
              <a:tr h="650308">
                <a:tc>
                  <a:txBody>
                    <a:bodyPr/>
                    <a:lstStyle/>
                    <a:p>
                      <a:r>
                        <a:rPr lang="en-US" altLang="zh-TW" sz="1400" dirty="0">
                          <a:latin typeface="標楷體" panose="03000509000000000000" pitchFamily="65" charset="-120"/>
                          <a:ea typeface="標楷體" panose="03000509000000000000" pitchFamily="65" charset="-120"/>
                        </a:rPr>
                        <a:t>115/4</a:t>
                      </a:r>
                      <a:r>
                        <a:rPr lang="zh-TW" altLang="en-US" sz="1400" dirty="0">
                          <a:latin typeface="標楷體" panose="03000509000000000000" pitchFamily="65" charset="-120"/>
                          <a:ea typeface="標楷體" panose="03000509000000000000" pitchFamily="65" charset="-120"/>
                        </a:rPr>
                        <a:t>月</a:t>
                      </a:r>
                      <a:endParaRPr lang="zh-TW" altLang="en-US" sz="1400" dirty="0">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sz="1400" u="sng" kern="100" dirty="0">
                          <a:effectLst/>
                          <a:latin typeface="標楷體" panose="03000509000000000000" pitchFamily="65" charset="-120"/>
                          <a:ea typeface="標楷體" panose="03000509000000000000" pitchFamily="65" charset="-120"/>
                        </a:rPr>
                        <a:t>期中</a:t>
                      </a:r>
                      <a:r>
                        <a:rPr lang="zh-TW" sz="1400" kern="100" dirty="0">
                          <a:effectLst/>
                          <a:latin typeface="標楷體" panose="03000509000000000000" pitchFamily="65" charset="-120"/>
                          <a:ea typeface="標楷體" panose="03000509000000000000" pitchFamily="65" charset="-120"/>
                        </a:rPr>
                        <a:t>聯合導生座談會</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183418480"/>
                  </a:ext>
                </a:extLst>
              </a:tr>
              <a:tr h="64226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115/4</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月</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altLang="en-US" sz="1400" kern="100" dirty="0">
                          <a:effectLst/>
                          <a:latin typeface="標楷體" panose="03000509000000000000" pitchFamily="65" charset="-120"/>
                          <a:ea typeface="標楷體" panose="03000509000000000000" pitchFamily="65" charset="-120"/>
                        </a:rPr>
                        <a:t>公費生遴選</a:t>
                      </a:r>
                      <a:endParaRPr lang="zh-TW" sz="1400" kern="100" dirty="0">
                        <a:effectLst/>
                        <a:latin typeface="標楷體" panose="03000509000000000000" pitchFamily="65" charset="-120"/>
                        <a:ea typeface="標楷體" panose="03000509000000000000" pitchFamily="65" charset="-12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319146751"/>
                  </a:ext>
                </a:extLst>
              </a:tr>
              <a:tr h="721713">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115/4</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月</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altLang="en-US" sz="1400" kern="100" dirty="0">
                          <a:effectLst/>
                          <a:latin typeface="標楷體" panose="03000509000000000000" pitchFamily="65" charset="-120"/>
                          <a:ea typeface="標楷體" panose="03000509000000000000" pitchFamily="65" charset="-120"/>
                        </a:rPr>
                        <a:t>師獎生遴選</a:t>
                      </a:r>
                      <a:endParaRPr lang="zh-TW" sz="1400" kern="100" dirty="0">
                        <a:effectLst/>
                        <a:latin typeface="標楷體" panose="03000509000000000000" pitchFamily="65" charset="-120"/>
                        <a:ea typeface="標楷體" panose="03000509000000000000" pitchFamily="65" charset="-12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2949704865"/>
                  </a:ext>
                </a:extLst>
              </a:tr>
              <a:tr h="650308">
                <a:tc>
                  <a:txBody>
                    <a:bodyPr/>
                    <a:lstStyle/>
                    <a:p>
                      <a:pPr>
                        <a:spcAft>
                          <a:spcPts val="0"/>
                        </a:spcAft>
                      </a:pPr>
                      <a: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t>115/5</a:t>
                      </a: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月</a:t>
                      </a: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p>
                      <a:pPr algn="l">
                        <a:lnSpc>
                          <a:spcPct val="107000"/>
                        </a:lnSpc>
                        <a:spcAft>
                          <a:spcPts val="0"/>
                        </a:spcAft>
                      </a:pPr>
                      <a:r>
                        <a:rPr lang="zh-TW" altLang="en-US" sz="1400" kern="100" dirty="0">
                          <a:effectLst/>
                          <a:latin typeface="標楷體" panose="03000509000000000000" pitchFamily="65" charset="-120"/>
                          <a:ea typeface="標楷體" panose="03000509000000000000" pitchFamily="65" charset="-120"/>
                        </a:rPr>
                        <a:t>教育學程招生考試</a:t>
                      </a:r>
                      <a:endParaRPr lang="zh-TW" sz="1400" kern="100" dirty="0">
                        <a:effectLst/>
                        <a:latin typeface="標楷體" panose="03000509000000000000" pitchFamily="65" charset="-120"/>
                        <a:ea typeface="標楷體" panose="03000509000000000000" pitchFamily="65" charset="-120"/>
                      </a:endParaRPr>
                    </a:p>
                  </a:txBody>
                  <a:tcPr marL="36619" marR="366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769890752"/>
                  </a:ext>
                </a:extLst>
              </a:tr>
            </a:tbl>
          </a:graphicData>
        </a:graphic>
      </p:graphicFrame>
      <p:sp>
        <p:nvSpPr>
          <p:cNvPr id="3" name="投影片編號版面配置區 2"/>
          <p:cNvSpPr>
            <a:spLocks noGrp="1"/>
          </p:cNvSpPr>
          <p:nvPr>
            <p:ph type="sldNum" sz="quarter" idx="12"/>
          </p:nvPr>
        </p:nvSpPr>
        <p:spPr/>
        <p:txBody>
          <a:bodyPr/>
          <a:lstStyle/>
          <a:p>
            <a:fld id="{82BB7E0D-BA08-4335-B3CB-18894A975F5B}" type="slidenum">
              <a:rPr lang="zh-TW" altLang="en-US" smtClean="0"/>
              <a:pPr/>
              <a:t>59</a:t>
            </a:fld>
            <a:endParaRPr lang="zh-TW" altLang="en-US"/>
          </a:p>
        </p:txBody>
      </p:sp>
    </p:spTree>
    <p:extLst>
      <p:ext uri="{BB962C8B-B14F-4D97-AF65-F5344CB8AC3E}">
        <p14:creationId xmlns:p14="http://schemas.microsoft.com/office/powerpoint/2010/main" val="326333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1" y="2780928"/>
            <a:ext cx="6731757" cy="962823"/>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zh-TW" altLang="en-US" sz="9000" b="1" dirty="0">
                <a:solidFill>
                  <a:srgbClr val="0000FF"/>
                </a:solidFill>
                <a:latin typeface="Microsoft JhengHei" charset="-120"/>
                <a:ea typeface="Microsoft JhengHei" charset="-120"/>
                <a:cs typeface="Microsoft JhengHei" charset="-120"/>
              </a:rPr>
              <a:t>事</a:t>
            </a:r>
            <a:endParaRPr lang="en-US" altLang="zh-TW" sz="9000" b="1" dirty="0">
              <a:solidFill>
                <a:srgbClr val="0000FF"/>
              </a:solidFill>
              <a:latin typeface="Microsoft JhengHei" charset="-120"/>
              <a:ea typeface="Microsoft JhengHei" charset="-120"/>
              <a:cs typeface="Microsoft JhengHei" charset="-120"/>
            </a:endParaRPr>
          </a:p>
          <a:p>
            <a:pPr marL="0" indent="0">
              <a:buNone/>
            </a:pPr>
            <a:r>
              <a:rPr lang="zh-TW" altLang="en-US" sz="7000" b="1" dirty="0">
                <a:latin typeface="Microsoft JhengHei" charset="-120"/>
                <a:ea typeface="Microsoft JhengHei" charset="-120"/>
                <a:cs typeface="Microsoft JhengHei" charset="-120"/>
              </a:rPr>
              <a:t>細節內容</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6</a:t>
            </a:fld>
            <a:endParaRPr lang="zh-TW" altLang="en-US" sz="675">
              <a:solidFill>
                <a:srgbClr val="898989"/>
              </a:solidFill>
            </a:endParaRPr>
          </a:p>
        </p:txBody>
      </p:sp>
    </p:spTree>
    <p:extLst>
      <p:ext uri="{BB962C8B-B14F-4D97-AF65-F5344CB8AC3E}">
        <p14:creationId xmlns:p14="http://schemas.microsoft.com/office/powerpoint/2010/main" val="129019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08B77A4-FD15-A5C4-BC57-D8EBE9E92347}"/>
              </a:ext>
            </a:extLst>
          </p:cNvPr>
          <p:cNvSpPr>
            <a:spLocks noGrp="1"/>
          </p:cNvSpPr>
          <p:nvPr>
            <p:ph type="sldNum" sz="quarter" idx="12"/>
          </p:nvPr>
        </p:nvSpPr>
        <p:spPr/>
        <p:txBody>
          <a:bodyPr/>
          <a:lstStyle/>
          <a:p>
            <a:fld id="{82BB7E0D-BA08-4335-B3CB-18894A975F5B}" type="slidenum">
              <a:rPr lang="zh-TW" altLang="en-US" smtClean="0"/>
              <a:pPr/>
              <a:t>60</a:t>
            </a:fld>
            <a:endParaRPr lang="zh-TW" altLang="en-US"/>
          </a:p>
        </p:txBody>
      </p:sp>
      <p:pic>
        <p:nvPicPr>
          <p:cNvPr id="4" name="圖片 3">
            <a:extLst>
              <a:ext uri="{FF2B5EF4-FFF2-40B4-BE49-F238E27FC236}">
                <a16:creationId xmlns:a16="http://schemas.microsoft.com/office/drawing/2014/main" id="{D4744C97-6395-AB7C-0B27-DA9500F258B6}"/>
              </a:ext>
            </a:extLst>
          </p:cNvPr>
          <p:cNvPicPr>
            <a:picLocks noChangeAspect="1"/>
          </p:cNvPicPr>
          <p:nvPr/>
        </p:nvPicPr>
        <p:blipFill>
          <a:blip r:embed="rId2"/>
          <a:stretch>
            <a:fillRect/>
          </a:stretch>
        </p:blipFill>
        <p:spPr>
          <a:xfrm>
            <a:off x="827584" y="0"/>
            <a:ext cx="4886476" cy="6912000"/>
          </a:xfrm>
          <a:prstGeom prst="rect">
            <a:avLst/>
          </a:prstGeom>
        </p:spPr>
      </p:pic>
    </p:spTree>
    <p:extLst>
      <p:ext uri="{BB962C8B-B14F-4D97-AF65-F5344CB8AC3E}">
        <p14:creationId xmlns:p14="http://schemas.microsoft.com/office/powerpoint/2010/main" val="1349059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8979629-C71B-4E89-8761-CA324E42CAD4}"/>
              </a:ext>
            </a:extLst>
          </p:cNvPr>
          <p:cNvSpPr txBox="1"/>
          <p:nvPr/>
        </p:nvSpPr>
        <p:spPr>
          <a:xfrm>
            <a:off x="609855" y="692696"/>
            <a:ext cx="8280920" cy="1446550"/>
          </a:xfrm>
          <a:prstGeom prst="rect">
            <a:avLst/>
          </a:prstGeom>
          <a:noFill/>
        </p:spPr>
        <p:txBody>
          <a:bodyPr wrap="square">
            <a:spAutoFit/>
          </a:bodyPr>
          <a:lstStyle/>
          <a:p>
            <a:pPr>
              <a:defRPr/>
            </a:pPr>
            <a:r>
              <a:rPr lang="zh-TW" altLang="en-US" sz="4400" b="1" dirty="0">
                <a:latin typeface="微軟正黑體" pitchFamily="34" charset="-120"/>
                <a:ea typeface="微軟正黑體" pitchFamily="34" charset="-120"/>
              </a:rPr>
              <a:t>學科知能評量</a:t>
            </a:r>
            <a:r>
              <a:rPr lang="en-US" altLang="zh-TW" sz="4400" b="1" dirty="0">
                <a:latin typeface="微軟正黑體" pitchFamily="34" charset="-120"/>
                <a:ea typeface="微軟正黑體" pitchFamily="34" charset="-120"/>
              </a:rPr>
              <a:t>(</a:t>
            </a:r>
            <a:r>
              <a:rPr lang="zh-TW" altLang="en-US" sz="4400" b="1" dirty="0">
                <a:latin typeface="微軟正黑體" pitchFamily="34" charset="-120"/>
                <a:ea typeface="微軟正黑體" pitchFamily="34" charset="-120"/>
              </a:rPr>
              <a:t>小教</a:t>
            </a:r>
            <a:r>
              <a:rPr lang="en-US" altLang="zh-TW" sz="4400" b="1" dirty="0">
                <a:latin typeface="微軟正黑體" pitchFamily="34" charset="-120"/>
                <a:ea typeface="微軟正黑體" pitchFamily="34" charset="-120"/>
              </a:rPr>
              <a:t>)</a:t>
            </a:r>
          </a:p>
          <a:p>
            <a:pPr>
              <a:defRPr/>
            </a:pPr>
            <a:endParaRPr lang="zh-TW" altLang="en-US" sz="4400" b="1" dirty="0">
              <a:effectLst>
                <a:outerShdw blurRad="38100" dist="38100" dir="2700000" algn="tl">
                  <a:srgbClr val="000000">
                    <a:alpha val="43137"/>
                  </a:srgbClr>
                </a:outerShdw>
              </a:effectLst>
              <a:latin typeface="微軟正黑體" pitchFamily="34" charset="-120"/>
              <a:ea typeface="微軟正黑體" pitchFamily="34" charset="-120"/>
              <a:cs typeface="+mj-cs"/>
            </a:endParaRPr>
          </a:p>
        </p:txBody>
      </p:sp>
      <p:sp>
        <p:nvSpPr>
          <p:cNvPr id="4" name="文字方塊 3">
            <a:extLst>
              <a:ext uri="{FF2B5EF4-FFF2-40B4-BE49-F238E27FC236}">
                <a16:creationId xmlns:a16="http://schemas.microsoft.com/office/drawing/2014/main" id="{665139DF-7D32-439B-9942-9EE82B1826DD}"/>
              </a:ext>
            </a:extLst>
          </p:cNvPr>
          <p:cNvSpPr txBox="1"/>
          <p:nvPr/>
        </p:nvSpPr>
        <p:spPr>
          <a:xfrm>
            <a:off x="611560" y="1884288"/>
            <a:ext cx="8064896" cy="2215991"/>
          </a:xfrm>
          <a:prstGeom prst="rect">
            <a:avLst/>
          </a:prstGeom>
          <a:solidFill>
            <a:schemeClr val="accent6">
              <a:lumMod val="40000"/>
              <a:lumOff val="60000"/>
            </a:schemeClr>
          </a:solidFill>
        </p:spPr>
        <p:txBody>
          <a:bodyPr wrap="square">
            <a:spAutoFit/>
          </a:bodyPr>
          <a:lstStyle/>
          <a:p>
            <a:pPr>
              <a:defRPr/>
            </a:pP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a:solidFill>
                  <a:prstClr val="black"/>
                </a:solidFill>
                <a:latin typeface="微軟正黑體" pitchFamily="34" charset="-120"/>
                <a:ea typeface="微軟正黑體" pitchFamily="34" charset="-120"/>
              </a:rPr>
              <a:t>為落實十二年國教推動精緻師資培育素養，檢核國小師資生修習職前教育專業課程（含國語、數學、自然、社會領域）之學習成效，俾利師資培育大學調整課程設計及提供增能課程。</a:t>
            </a:r>
            <a:endParaRPr lang="en-US" altLang="zh-TW" sz="2400" b="1" dirty="0">
              <a:solidFill>
                <a:prstClr val="black"/>
              </a:solidFill>
              <a:latin typeface="微軟正黑體" pitchFamily="34" charset="-120"/>
              <a:ea typeface="微軟正黑體" pitchFamily="34" charset="-120"/>
            </a:endParaRPr>
          </a:p>
          <a:p>
            <a:pPr>
              <a:defRPr/>
            </a:pPr>
            <a:endParaRPr lang="en-US" altLang="zh-TW" dirty="0">
              <a:solidFill>
                <a:prstClr val="black"/>
              </a:solidFill>
            </a:endParaRPr>
          </a:p>
        </p:txBody>
      </p:sp>
      <p:sp>
        <p:nvSpPr>
          <p:cNvPr id="5" name="文字方塊 4">
            <a:extLst>
              <a:ext uri="{FF2B5EF4-FFF2-40B4-BE49-F238E27FC236}">
                <a16:creationId xmlns:a16="http://schemas.microsoft.com/office/drawing/2014/main" id="{3E7C5AD1-466C-4137-83A0-0F2B9C1F9389}"/>
              </a:ext>
            </a:extLst>
          </p:cNvPr>
          <p:cNvSpPr txBox="1">
            <a:spLocks noChangeArrowheads="1"/>
          </p:cNvSpPr>
          <p:nvPr/>
        </p:nvSpPr>
        <p:spPr bwMode="auto">
          <a:xfrm>
            <a:off x="623851" y="4469611"/>
            <a:ext cx="6906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2400" b="1" dirty="0">
                <a:solidFill>
                  <a:srgbClr val="000000"/>
                </a:solidFill>
                <a:latin typeface="微軟正黑體" panose="020B0604030504040204" pitchFamily="34" charset="-120"/>
                <a:ea typeface="微軟正黑體" panose="020B0604030504040204" pitchFamily="34" charset="-120"/>
              </a:rPr>
              <a:t>鼓勵修習</a:t>
            </a:r>
            <a:r>
              <a:rPr lang="zh-TW" altLang="en-US" sz="2400" b="1" dirty="0">
                <a:solidFill>
                  <a:srgbClr val="C00000"/>
                </a:solidFill>
                <a:latin typeface="微軟正黑體" panose="020B0604030504040204" pitchFamily="34" charset="-120"/>
                <a:ea typeface="微軟正黑體" panose="020B0604030504040204" pitchFamily="34" charset="-120"/>
              </a:rPr>
              <a:t>小學教育學程</a:t>
            </a:r>
            <a:r>
              <a:rPr lang="zh-TW" altLang="en-US" sz="2400" b="1" dirty="0">
                <a:solidFill>
                  <a:srgbClr val="000000"/>
                </a:solidFill>
                <a:latin typeface="微軟正黑體" panose="020B0604030504040204" pitchFamily="34" charset="-120"/>
                <a:ea typeface="微軟正黑體" panose="020B0604030504040204" pitchFamily="34" charset="-120"/>
              </a:rPr>
              <a:t>的同學可以報考</a:t>
            </a: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61</a:t>
            </a:fld>
            <a:endParaRPr lang="zh-TW" altLang="en-US"/>
          </a:p>
        </p:txBody>
      </p:sp>
    </p:spTree>
    <p:extLst>
      <p:ext uri="{BB962C8B-B14F-4D97-AF65-F5344CB8AC3E}">
        <p14:creationId xmlns:p14="http://schemas.microsoft.com/office/powerpoint/2010/main" val="1702157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內容版面配置區 2">
            <a:extLst>
              <a:ext uri="{FF2B5EF4-FFF2-40B4-BE49-F238E27FC236}">
                <a16:creationId xmlns:a16="http://schemas.microsoft.com/office/drawing/2014/main" id="{C2E242E3-9B40-4212-9C62-44BB93FFD00D}"/>
              </a:ext>
            </a:extLst>
          </p:cNvPr>
          <p:cNvSpPr txBox="1">
            <a:spLocks/>
          </p:cNvSpPr>
          <p:nvPr/>
        </p:nvSpPr>
        <p:spPr>
          <a:xfrm>
            <a:off x="343353" y="421510"/>
            <a:ext cx="1268396" cy="15814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20000"/>
              </a:lnSpc>
              <a:buNone/>
            </a:pPr>
            <a:endParaRPr lang="zh-TW" altLang="zh-TW" sz="4950" b="1" dirty="0">
              <a:solidFill>
                <a:srgbClr val="4DB6C7"/>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BC5A5DCF-A337-44B4-B75A-DED4F86DBFA1}"/>
              </a:ext>
            </a:extLst>
          </p:cNvPr>
          <p:cNvSpPr/>
          <p:nvPr/>
        </p:nvSpPr>
        <p:spPr>
          <a:xfrm>
            <a:off x="977551" y="692696"/>
            <a:ext cx="7160225" cy="854080"/>
          </a:xfrm>
          <a:prstGeom prst="rect">
            <a:avLst/>
          </a:prstGeom>
          <a:solidFill>
            <a:schemeClr val="accent6">
              <a:lumMod val="40000"/>
              <a:lumOff val="60000"/>
            </a:schemeClr>
          </a:solidFill>
        </p:spPr>
        <p:txBody>
          <a:bodyPr wrap="square">
            <a:spAutoFit/>
          </a:bodyPr>
          <a:lstStyle/>
          <a:p>
            <a:pPr algn="dist"/>
            <a:r>
              <a:rPr lang="zh-TW" altLang="en-US" sz="4950" b="1" dirty="0">
                <a:latin typeface="微軟正黑體" panose="020B0604030504040204" pitchFamily="34" charset="-120"/>
                <a:ea typeface="微軟正黑體" panose="020B0604030504040204" pitchFamily="34" charset="-120"/>
              </a:rPr>
              <a:t>閱讀教學微學分學程</a:t>
            </a:r>
          </a:p>
        </p:txBody>
      </p:sp>
      <p:sp>
        <p:nvSpPr>
          <p:cNvPr id="10" name="矩形 9">
            <a:extLst>
              <a:ext uri="{FF2B5EF4-FFF2-40B4-BE49-F238E27FC236}">
                <a16:creationId xmlns:a16="http://schemas.microsoft.com/office/drawing/2014/main" id="{55B683D5-DD4E-4FFD-87AE-A50DC025130F}"/>
              </a:ext>
            </a:extLst>
          </p:cNvPr>
          <p:cNvSpPr/>
          <p:nvPr/>
        </p:nvSpPr>
        <p:spPr>
          <a:xfrm>
            <a:off x="977551" y="2282453"/>
            <a:ext cx="7805057" cy="2585323"/>
          </a:xfrm>
          <a:prstGeom prst="rect">
            <a:avLst/>
          </a:prstGeom>
        </p:spPr>
        <p:txBody>
          <a:bodyPr wrap="square">
            <a:sp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學分與學程：</a:t>
            </a:r>
            <a:r>
              <a:rPr lang="zh-TW" altLang="en-US" sz="3600" b="1" u="sng" dirty="0">
                <a:latin typeface="微軟正黑體" panose="020B0604030504040204" pitchFamily="34" charset="-120"/>
                <a:ea typeface="微軟正黑體" panose="020B0604030504040204" pitchFamily="34" charset="-120"/>
              </a:rPr>
              <a:t>至少８學分</a:t>
            </a:r>
          </a:p>
          <a:p>
            <a:pPr>
              <a:lnSpc>
                <a:spcPct val="150000"/>
              </a:lnSpc>
            </a:pPr>
            <a:r>
              <a:rPr lang="zh-TW" altLang="en-US" sz="3600" b="1" dirty="0">
                <a:latin typeface="微軟正黑體" panose="020B0604030504040204" pitchFamily="34" charset="-120"/>
                <a:ea typeface="微軟正黑體" panose="020B0604030504040204" pitchFamily="34" charset="-120"/>
              </a:rPr>
              <a:t>必備學分：閱讀理解策略教學 </a:t>
            </a:r>
            <a:r>
              <a:rPr lang="en-US" altLang="zh-TW" sz="3600" b="1" dirty="0">
                <a:latin typeface="微軟正黑體" panose="020B0604030504040204" pitchFamily="34" charset="-120"/>
                <a:ea typeface="微軟正黑體" panose="020B0604030504040204" pitchFamily="34" charset="-120"/>
              </a:rPr>
              <a:t>2</a:t>
            </a:r>
            <a:r>
              <a:rPr lang="zh-TW" altLang="en-US" sz="3600" b="1" dirty="0">
                <a:latin typeface="微軟正黑體" panose="020B0604030504040204" pitchFamily="34" charset="-120"/>
                <a:ea typeface="微軟正黑體" panose="020B0604030504040204" pitchFamily="34" charset="-120"/>
              </a:rPr>
              <a:t>學分</a:t>
            </a:r>
          </a:p>
          <a:p>
            <a:pPr>
              <a:lnSpc>
                <a:spcPct val="150000"/>
              </a:lnSpc>
            </a:pPr>
            <a:r>
              <a:rPr lang="zh-TW" altLang="en-US" sz="3600" b="1" dirty="0">
                <a:latin typeface="微軟正黑體" panose="020B0604030504040204" pitchFamily="34" charset="-120"/>
                <a:ea typeface="微軟正黑體" panose="020B0604030504040204" pitchFamily="34" charset="-120"/>
              </a:rPr>
              <a:t>                    跨領域閱讀素養２學分</a:t>
            </a:r>
          </a:p>
        </p:txBody>
      </p:sp>
      <p:sp>
        <p:nvSpPr>
          <p:cNvPr id="2" name="投影片編號版面配置區 1">
            <a:extLst>
              <a:ext uri="{FF2B5EF4-FFF2-40B4-BE49-F238E27FC236}">
                <a16:creationId xmlns:a16="http://schemas.microsoft.com/office/drawing/2014/main" id="{CCAE7B74-ED68-40EB-A99B-426C98E1AEDB}"/>
              </a:ext>
            </a:extLst>
          </p:cNvPr>
          <p:cNvSpPr>
            <a:spLocks noGrp="1"/>
          </p:cNvSpPr>
          <p:nvPr>
            <p:ph type="sldNum" sz="quarter" idx="12"/>
          </p:nvPr>
        </p:nvSpPr>
        <p:spPr/>
        <p:txBody>
          <a:bodyPr/>
          <a:lstStyle/>
          <a:p>
            <a:fld id="{890D8BAA-C51A-4607-9BCE-B9B1DEE8F0CE}" type="slidenum">
              <a:rPr lang="zh-TW" altLang="en-US" smtClean="0"/>
              <a:t>62</a:t>
            </a:fld>
            <a:endParaRPr lang="zh-TW" altLang="en-US"/>
          </a:p>
        </p:txBody>
      </p:sp>
    </p:spTree>
    <p:extLst>
      <p:ext uri="{BB962C8B-B14F-4D97-AF65-F5344CB8AC3E}">
        <p14:creationId xmlns:p14="http://schemas.microsoft.com/office/powerpoint/2010/main" val="135521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5872578" cy="6741368"/>
          </a:xfrm>
          <a:prstGeom prst="rect">
            <a:avLst/>
          </a:prstGeom>
        </p:spPr>
      </p:pic>
      <p:sp>
        <p:nvSpPr>
          <p:cNvPr id="2" name="投影片編號版面配置區 1"/>
          <p:cNvSpPr>
            <a:spLocks noGrp="1"/>
          </p:cNvSpPr>
          <p:nvPr>
            <p:ph type="sldNum" sz="quarter" idx="12"/>
          </p:nvPr>
        </p:nvSpPr>
        <p:spPr/>
        <p:txBody>
          <a:bodyPr/>
          <a:lstStyle/>
          <a:p>
            <a:fld id="{82BB7E0D-BA08-4335-B3CB-18894A975F5B}" type="slidenum">
              <a:rPr lang="zh-TW" altLang="en-US" smtClean="0"/>
              <a:pPr/>
              <a:t>63</a:t>
            </a:fld>
            <a:endParaRPr lang="zh-TW" altLang="en-US"/>
          </a:p>
        </p:txBody>
      </p:sp>
    </p:spTree>
    <p:extLst>
      <p:ext uri="{BB962C8B-B14F-4D97-AF65-F5344CB8AC3E}">
        <p14:creationId xmlns:p14="http://schemas.microsoft.com/office/powerpoint/2010/main" val="480680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a:extLst>
              <a:ext uri="{FF2B5EF4-FFF2-40B4-BE49-F238E27FC236}">
                <a16:creationId xmlns:a16="http://schemas.microsoft.com/office/drawing/2014/main" id="{10792BB0-5E5F-4BAE-ABEF-A306B50FF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9093"/>
            <a:ext cx="377983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DB314FE0-5DB2-44A8-A405-179A49E06348}"/>
              </a:ext>
            </a:extLst>
          </p:cNvPr>
          <p:cNvSpPr/>
          <p:nvPr/>
        </p:nvSpPr>
        <p:spPr>
          <a:xfrm>
            <a:off x="323528" y="4365104"/>
            <a:ext cx="6517297" cy="1015663"/>
          </a:xfrm>
          <a:prstGeom prst="rect">
            <a:avLst/>
          </a:prstGeom>
          <a:solidFill>
            <a:schemeClr val="accent6">
              <a:lumMod val="40000"/>
              <a:lumOff val="60000"/>
            </a:schemeClr>
          </a:solidFill>
        </p:spPr>
        <p:txBody>
          <a:bodyPr wrap="none">
            <a:spAutoFit/>
          </a:bodyPr>
          <a:lstStyle/>
          <a:p>
            <a:pPr eaLnBrk="0" fontAlgn="base" hangingPunct="0">
              <a:spcBef>
                <a:spcPct val="0"/>
              </a:spcBef>
              <a:spcAft>
                <a:spcPct val="0"/>
              </a:spcAft>
              <a:defRPr/>
            </a:pPr>
            <a:r>
              <a:rPr lang="zh-TW" altLang="en-US" sz="2400" dirty="0">
                <a:solidFill>
                  <a:schemeClr val="tx1">
                    <a:lumMod val="75000"/>
                    <a:lumOff val="25000"/>
                  </a:schemeClr>
                </a:solidFill>
                <a:latin typeface="微軟正黑體" pitchFamily="34" charset="-120"/>
                <a:ea typeface="微軟正黑體" pitchFamily="34" charset="-120"/>
              </a:rPr>
              <a:t>師資培育師資生教育目標</a:t>
            </a:r>
            <a:endParaRPr lang="en-US" altLang="zh-TW" sz="2400" dirty="0">
              <a:solidFill>
                <a:schemeClr val="tx1">
                  <a:lumMod val="75000"/>
                  <a:lumOff val="25000"/>
                </a:schemeClr>
              </a:solidFill>
              <a:latin typeface="微軟正黑體" pitchFamily="34" charset="-120"/>
              <a:ea typeface="微軟正黑體" pitchFamily="34" charset="-120"/>
            </a:endParaRPr>
          </a:p>
          <a:p>
            <a:pPr eaLnBrk="0" fontAlgn="base" hangingPunct="0">
              <a:spcBef>
                <a:spcPct val="0"/>
              </a:spcBef>
              <a:spcAft>
                <a:spcPct val="0"/>
              </a:spcAft>
              <a:defRPr/>
            </a:pPr>
            <a:endParaRPr lang="en-US" altLang="zh-TW" dirty="0">
              <a:solidFill>
                <a:srgbClr val="90C226"/>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en-US" altLang="zh-TW" dirty="0">
                <a:solidFill>
                  <a:prstClr val="black"/>
                </a:solidFill>
                <a:latin typeface="Verdana" panose="020B0604030504040204" pitchFamily="34" charset="0"/>
                <a:hlinkClick r:id="rId3"/>
              </a:rPr>
              <a:t>https://tecs.nknu.edu.tw/Page.aspx?PN=96&amp;Kind=s1</a:t>
            </a:r>
            <a:r>
              <a:rPr kumimoji="1" lang="zh-TW" altLang="en-US" dirty="0">
                <a:solidFill>
                  <a:prstClr val="black"/>
                </a:solidFill>
                <a:latin typeface="Verdana" panose="020B0604030504040204" pitchFamily="34" charset="0"/>
              </a:rPr>
              <a:t> </a:t>
            </a: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64</a:t>
            </a:fld>
            <a:endParaRPr lang="zh-TW" altLang="en-US"/>
          </a:p>
        </p:txBody>
      </p:sp>
    </p:spTree>
    <p:extLst>
      <p:ext uri="{BB962C8B-B14F-4D97-AF65-F5344CB8AC3E}">
        <p14:creationId xmlns:p14="http://schemas.microsoft.com/office/powerpoint/2010/main" val="4121820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a:extLst>
              <a:ext uri="{FF2B5EF4-FFF2-40B4-BE49-F238E27FC236}">
                <a16:creationId xmlns:a16="http://schemas.microsoft.com/office/drawing/2014/main" id="{998A35F5-8660-449A-AA6D-6B6B25358019}"/>
              </a:ext>
            </a:extLst>
          </p:cNvPr>
          <p:cNvSpPr>
            <a:spLocks noChangeArrowheads="1"/>
          </p:cNvSpPr>
          <p:nvPr/>
        </p:nvSpPr>
        <p:spPr bwMode="auto">
          <a:xfrm>
            <a:off x="0" y="404664"/>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spcBef>
                <a:spcPct val="0"/>
              </a:spcBef>
              <a:buClrTx/>
              <a:buSzTx/>
              <a:buFontTx/>
              <a:buNone/>
            </a:pPr>
            <a:r>
              <a:rPr kumimoji="0" lang="zh-TW" altLang="en-US" sz="2000" dirty="0">
                <a:solidFill>
                  <a:schemeClr val="tx1">
                    <a:lumMod val="75000"/>
                    <a:lumOff val="25000"/>
                  </a:schemeClr>
                </a:solidFill>
                <a:latin typeface="微軟正黑體" pitchFamily="34" charset="-120"/>
              </a:rPr>
              <a:t>教育部師資職前教育專業的</a:t>
            </a:r>
            <a:r>
              <a:rPr kumimoji="0" lang="en-US" altLang="zh-TW" sz="2000" dirty="0">
                <a:solidFill>
                  <a:schemeClr val="tx1">
                    <a:lumMod val="75000"/>
                    <a:lumOff val="25000"/>
                  </a:schemeClr>
                </a:solidFill>
                <a:latin typeface="微軟正黑體" pitchFamily="34" charset="-120"/>
              </a:rPr>
              <a:t>5</a:t>
            </a:r>
            <a:r>
              <a:rPr kumimoji="0" lang="zh-TW" altLang="en-US" sz="2000" dirty="0">
                <a:solidFill>
                  <a:schemeClr val="tx1">
                    <a:lumMod val="75000"/>
                    <a:lumOff val="25000"/>
                  </a:schemeClr>
                </a:solidFill>
                <a:latin typeface="微軟正黑體" pitchFamily="34" charset="-120"/>
              </a:rPr>
              <a:t>大素養與</a:t>
            </a:r>
            <a:r>
              <a:rPr kumimoji="0" lang="en-US" altLang="zh-TW" sz="2000" dirty="0">
                <a:solidFill>
                  <a:schemeClr val="tx1">
                    <a:lumMod val="75000"/>
                    <a:lumOff val="25000"/>
                  </a:schemeClr>
                </a:solidFill>
                <a:latin typeface="微軟正黑體" pitchFamily="34" charset="-120"/>
              </a:rPr>
              <a:t>17</a:t>
            </a:r>
            <a:r>
              <a:rPr kumimoji="0" lang="zh-TW" altLang="en-US" sz="2000" dirty="0">
                <a:solidFill>
                  <a:schemeClr val="tx1">
                    <a:lumMod val="75000"/>
                    <a:lumOff val="25000"/>
                  </a:schemeClr>
                </a:solidFill>
                <a:latin typeface="微軟正黑體" pitchFamily="34" charset="-120"/>
              </a:rPr>
              <a:t>項指標</a:t>
            </a:r>
            <a:endParaRPr kumimoji="0" lang="en-US" altLang="zh-TW" sz="2000" dirty="0">
              <a:solidFill>
                <a:schemeClr val="tx1">
                  <a:lumMod val="75000"/>
                  <a:lumOff val="25000"/>
                </a:schemeClr>
              </a:solidFill>
              <a:latin typeface="微軟正黑體" pitchFamily="34" charset="-120"/>
            </a:endParaRPr>
          </a:p>
        </p:txBody>
      </p:sp>
      <p:pic>
        <p:nvPicPr>
          <p:cNvPr id="4" name="圖片 6">
            <a:extLst>
              <a:ext uri="{FF2B5EF4-FFF2-40B4-BE49-F238E27FC236}">
                <a16:creationId xmlns:a16="http://schemas.microsoft.com/office/drawing/2014/main" id="{81A05C99-32EC-41F0-A156-C38608C4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 y="952016"/>
            <a:ext cx="90582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fld id="{82BB7E0D-BA08-4335-B3CB-18894A975F5B}" type="slidenum">
              <a:rPr lang="zh-TW" altLang="en-US" smtClean="0"/>
              <a:pPr/>
              <a:t>65</a:t>
            </a:fld>
            <a:endParaRPr lang="zh-TW" altLang="en-US"/>
          </a:p>
        </p:txBody>
      </p:sp>
    </p:spTree>
    <p:extLst>
      <p:ext uri="{BB962C8B-B14F-4D97-AF65-F5344CB8AC3E}">
        <p14:creationId xmlns:p14="http://schemas.microsoft.com/office/powerpoint/2010/main" val="3683585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412242" y="3129603"/>
            <a:ext cx="6336222" cy="614148"/>
          </a:xfrm>
          <a:prstGeom prst="rect">
            <a:avLst/>
          </a:prstGeom>
        </p:spPr>
        <p:txBody>
          <a:bodyPr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9000" b="1" dirty="0">
                <a:solidFill>
                  <a:srgbClr val="0000FF"/>
                </a:solidFill>
                <a:latin typeface="Microsoft JhengHei" charset="-120"/>
                <a:ea typeface="Microsoft JhengHei" charset="-120"/>
                <a:cs typeface="Microsoft JhengHei" charset="-120"/>
              </a:rPr>
              <a:t>分班</a:t>
            </a:r>
          </a:p>
        </p:txBody>
      </p:sp>
      <p:sp>
        <p:nvSpPr>
          <p:cNvPr id="3" name="投影片編號版面配置區 2"/>
          <p:cNvSpPr>
            <a:spLocks noGrp="1"/>
          </p:cNvSpPr>
          <p:nvPr>
            <p:ph type="sldNum" sz="quarter" idx="12"/>
          </p:nvPr>
        </p:nvSpPr>
        <p:spPr/>
        <p:txBody>
          <a:bodyPr/>
          <a:lstStyle/>
          <a:p>
            <a:pPr defTabSz="514350">
              <a:defRPr/>
            </a:pPr>
            <a:fld id="{7B83EF40-B5B1-4485-A470-E02D46259FD4}" type="slidenum">
              <a:rPr lang="zh-TW" altLang="en-US" sz="675">
                <a:solidFill>
                  <a:srgbClr val="898989"/>
                </a:solidFill>
              </a:rPr>
              <a:pPr defTabSz="514350">
                <a:defRPr/>
              </a:pPr>
              <a:t>66</a:t>
            </a:fld>
            <a:endParaRPr lang="zh-TW" altLang="en-US" sz="675">
              <a:solidFill>
                <a:srgbClr val="898989"/>
              </a:solidFill>
            </a:endParaRPr>
          </a:p>
        </p:txBody>
      </p:sp>
    </p:spTree>
    <p:extLst>
      <p:ext uri="{BB962C8B-B14F-4D97-AF65-F5344CB8AC3E}">
        <p14:creationId xmlns:p14="http://schemas.microsoft.com/office/powerpoint/2010/main" val="1623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BF38C903-3325-4765-87E9-CD6DF8F35464}"/>
              </a:ext>
            </a:extLst>
          </p:cNvPr>
          <p:cNvSpPr txBox="1">
            <a:spLocks/>
          </p:cNvSpPr>
          <p:nvPr/>
        </p:nvSpPr>
        <p:spPr>
          <a:xfrm>
            <a:off x="323850" y="188913"/>
            <a:ext cx="8534400" cy="7588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5600" b="1" dirty="0">
                <a:solidFill>
                  <a:srgbClr val="7030A0"/>
                </a:solidFill>
                <a:latin typeface="微軟正黑體" pitchFamily="34" charset="-120"/>
                <a:ea typeface="微軟正黑體" pitchFamily="34" charset="-120"/>
              </a:rPr>
              <a:t>各班導生會</a:t>
            </a:r>
          </a:p>
        </p:txBody>
      </p:sp>
      <p:sp>
        <p:nvSpPr>
          <p:cNvPr id="4" name="矩形 3">
            <a:extLst>
              <a:ext uri="{FF2B5EF4-FFF2-40B4-BE49-F238E27FC236}">
                <a16:creationId xmlns:a16="http://schemas.microsoft.com/office/drawing/2014/main" id="{4618BD22-F69F-411C-A053-7BB39A61116E}"/>
              </a:ext>
            </a:extLst>
          </p:cNvPr>
          <p:cNvSpPr/>
          <p:nvPr/>
        </p:nvSpPr>
        <p:spPr>
          <a:xfrm>
            <a:off x="539552" y="3789040"/>
            <a:ext cx="4032250" cy="2678112"/>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甲班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丁班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小教 凃金堂老師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113</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6" name="矩形 5">
            <a:extLst>
              <a:ext uri="{FF2B5EF4-FFF2-40B4-BE49-F238E27FC236}">
                <a16:creationId xmlns:a16="http://schemas.microsoft.com/office/drawing/2014/main" id="{1C91DF45-D9C9-4C66-A163-ADFC1C7E6EEA}"/>
              </a:ext>
            </a:extLst>
          </p:cNvPr>
          <p:cNvSpPr/>
          <p:nvPr/>
        </p:nvSpPr>
        <p:spPr>
          <a:xfrm>
            <a:off x="539552" y="952500"/>
            <a:ext cx="4246563" cy="2676525"/>
          </a:xfrm>
          <a:prstGeom prst="rect">
            <a:avLst/>
          </a:prstGeom>
        </p:spPr>
        <p:txBody>
          <a:bodyPr>
            <a:spAutoFit/>
          </a:bodyPr>
          <a:lstStyle/>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甲班 吳明隆老師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乙班 黃絢質老師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丙班 蔡孟芳老師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丁班 蘇素美老師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小教班 方金雅老師</a:t>
            </a:r>
            <a:endParaRPr lang="en-US" altLang="zh-TW" sz="2400" kern="0" dirty="0">
              <a:latin typeface="華康隸書體W3(P)" panose="03000300000000000000" pitchFamily="66" charset="-120"/>
              <a:ea typeface="華康隸書體W3(P)" panose="03000300000000000000" pitchFamily="66" charset="-120"/>
            </a:endParaRPr>
          </a:p>
          <a:p>
            <a:pPr eaLnBrk="1" hangingPunct="1">
              <a:spcBef>
                <a:spcPct val="20000"/>
              </a:spcBef>
              <a:buSzPct val="85000"/>
              <a:defRPr/>
            </a:pPr>
            <a:r>
              <a:rPr lang="en-US" altLang="zh-TW" sz="2400" kern="0" dirty="0">
                <a:latin typeface="華康隸書體W3(P)" panose="03000300000000000000" pitchFamily="66" charset="-120"/>
                <a:ea typeface="華康隸書體W3(P)" panose="03000300000000000000" pitchFamily="66" charset="-120"/>
              </a:rPr>
              <a:t>112</a:t>
            </a:r>
            <a:r>
              <a:rPr lang="zh-TW" altLang="en-US" sz="2400" kern="0" dirty="0">
                <a:latin typeface="華康隸書體W3(P)" panose="03000300000000000000" pitchFamily="66" charset="-120"/>
                <a:ea typeface="華康隸書體W3(P)" panose="03000300000000000000" pitchFamily="66" charset="-120"/>
              </a:rPr>
              <a:t>特教資優 陳振明老師</a:t>
            </a:r>
            <a:endParaRPr lang="en-US" altLang="zh-TW" sz="2400" kern="0" dirty="0">
              <a:latin typeface="華康隸書體W3(P)" panose="03000300000000000000" pitchFamily="66" charset="-120"/>
              <a:ea typeface="華康隸書體W3(P)" panose="03000300000000000000" pitchFamily="66" charset="-120"/>
            </a:endParaRPr>
          </a:p>
        </p:txBody>
      </p:sp>
      <p:sp>
        <p:nvSpPr>
          <p:cNvPr id="7" name="矩形 6">
            <a:extLst>
              <a:ext uri="{FF2B5EF4-FFF2-40B4-BE49-F238E27FC236}">
                <a16:creationId xmlns:a16="http://schemas.microsoft.com/office/drawing/2014/main" id="{EE70053C-3B4C-4874-8BF9-9BBF576F3E20}"/>
              </a:ext>
            </a:extLst>
          </p:cNvPr>
          <p:cNvSpPr/>
          <p:nvPr/>
        </p:nvSpPr>
        <p:spPr>
          <a:xfrm>
            <a:off x="4611687" y="942802"/>
            <a:ext cx="4246563" cy="2677656"/>
          </a:xfrm>
          <a:prstGeom prst="rect">
            <a:avLst/>
          </a:prstGeom>
        </p:spPr>
        <p:txBody>
          <a:bodyPr wrap="square">
            <a:spAutoFit/>
          </a:bodyPr>
          <a:lstStyle/>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甲班 凃金堂老師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乙班 黃絢質老師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丙班 蘇素美老師</a:t>
            </a:r>
            <a:endParaRPr kumimoji="1" lang="en-US" altLang="zh-TW" sz="2400"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丁班 吳明隆老師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小教 方金雅老師</a:t>
            </a:r>
            <a:endParaRPr kumimoji="1" lang="en-US" altLang="zh-TW" sz="2400" b="1" kern="0" dirty="0">
              <a:solidFill>
                <a:srgbClr val="00B0F0"/>
              </a:solidFill>
              <a:latin typeface="標楷體" pitchFamily="65" charset="-120"/>
              <a:ea typeface="華康隸書體W3(P)" panose="03000300000000000000"/>
            </a:endParaRPr>
          </a:p>
          <a:p>
            <a:pPr fontAlgn="base">
              <a:spcBef>
                <a:spcPct val="20000"/>
              </a:spcBef>
              <a:spcAft>
                <a:spcPct val="0"/>
              </a:spcAft>
              <a:buSzPct val="85000"/>
              <a:defRPr/>
            </a:pPr>
            <a:r>
              <a:rPr kumimoji="1" lang="en-US" altLang="zh-TW" sz="2400" kern="0" dirty="0">
                <a:solidFill>
                  <a:srgbClr val="00B0F0"/>
                </a:solidFill>
                <a:latin typeface="標楷體" pitchFamily="65" charset="-120"/>
                <a:ea typeface="華康隸書體W3(P)" panose="03000300000000000000"/>
              </a:rPr>
              <a:t>114</a:t>
            </a:r>
            <a:r>
              <a:rPr kumimoji="1" lang="zh-TW" altLang="en-US" sz="2400" kern="0" dirty="0">
                <a:solidFill>
                  <a:srgbClr val="00B0F0"/>
                </a:solidFill>
                <a:latin typeface="標楷體" pitchFamily="65" charset="-120"/>
                <a:ea typeface="華康隸書體W3(P)" panose="03000300000000000000"/>
              </a:rPr>
              <a:t>特教資優 陳振明老師  </a:t>
            </a:r>
            <a:endParaRPr kumimoji="1" lang="en-US" altLang="zh-TW" sz="2400" kern="0" dirty="0">
              <a:solidFill>
                <a:srgbClr val="00B0F0"/>
              </a:solidFill>
              <a:latin typeface="標楷體" pitchFamily="65" charset="-120"/>
              <a:ea typeface="華康隸書體W3(P)" panose="03000300000000000000"/>
            </a:endParaRPr>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67</a:t>
            </a:fld>
            <a:endParaRPr lang="zh-TW" altLang="en-US"/>
          </a:p>
        </p:txBody>
      </p:sp>
    </p:spTree>
    <p:extLst>
      <p:ext uri="{BB962C8B-B14F-4D97-AF65-F5344CB8AC3E}">
        <p14:creationId xmlns:p14="http://schemas.microsoft.com/office/powerpoint/2010/main" val="163493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20888"/>
            <a:ext cx="8229600" cy="1143000"/>
          </a:xfrm>
        </p:spPr>
        <p:txBody>
          <a:bodyPr>
            <a:noAutofit/>
          </a:bodyPr>
          <a:lstStyle/>
          <a:p>
            <a:r>
              <a:rPr lang="zh-TW" altLang="en-US" sz="6000" b="1" dirty="0">
                <a:latin typeface="微軟正黑體" panose="020B0604030504040204" pitchFamily="34" charset="-120"/>
                <a:ea typeface="微軟正黑體" panose="020B0604030504040204" pitchFamily="34" charset="-120"/>
              </a:rPr>
              <a:t>中教、小教、特教資優</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師資職前教育課程</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7</a:t>
            </a:fld>
            <a:endParaRPr lang="zh-TW" altLang="en-US"/>
          </a:p>
        </p:txBody>
      </p:sp>
    </p:spTree>
    <p:extLst>
      <p:ext uri="{BB962C8B-B14F-4D97-AF65-F5344CB8AC3E}">
        <p14:creationId xmlns:p14="http://schemas.microsoft.com/office/powerpoint/2010/main" val="365818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4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9B32DC-EB2F-40A7-9ECE-15362FB09121}"/>
              </a:ext>
            </a:extLst>
          </p:cNvPr>
          <p:cNvSpPr>
            <a:spLocks noGrp="1"/>
          </p:cNvSpPr>
          <p:nvPr>
            <p:ph type="title"/>
          </p:nvPr>
        </p:nvSpPr>
        <p:spPr>
          <a:xfrm>
            <a:off x="251520" y="2636912"/>
            <a:ext cx="8229600" cy="1143000"/>
          </a:xfrm>
        </p:spPr>
        <p:txBody>
          <a:bodyPr>
            <a:noAutofit/>
          </a:bodyPr>
          <a:lstStyle/>
          <a:p>
            <a:r>
              <a:rPr lang="zh-TW" altLang="en-US" sz="12000" dirty="0">
                <a:latin typeface="微軟正黑體" panose="020B0604030504040204" pitchFamily="34" charset="-120"/>
                <a:ea typeface="微軟正黑體" panose="020B0604030504040204" pitchFamily="34" charset="-120"/>
              </a:rPr>
              <a:t>中教</a:t>
            </a:r>
          </a:p>
        </p:txBody>
      </p:sp>
      <p:sp>
        <p:nvSpPr>
          <p:cNvPr id="3" name="投影片編號版面配置區 2"/>
          <p:cNvSpPr>
            <a:spLocks noGrp="1"/>
          </p:cNvSpPr>
          <p:nvPr>
            <p:ph type="sldNum" sz="quarter" idx="12"/>
          </p:nvPr>
        </p:nvSpPr>
        <p:spPr/>
        <p:txBody>
          <a:bodyPr/>
          <a:lstStyle/>
          <a:p>
            <a:fld id="{82BB7E0D-BA08-4335-B3CB-18894A975F5B}" type="slidenum">
              <a:rPr lang="zh-TW" altLang="en-US" smtClean="0"/>
              <a:pPr/>
              <a:t>8</a:t>
            </a:fld>
            <a:endParaRPr lang="zh-TW" altLang="en-US"/>
          </a:p>
        </p:txBody>
      </p:sp>
    </p:spTree>
    <p:extLst>
      <p:ext uri="{BB962C8B-B14F-4D97-AF65-F5344CB8AC3E}">
        <p14:creationId xmlns:p14="http://schemas.microsoft.com/office/powerpoint/2010/main" val="77023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4C28754-2C20-4D50-9AE1-89A56043428F}"/>
              </a:ext>
            </a:extLst>
          </p:cNvPr>
          <p:cNvSpPr/>
          <p:nvPr/>
        </p:nvSpPr>
        <p:spPr>
          <a:xfrm>
            <a:off x="215516" y="1556792"/>
            <a:ext cx="756084" cy="4818441"/>
          </a:xfrm>
          <a:prstGeom prst="rect">
            <a:avLst/>
          </a:prstGeom>
          <a:solidFill>
            <a:srgbClr val="F9AD6F"/>
          </a:solidFill>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4" name="標題 1">
            <a:extLst>
              <a:ext uri="{FF2B5EF4-FFF2-40B4-BE49-F238E27FC236}">
                <a16:creationId xmlns:a16="http://schemas.microsoft.com/office/drawing/2014/main" id="{E3AED43B-855F-4A6E-AD06-AEAB2B10C011}"/>
              </a:ext>
            </a:extLst>
          </p:cNvPr>
          <p:cNvSpPr>
            <a:spLocks noGrp="1"/>
          </p:cNvSpPr>
          <p:nvPr>
            <p:ph type="title"/>
          </p:nvPr>
        </p:nvSpPr>
        <p:spPr>
          <a:xfrm>
            <a:off x="181775" y="260648"/>
            <a:ext cx="8877672" cy="1143000"/>
          </a:xfrm>
        </p:spPr>
        <p:txBody>
          <a:bodyPr>
            <a:normAutofit fontScale="90000"/>
          </a:bodyPr>
          <a:lstStyle/>
          <a:p>
            <a:pPr algn="l"/>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中教學程</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修課</a:t>
            </a:r>
            <a:b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dirty="0">
                <a:solidFill>
                  <a:schemeClr val="accent2"/>
                </a:solidFill>
                <a:latin typeface="微軟正黑體" panose="020B0604030504040204" pitchFamily="34" charset="-120"/>
                <a:ea typeface="微軟正黑體" panose="020B0604030504040204" pitchFamily="34" charset="-120"/>
              </a:rPr>
              <a:t>請參閱課程組網站</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師資職前課程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教育專業課程</a:t>
            </a:r>
            <a:r>
              <a:rPr lang="en-US" altLang="zh-TW" sz="2000" b="1" dirty="0">
                <a:solidFill>
                  <a:schemeClr val="accent2"/>
                </a:solidFill>
                <a:latin typeface="微軟正黑體" panose="020B0604030504040204" pitchFamily="34" charset="-120"/>
                <a:ea typeface="微軟正黑體" panose="020B0604030504040204" pitchFamily="34" charset="-120"/>
              </a:rPr>
              <a:t>&gt;</a:t>
            </a:r>
            <a:r>
              <a:rPr lang="zh-TW" altLang="en-US" sz="2000" b="1" dirty="0">
                <a:solidFill>
                  <a:schemeClr val="accent2"/>
                </a:solidFill>
                <a:latin typeface="微軟正黑體" panose="020B0604030504040204" pitchFamily="34" charset="-120"/>
                <a:ea typeface="微軟正黑體" panose="020B0604030504040204" pitchFamily="34" charset="-120"/>
              </a:rPr>
              <a:t>中教科目學分表 </a:t>
            </a:r>
            <a:r>
              <a:rPr lang="en-US" altLang="zh-TW" sz="2000" b="1" dirty="0">
                <a:solidFill>
                  <a:srgbClr val="3333FF"/>
                </a:solidFill>
                <a:latin typeface="微軟正黑體" panose="020B0604030504040204" pitchFamily="34" charset="-120"/>
                <a:ea typeface="微軟正黑體" panose="020B0604030504040204" pitchFamily="34" charset="-120"/>
                <a:hlinkClick r:id="rId2"/>
              </a:rPr>
              <a:t>https://tecs.nknu.edu.tw/Page.aspx?PN=134&amp;SN=124&amp;Kind=s1</a:t>
            </a:r>
            <a:endParaRPr lang="zh-TW" altLang="en-US" dirty="0">
              <a:solidFill>
                <a:srgbClr val="3333FF"/>
              </a:solidFill>
            </a:endParaRPr>
          </a:p>
        </p:txBody>
      </p:sp>
      <p:graphicFrame>
        <p:nvGraphicFramePr>
          <p:cNvPr id="5" name="表格 4">
            <a:extLst>
              <a:ext uri="{FF2B5EF4-FFF2-40B4-BE49-F238E27FC236}">
                <a16:creationId xmlns:a16="http://schemas.microsoft.com/office/drawing/2014/main" id="{85B78752-3F29-4100-B09E-A4496DAB7F2A}"/>
              </a:ext>
            </a:extLst>
          </p:cNvPr>
          <p:cNvGraphicFramePr>
            <a:graphicFrameLocks noGrp="1"/>
          </p:cNvGraphicFramePr>
          <p:nvPr>
            <p:extLst>
              <p:ext uri="{D42A27DB-BD31-4B8C-83A1-F6EECF244321}">
                <p14:modId xmlns:p14="http://schemas.microsoft.com/office/powerpoint/2010/main" val="2214872804"/>
              </p:ext>
            </p:extLst>
          </p:nvPr>
        </p:nvGraphicFramePr>
        <p:xfrm>
          <a:off x="1331640" y="1556792"/>
          <a:ext cx="7704856" cy="4824537"/>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20000"/>
                    </a:ext>
                  </a:extLst>
                </a:gridCol>
                <a:gridCol w="1872208">
                  <a:extLst>
                    <a:ext uri="{9D8B030D-6E8A-4147-A177-3AD203B41FA5}">
                      <a16:colId xmlns:a16="http://schemas.microsoft.com/office/drawing/2014/main" val="3729922288"/>
                    </a:ext>
                  </a:extLst>
                </a:gridCol>
                <a:gridCol w="4752528">
                  <a:extLst>
                    <a:ext uri="{9D8B030D-6E8A-4147-A177-3AD203B41FA5}">
                      <a16:colId xmlns:a16="http://schemas.microsoft.com/office/drawing/2014/main" val="4077870047"/>
                    </a:ext>
                  </a:extLst>
                </a:gridCol>
              </a:tblGrid>
              <a:tr h="1608179">
                <a:tc rowSpan="3">
                  <a:txBody>
                    <a:bodyPr/>
                    <a:lstStyle/>
                    <a:p>
                      <a:pPr algn="ctr"/>
                      <a:r>
                        <a:rPr lang="zh-TW" altLang="en-US" sz="4000" b="1" dirty="0">
                          <a:latin typeface="微軟正黑體" pitchFamily="34" charset="-120"/>
                          <a:ea typeface="微軟正黑體" pitchFamily="34" charset="-120"/>
                        </a:rPr>
                        <a:t>教</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育</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專</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業</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科</a:t>
                      </a:r>
                      <a:endParaRPr lang="en-US" altLang="zh-TW" sz="4000" b="1" dirty="0">
                        <a:latin typeface="微軟正黑體" pitchFamily="34" charset="-120"/>
                        <a:ea typeface="微軟正黑體" pitchFamily="34" charset="-120"/>
                      </a:endParaRPr>
                    </a:p>
                    <a:p>
                      <a:pPr algn="ctr"/>
                      <a:r>
                        <a:rPr lang="zh-TW" altLang="en-US" sz="4000" b="1" dirty="0">
                          <a:latin typeface="微軟正黑體" pitchFamily="34" charset="-120"/>
                          <a:ea typeface="微軟正黑體" pitchFamily="34" charset="-120"/>
                        </a:rPr>
                        <a:t>目</a:t>
                      </a:r>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基礎課程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教育概論、教育哲學、教育心理學</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445577624"/>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方法課程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課程發展與設計、教學原理、學習評量</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3883293546"/>
                  </a:ext>
                </a:extLst>
              </a:tr>
              <a:tr h="1608179">
                <a:tc vMerge="1">
                  <a:txBody>
                    <a:bodyPr/>
                    <a:lstStyle/>
                    <a:p>
                      <a:pPr algn="ctr"/>
                      <a:endParaRPr lang="zh-TW" altLang="en-US" sz="2800" dirty="0"/>
                    </a:p>
                  </a:txBody>
                  <a:tcPr anchor="ctr">
                    <a:solidFill>
                      <a:srgbClr val="F9AD6F"/>
                    </a:solidFill>
                  </a:tcPr>
                </a:tc>
                <a:tc>
                  <a:txBody>
                    <a:bodyPr/>
                    <a:lstStyle/>
                    <a:p>
                      <a:pPr algn="ctr"/>
                      <a:r>
                        <a:rPr lang="zh-TW" altLang="zh-TW" sz="3200" b="1" dirty="0">
                          <a:latin typeface="微軟正黑體" panose="020B0604030504040204" pitchFamily="34" charset="-120"/>
                          <a:ea typeface="微軟正黑體" panose="020B0604030504040204" pitchFamily="34" charset="-120"/>
                        </a:rPr>
                        <a:t>實踐課程</a:t>
                      </a:r>
                      <a:endParaRPr lang="zh-TW" altLang="en-US" sz="3200" dirty="0"/>
                    </a:p>
                  </a:txBody>
                  <a:tcPr anchor="ctr">
                    <a:solidFill>
                      <a:srgbClr val="F9AD6F"/>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教材教法、教學實習</a:t>
                      </a:r>
                      <a:r>
                        <a:rPr lang="en-US" altLang="zh-TW" sz="2400" b="1" dirty="0">
                          <a:latin typeface="微軟正黑體" panose="020B0604030504040204" pitchFamily="34" charset="-120"/>
                          <a:ea typeface="微軟正黑體" panose="020B0604030504040204" pitchFamily="34" charset="-120"/>
                        </a:rPr>
                        <a:t>……</a:t>
                      </a:r>
                      <a:endParaRPr lang="zh-TW" altLang="en-US" sz="2400" b="1" dirty="0"/>
                    </a:p>
                  </a:txBody>
                  <a:tcPr anchor="ctr">
                    <a:solidFill>
                      <a:schemeClr val="accent6">
                        <a:lumMod val="20000"/>
                        <a:lumOff val="80000"/>
                      </a:schemeClr>
                    </a:solidFill>
                  </a:tcPr>
                </a:tc>
                <a:extLst>
                  <a:ext uri="{0D108BD9-81ED-4DB2-BD59-A6C34878D82A}">
                    <a16:rowId xmlns:a16="http://schemas.microsoft.com/office/drawing/2014/main" val="158906919"/>
                  </a:ext>
                </a:extLst>
              </a:tr>
            </a:tbl>
          </a:graphicData>
        </a:graphic>
      </p:graphicFrame>
      <p:sp>
        <p:nvSpPr>
          <p:cNvPr id="6" name="矩形 5">
            <a:extLst>
              <a:ext uri="{FF2B5EF4-FFF2-40B4-BE49-F238E27FC236}">
                <a16:creationId xmlns:a16="http://schemas.microsoft.com/office/drawing/2014/main" id="{B5B08EB8-801A-429A-AAB7-E5C072DA58BB}"/>
              </a:ext>
            </a:extLst>
          </p:cNvPr>
          <p:cNvSpPr/>
          <p:nvPr/>
        </p:nvSpPr>
        <p:spPr>
          <a:xfrm>
            <a:off x="251520" y="2691787"/>
            <a:ext cx="936104" cy="2554545"/>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專門科目</a:t>
            </a:r>
            <a:endParaRPr lang="zh-TW" altLang="en-US" sz="4000" dirty="0"/>
          </a:p>
        </p:txBody>
      </p:sp>
      <p:sp>
        <p:nvSpPr>
          <p:cNvPr id="7" name="矩形 6">
            <a:extLst>
              <a:ext uri="{FF2B5EF4-FFF2-40B4-BE49-F238E27FC236}">
                <a16:creationId xmlns:a16="http://schemas.microsoft.com/office/drawing/2014/main" id="{A4179677-B66A-476D-80B3-585F3A2EBB15}"/>
              </a:ext>
            </a:extLst>
          </p:cNvPr>
          <p:cNvSpPr/>
          <p:nvPr/>
        </p:nvSpPr>
        <p:spPr>
          <a:xfrm>
            <a:off x="863588" y="3612069"/>
            <a:ext cx="936104" cy="707886"/>
          </a:xfrm>
          <a:prstGeom prst="rect">
            <a:avLst/>
          </a:prstGeom>
        </p:spPr>
        <p:txBody>
          <a:bodyPr wrap="square">
            <a:spAutoFit/>
          </a:bodyPr>
          <a:lstStyle/>
          <a:p>
            <a:r>
              <a:rPr lang="en-US" altLang="zh-TW"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dirty="0"/>
          </a:p>
        </p:txBody>
      </p:sp>
      <p:sp>
        <p:nvSpPr>
          <p:cNvPr id="2" name="投影片編號版面配置區 1"/>
          <p:cNvSpPr>
            <a:spLocks noGrp="1"/>
          </p:cNvSpPr>
          <p:nvPr>
            <p:ph type="sldNum" sz="quarter" idx="12"/>
          </p:nvPr>
        </p:nvSpPr>
        <p:spPr/>
        <p:txBody>
          <a:bodyPr/>
          <a:lstStyle/>
          <a:p>
            <a:fld id="{82BB7E0D-BA08-4335-B3CB-18894A975F5B}" type="slidenum">
              <a:rPr lang="zh-TW" altLang="en-US" smtClean="0"/>
              <a:pPr/>
              <a:t>9</a:t>
            </a:fld>
            <a:endParaRPr lang="zh-TW" altLang="en-US"/>
          </a:p>
        </p:txBody>
      </p:sp>
    </p:spTree>
    <p:extLst>
      <p:ext uri="{BB962C8B-B14F-4D97-AF65-F5344CB8AC3E}">
        <p14:creationId xmlns:p14="http://schemas.microsoft.com/office/powerpoint/2010/main" val="247137127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9652</TotalTime>
  <Words>8548</Words>
  <Application>Microsoft Office PowerPoint</Application>
  <PresentationFormat>如螢幕大小 (4:3)</PresentationFormat>
  <Paragraphs>716</Paragraphs>
  <Slides>67</Slides>
  <Notes>11</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67</vt:i4>
      </vt:variant>
    </vt:vector>
  </HeadingPairs>
  <TitlesOfParts>
    <vt:vector size="81" baseType="lpstr">
      <vt:lpstr>華康隸書體W3(P)</vt:lpstr>
      <vt:lpstr>Microsoft JhengHei</vt:lpstr>
      <vt:lpstr>Microsoft JhengHei</vt:lpstr>
      <vt:lpstr>微軟正黑體 Light</vt:lpstr>
      <vt:lpstr>標楷體</vt:lpstr>
      <vt:lpstr>Arial</vt:lpstr>
      <vt:lpstr>Calibri</vt:lpstr>
      <vt:lpstr>Impact</vt:lpstr>
      <vt:lpstr>Times New Roman</vt:lpstr>
      <vt:lpstr>Verdana</vt:lpstr>
      <vt:lpstr>Wingdings</vt:lpstr>
      <vt:lpstr>Wingdings 3</vt:lpstr>
      <vt:lpstr>Office 佈景主題</vt:lpstr>
      <vt:lpstr>NewsPrint</vt:lpstr>
      <vt:lpstr>114學年度第2學期 期初導生聯合座談會</vt:lpstr>
      <vt:lpstr>PowerPoint 簡報</vt:lpstr>
      <vt:lpstr>師資培育與就業輔導處處長</vt:lpstr>
      <vt:lpstr>專任師資</vt:lpstr>
      <vt:lpstr>PowerPoint 簡報</vt:lpstr>
      <vt:lpstr>PowerPoint 簡報</vt:lpstr>
      <vt:lpstr>中教、小教、特教資優 師資職前教育課程</vt:lpstr>
      <vt:lpstr>中教</vt:lpstr>
      <vt:lpstr>中教學程-修課 請參閱課程組網站&gt;師資職前課程&gt;教育專業課程&gt;中教科目學分表 https://tecs.nknu.edu.tw/Page.aspx?PN=134&amp;SN=124&amp;Kind=s1</vt:lpstr>
      <vt:lpstr>中教學程-修課 請參閱課程組網站&gt;師資職前課程&gt;教育專業課程&gt;中教科目學分表 https://tecs.nknu.edu.tw/Page.aspx?PN=134&amp;SN=124&amp;Kind=s1</vt:lpstr>
      <vt:lpstr>中教修課邏輯及擋修限制</vt:lpstr>
      <vt:lpstr>中教該如何選課?</vt:lpstr>
      <vt:lpstr>中教該如何選課?</vt:lpstr>
      <vt:lpstr>小教</vt:lpstr>
      <vt:lpstr>小教該如何選課?</vt:lpstr>
      <vt:lpstr>   小學教育學程-修課 請參閱課程組網站&gt;師資職前課程&gt;教育專業課程&gt;小教科目學分表 https://tecs.nknu.edu.tw/Page.aspx?PN=134&amp;SN=124&amp;Kind=s1</vt:lpstr>
      <vt:lpstr>   小學教育學程-修課邏輯及擋修限制</vt:lpstr>
      <vt:lpstr>小教該如何選課?</vt:lpstr>
      <vt:lpstr>小教 新住民專案生</vt:lpstr>
      <vt:lpstr>小教新住民語專案生 修課範圍及要求</vt:lpstr>
      <vt:lpstr>新住民語文專長專門學分 (印尼語/越南語/泰國語) </vt:lpstr>
      <vt:lpstr>特教 資優學程</vt:lpstr>
      <vt:lpstr>特教中等資優學程-修課 請參閱課程組網站&gt;師資職前課程&gt;教育專業課程&gt;特教資優科目學分表 https://tecs.nknu.edu.tw/Page.aspx?PN=134&amp;SN=124&amp;Kind=s1</vt:lpstr>
      <vt:lpstr>特教資優修課邏輯及擋修限制</vt:lpstr>
      <vt:lpstr>該如何選課?</vt:lpstr>
      <vt:lpstr>選課!!</vt:lpstr>
      <vt:lpstr>114學年度應屆修畢學分認證預審申請作業</vt:lpstr>
      <vt:lpstr>網路選課時程</vt:lpstr>
      <vt:lpstr>每學期修課學分數上限</vt:lpstr>
      <vt:lpstr>    因部分課程授課老師會於每學期第一節課：  ◆宣達本學期課程須知及進行課題分組 ◆倘若未參與分組的同學，授課老師會請課程組通知學生辦理退選，且不同意加選。  故請同學們勿缺席第一節課，以免損及自身學習機會。 </vt:lpstr>
      <vt:lpstr>PowerPoint 簡報</vt:lpstr>
      <vt:lpstr>中教特別注意事項</vt:lpstr>
      <vt:lpstr>中教【非專門課程培育系所 (以輔系及雙主修報考教育學程)之大學部學生】 特別注意事項</vt:lpstr>
      <vt:lpstr>中教【非專門課程培育系所(以前一學位系所報考教育學程)之研究生】 特別注意事項</vt:lpstr>
      <vt:lpstr>此表須由學生自行下載及填列，並自行送交至學系核章；待全數核章完畢，最後於學分審查時才繳交予課程組，繳交前請務必自行保管好。【請於修教程第一學期起即開始檢視大學時期學分，提早填列此表，送至學系審查。】</vt:lpstr>
      <vt:lpstr>PowerPoint 簡報</vt:lpstr>
      <vt:lpstr>PowerPoint 簡報</vt:lpstr>
      <vt:lpstr> 建議： ◆中等閩南語文專長師資生 ◆中等客家語文專長師資生  選讀雙專長中等學校師資培育專門科目，即加修另一中教科目，取得雙證，以為因應教師甄試端之需求。  </vt:lpstr>
      <vt:lpstr>中教領域加註雙語教學次專長課程</vt:lpstr>
      <vt:lpstr>PowerPoint 簡報</vt:lpstr>
      <vt:lpstr>【雙語教學】國民小學師資類科次專長-雙語 https://tecs.nknu.edu.tw/Page.aspx?PN=134&amp;SN=152&amp;Kind=s1</vt:lpstr>
      <vt:lpstr>修習國民小學師資類科次專長-雙語 注意事項</vt:lpstr>
      <vt:lpstr>PowerPoint 簡報</vt:lpstr>
      <vt:lpstr>修習國民小學師資類科次專長-雙語 注意事項</vt:lpstr>
      <vt:lpstr>【雙語教學】國民小學師資類科次專長-雙語</vt:lpstr>
      <vt:lpstr>PowerPoint 簡報</vt:lpstr>
      <vt:lpstr>PowerPoint 簡報</vt:lpstr>
      <vt:lpstr>PowerPoint 簡報</vt:lpstr>
      <vt:lpstr>PowerPoint 簡報</vt:lpstr>
      <vt:lpstr>職業教育與訓練、生涯規劃之規定</vt:lpstr>
      <vt:lpstr> 本校「職業教育與訓練」及「生涯規劃」相關科目一覽表如下： </vt:lpstr>
      <vt:lpstr>職業教育與訓練、生涯規劃之規定  Q&amp;A (其餘QA可參閱課程組網站說明) </vt:lpstr>
      <vt:lpstr>業界實習18小時                      -高級中等學校職業群科</vt:lpstr>
      <vt:lpstr>教育學程 LINE社群    一、LINE社群主要係課程組公告重要訊息為主，請同學勿於LINE社群內張貼不適當言論及占用版面，管理者有權逕予刪除。  二、學生若有修課上的疑問，請直接致電至課程組，或寄信到課程組信箱洽詢，由課務人員全面瞭解學生本身學籍及修課狀況後進行回復，請勿在群組內發問課務相關問題佔用版面。  三、若同學有教育學程相關疑問，可來電至課程組洽詢，或寄信至teacher.nknu@gmail.com或s1@mail.nknu.edu.tw諮詢。</vt:lpstr>
      <vt:lpstr>PowerPoint 簡報</vt:lpstr>
      <vt:lpstr>學分費</vt:lpstr>
      <vt:lpstr>依據本校修正之「學生修習教育學程辦法」，業經教育部於中華民國114年7月14日以臺教師(二)字第1140071252號函同意備查。本校於114年7月17日公告於校首頁及課程組網頁，114年9月8日發函公告。  自114學年度起，本校大學部學生修習教育學程之科目成績，計入大學部學期學業平均成績計算。 </vt:lpstr>
      <vt:lpstr> </vt:lpstr>
      <vt:lpstr>預計活動</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664</cp:revision>
  <cp:lastPrinted>2020-06-18T00:58:39Z</cp:lastPrinted>
  <dcterms:created xsi:type="dcterms:W3CDTF">2018-06-26T01:00:08Z</dcterms:created>
  <dcterms:modified xsi:type="dcterms:W3CDTF">2026-02-26T01:30:03Z</dcterms:modified>
</cp:coreProperties>
</file>