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906000" cy="6858000" type="A4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>
        <p:scale>
          <a:sx n="125" d="100"/>
          <a:sy n="125" d="100"/>
        </p:scale>
        <p:origin x="930" y="-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347DC-01F7-403F-88F0-88FBDCB9A7A5}" type="datetimeFigureOut">
              <a:rPr lang="zh-TW" altLang="en-US" smtClean="0"/>
              <a:t>2025/10/30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D6F72-34DD-45A5-B82E-D4A6B94E4F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48754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347DC-01F7-403F-88F0-88FBDCB9A7A5}" type="datetimeFigureOut">
              <a:rPr lang="zh-TW" altLang="en-US" smtClean="0"/>
              <a:t>2025/10/30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D6F72-34DD-45A5-B82E-D4A6B94E4F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0488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347DC-01F7-403F-88F0-88FBDCB9A7A5}" type="datetimeFigureOut">
              <a:rPr lang="zh-TW" altLang="en-US" smtClean="0"/>
              <a:t>2025/10/30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D6F72-34DD-45A5-B82E-D4A6B94E4F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4298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347DC-01F7-403F-88F0-88FBDCB9A7A5}" type="datetimeFigureOut">
              <a:rPr lang="zh-TW" altLang="en-US" smtClean="0"/>
              <a:t>2025/10/30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D6F72-34DD-45A5-B82E-D4A6B94E4F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36738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347DC-01F7-403F-88F0-88FBDCB9A7A5}" type="datetimeFigureOut">
              <a:rPr lang="zh-TW" altLang="en-US" smtClean="0"/>
              <a:t>2025/10/30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D6F72-34DD-45A5-B82E-D4A6B94E4F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47306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347DC-01F7-403F-88F0-88FBDCB9A7A5}" type="datetimeFigureOut">
              <a:rPr lang="zh-TW" altLang="en-US" smtClean="0"/>
              <a:t>2025/10/30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D6F72-34DD-45A5-B82E-D4A6B94E4F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06082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347DC-01F7-403F-88F0-88FBDCB9A7A5}" type="datetimeFigureOut">
              <a:rPr lang="zh-TW" altLang="en-US" smtClean="0"/>
              <a:t>2025/10/30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D6F72-34DD-45A5-B82E-D4A6B94E4F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13425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347DC-01F7-403F-88F0-88FBDCB9A7A5}" type="datetimeFigureOut">
              <a:rPr lang="zh-TW" altLang="en-US" smtClean="0"/>
              <a:t>2025/10/30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D6F72-34DD-45A5-B82E-D4A6B94E4F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80605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347DC-01F7-403F-88F0-88FBDCB9A7A5}" type="datetimeFigureOut">
              <a:rPr lang="zh-TW" altLang="en-US" smtClean="0"/>
              <a:t>2025/10/30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D6F72-34DD-45A5-B82E-D4A6B94E4F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87320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347DC-01F7-403F-88F0-88FBDCB9A7A5}" type="datetimeFigureOut">
              <a:rPr lang="zh-TW" altLang="en-US" smtClean="0"/>
              <a:t>2025/10/30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D6F72-34DD-45A5-B82E-D4A6B94E4F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26993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347DC-01F7-403F-88F0-88FBDCB9A7A5}" type="datetimeFigureOut">
              <a:rPr lang="zh-TW" altLang="en-US" smtClean="0"/>
              <a:t>2025/10/30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D6F72-34DD-45A5-B82E-D4A6B94E4F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8390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B347DC-01F7-403F-88F0-88FBDCB9A7A5}" type="datetimeFigureOut">
              <a:rPr lang="zh-TW" altLang="en-US" smtClean="0"/>
              <a:t>2025/10/30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0D6F72-34DD-45A5-B82E-D4A6B94E4F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55905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向右箭號 170"/>
          <p:cNvSpPr/>
          <p:nvPr/>
        </p:nvSpPr>
        <p:spPr>
          <a:xfrm>
            <a:off x="1413712" y="3477857"/>
            <a:ext cx="3402453" cy="1713244"/>
          </a:xfrm>
          <a:prstGeom prst="rightArrow">
            <a:avLst>
              <a:gd name="adj1" fmla="val 70000"/>
              <a:gd name="adj2" fmla="val 50000"/>
            </a:avLst>
          </a:pr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4" name="群組 3"/>
          <p:cNvGrpSpPr/>
          <p:nvPr/>
        </p:nvGrpSpPr>
        <p:grpSpPr>
          <a:xfrm>
            <a:off x="854213" y="887485"/>
            <a:ext cx="1071631" cy="781509"/>
            <a:chOff x="4563" y="233422"/>
            <a:chExt cx="1071631" cy="781509"/>
          </a:xfrm>
        </p:grpSpPr>
        <p:sp>
          <p:nvSpPr>
            <p:cNvPr id="5" name="圓角矩形 4"/>
            <p:cNvSpPr/>
            <p:nvPr/>
          </p:nvSpPr>
          <p:spPr>
            <a:xfrm>
              <a:off x="4563" y="233422"/>
              <a:ext cx="1071631" cy="78150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圓角矩形 4"/>
            <p:cNvSpPr txBox="1"/>
            <p:nvPr/>
          </p:nvSpPr>
          <p:spPr>
            <a:xfrm>
              <a:off x="27453" y="256312"/>
              <a:ext cx="1025851" cy="7357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200" kern="1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洽談實習機構</a:t>
              </a:r>
            </a:p>
          </p:txBody>
        </p:sp>
      </p:grpSp>
      <p:grpSp>
        <p:nvGrpSpPr>
          <p:cNvPr id="7" name="群組 6"/>
          <p:cNvGrpSpPr/>
          <p:nvPr/>
        </p:nvGrpSpPr>
        <p:grpSpPr>
          <a:xfrm>
            <a:off x="1978902" y="1159856"/>
            <a:ext cx="227185" cy="265764"/>
            <a:chOff x="1183357" y="491295"/>
            <a:chExt cx="227185" cy="265764"/>
          </a:xfrm>
        </p:grpSpPr>
        <p:sp>
          <p:nvSpPr>
            <p:cNvPr id="35" name="向右箭號 34"/>
            <p:cNvSpPr/>
            <p:nvPr/>
          </p:nvSpPr>
          <p:spPr>
            <a:xfrm>
              <a:off x="1183357" y="491295"/>
              <a:ext cx="227185" cy="265764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6" name="向右箭號 4"/>
            <p:cNvSpPr txBox="1"/>
            <p:nvPr/>
          </p:nvSpPr>
          <p:spPr>
            <a:xfrm>
              <a:off x="1183357" y="544448"/>
              <a:ext cx="159030" cy="15945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1200" kern="120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8" name="群組 7"/>
          <p:cNvGrpSpPr/>
          <p:nvPr/>
        </p:nvGrpSpPr>
        <p:grpSpPr>
          <a:xfrm>
            <a:off x="2267021" y="885410"/>
            <a:ext cx="1071631" cy="781509"/>
            <a:chOff x="1504847" y="233422"/>
            <a:chExt cx="1071631" cy="781509"/>
          </a:xfrm>
        </p:grpSpPr>
        <p:sp>
          <p:nvSpPr>
            <p:cNvPr id="33" name="圓角矩形 32"/>
            <p:cNvSpPr/>
            <p:nvPr/>
          </p:nvSpPr>
          <p:spPr>
            <a:xfrm>
              <a:off x="1504847" y="233422"/>
              <a:ext cx="1071631" cy="78150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4" name="圓角矩形 6"/>
            <p:cNvSpPr txBox="1"/>
            <p:nvPr/>
          </p:nvSpPr>
          <p:spPr>
            <a:xfrm>
              <a:off x="1527737" y="256312"/>
              <a:ext cx="1025851" cy="7357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200" kern="1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實習機構篩選及評估</a:t>
              </a:r>
            </a:p>
          </p:txBody>
        </p:sp>
      </p:grpSp>
      <p:grpSp>
        <p:nvGrpSpPr>
          <p:cNvPr id="9" name="群組 8"/>
          <p:cNvGrpSpPr/>
          <p:nvPr/>
        </p:nvGrpSpPr>
        <p:grpSpPr>
          <a:xfrm>
            <a:off x="3410260" y="1167591"/>
            <a:ext cx="227185" cy="265764"/>
            <a:chOff x="2683641" y="491295"/>
            <a:chExt cx="227185" cy="265764"/>
          </a:xfrm>
        </p:grpSpPr>
        <p:sp>
          <p:nvSpPr>
            <p:cNvPr id="31" name="向右箭號 30"/>
            <p:cNvSpPr/>
            <p:nvPr/>
          </p:nvSpPr>
          <p:spPr>
            <a:xfrm>
              <a:off x="2683641" y="491295"/>
              <a:ext cx="227185" cy="265764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2" name="向右箭號 8"/>
            <p:cNvSpPr txBox="1"/>
            <p:nvPr/>
          </p:nvSpPr>
          <p:spPr>
            <a:xfrm>
              <a:off x="2683641" y="544448"/>
              <a:ext cx="159030" cy="15945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1200" kern="120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10" name="群組 9"/>
          <p:cNvGrpSpPr/>
          <p:nvPr/>
        </p:nvGrpSpPr>
        <p:grpSpPr>
          <a:xfrm>
            <a:off x="3686225" y="906766"/>
            <a:ext cx="1448802" cy="781509"/>
            <a:chOff x="3005130" y="233422"/>
            <a:chExt cx="1347704" cy="781509"/>
          </a:xfrm>
        </p:grpSpPr>
        <p:sp>
          <p:nvSpPr>
            <p:cNvPr id="29" name="圓角矩形 28"/>
            <p:cNvSpPr/>
            <p:nvPr/>
          </p:nvSpPr>
          <p:spPr>
            <a:xfrm>
              <a:off x="3005130" y="233422"/>
              <a:ext cx="1347704" cy="78150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" name="圓角矩形 10"/>
            <p:cNvSpPr txBox="1"/>
            <p:nvPr/>
          </p:nvSpPr>
          <p:spPr>
            <a:xfrm>
              <a:off x="3028020" y="256312"/>
              <a:ext cx="1301924" cy="7357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200" kern="1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系級學生產業實習委員會確認及選定</a:t>
              </a:r>
            </a:p>
          </p:txBody>
        </p:sp>
      </p:grpSp>
      <p:grpSp>
        <p:nvGrpSpPr>
          <p:cNvPr id="11" name="群組 10"/>
          <p:cNvGrpSpPr/>
          <p:nvPr/>
        </p:nvGrpSpPr>
        <p:grpSpPr>
          <a:xfrm>
            <a:off x="5169595" y="1157761"/>
            <a:ext cx="227185" cy="265764"/>
            <a:chOff x="4459998" y="491295"/>
            <a:chExt cx="227185" cy="265764"/>
          </a:xfrm>
        </p:grpSpPr>
        <p:sp>
          <p:nvSpPr>
            <p:cNvPr id="27" name="向右箭號 26"/>
            <p:cNvSpPr/>
            <p:nvPr/>
          </p:nvSpPr>
          <p:spPr>
            <a:xfrm>
              <a:off x="4459998" y="491295"/>
              <a:ext cx="227185" cy="265764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向右箭號 12"/>
            <p:cNvSpPr txBox="1"/>
            <p:nvPr/>
          </p:nvSpPr>
          <p:spPr>
            <a:xfrm>
              <a:off x="4459998" y="544448"/>
              <a:ext cx="159030" cy="15945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1200" kern="120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12" name="群組 11"/>
          <p:cNvGrpSpPr/>
          <p:nvPr/>
        </p:nvGrpSpPr>
        <p:grpSpPr>
          <a:xfrm>
            <a:off x="5431348" y="906765"/>
            <a:ext cx="1170197" cy="781509"/>
            <a:chOff x="4781488" y="233422"/>
            <a:chExt cx="1071631" cy="781509"/>
          </a:xfrm>
        </p:grpSpPr>
        <p:sp>
          <p:nvSpPr>
            <p:cNvPr id="25" name="圓角矩形 24"/>
            <p:cNvSpPr/>
            <p:nvPr/>
          </p:nvSpPr>
          <p:spPr>
            <a:xfrm>
              <a:off x="4781488" y="233422"/>
              <a:ext cx="1071631" cy="78150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圓角矩形 14"/>
            <p:cNvSpPr txBox="1"/>
            <p:nvPr/>
          </p:nvSpPr>
          <p:spPr>
            <a:xfrm>
              <a:off x="4804378" y="256312"/>
              <a:ext cx="1025851" cy="7357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200" kern="1200">
                  <a:latin typeface="標楷體" panose="03000509000000000000" pitchFamily="65" charset="-120"/>
                  <a:ea typeface="標楷體" panose="03000509000000000000" pitchFamily="65" charset="-120"/>
                </a:rPr>
                <a:t>系級簽訂實習合約及擬定個別計劃</a:t>
              </a:r>
            </a:p>
          </p:txBody>
        </p:sp>
      </p:grpSp>
      <p:grpSp>
        <p:nvGrpSpPr>
          <p:cNvPr id="13" name="群組 12"/>
          <p:cNvGrpSpPr/>
          <p:nvPr/>
        </p:nvGrpSpPr>
        <p:grpSpPr>
          <a:xfrm>
            <a:off x="6661938" y="1167591"/>
            <a:ext cx="227185" cy="265764"/>
            <a:chOff x="5960282" y="491295"/>
            <a:chExt cx="227185" cy="265764"/>
          </a:xfrm>
        </p:grpSpPr>
        <p:sp>
          <p:nvSpPr>
            <p:cNvPr id="23" name="向右箭號 22"/>
            <p:cNvSpPr/>
            <p:nvPr/>
          </p:nvSpPr>
          <p:spPr>
            <a:xfrm>
              <a:off x="5960282" y="491295"/>
              <a:ext cx="227185" cy="265764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向右箭號 16"/>
            <p:cNvSpPr txBox="1"/>
            <p:nvPr/>
          </p:nvSpPr>
          <p:spPr>
            <a:xfrm>
              <a:off x="5960282" y="544448"/>
              <a:ext cx="159030" cy="15945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1200" kern="12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14" name="群組 13"/>
          <p:cNvGrpSpPr/>
          <p:nvPr/>
        </p:nvGrpSpPr>
        <p:grpSpPr>
          <a:xfrm>
            <a:off x="6893013" y="921353"/>
            <a:ext cx="1350768" cy="781509"/>
            <a:chOff x="6281771" y="233422"/>
            <a:chExt cx="1071631" cy="781509"/>
          </a:xfrm>
        </p:grpSpPr>
        <p:sp>
          <p:nvSpPr>
            <p:cNvPr id="21" name="圓角矩形 20"/>
            <p:cNvSpPr/>
            <p:nvPr/>
          </p:nvSpPr>
          <p:spPr>
            <a:xfrm>
              <a:off x="6281771" y="233422"/>
              <a:ext cx="1071631" cy="78150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圓角矩形 18"/>
            <p:cNvSpPr txBox="1"/>
            <p:nvPr/>
          </p:nvSpPr>
          <p:spPr>
            <a:xfrm>
              <a:off x="6359864" y="255655"/>
              <a:ext cx="948215" cy="7357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200" kern="1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院級學生產業實習委員會確認</a:t>
              </a:r>
            </a:p>
          </p:txBody>
        </p:sp>
      </p:grpSp>
      <p:grpSp>
        <p:nvGrpSpPr>
          <p:cNvPr id="15" name="群組 14"/>
          <p:cNvGrpSpPr/>
          <p:nvPr/>
        </p:nvGrpSpPr>
        <p:grpSpPr>
          <a:xfrm>
            <a:off x="8280722" y="1158222"/>
            <a:ext cx="227185" cy="265764"/>
            <a:chOff x="7460565" y="491295"/>
            <a:chExt cx="227185" cy="265764"/>
          </a:xfrm>
        </p:grpSpPr>
        <p:sp>
          <p:nvSpPr>
            <p:cNvPr id="19" name="向右箭號 18"/>
            <p:cNvSpPr/>
            <p:nvPr/>
          </p:nvSpPr>
          <p:spPr>
            <a:xfrm>
              <a:off x="7460565" y="491295"/>
              <a:ext cx="227185" cy="265764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向右箭號 20"/>
            <p:cNvSpPr txBox="1"/>
            <p:nvPr/>
          </p:nvSpPr>
          <p:spPr>
            <a:xfrm>
              <a:off x="7460565" y="544448"/>
              <a:ext cx="159030" cy="15945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1200" kern="120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16" name="群組 15"/>
          <p:cNvGrpSpPr/>
          <p:nvPr/>
        </p:nvGrpSpPr>
        <p:grpSpPr>
          <a:xfrm>
            <a:off x="8519666" y="901006"/>
            <a:ext cx="1258185" cy="781509"/>
            <a:chOff x="7782055" y="233422"/>
            <a:chExt cx="1071631" cy="781509"/>
          </a:xfrm>
        </p:grpSpPr>
        <p:sp>
          <p:nvSpPr>
            <p:cNvPr id="17" name="圓角矩形 16"/>
            <p:cNvSpPr/>
            <p:nvPr/>
          </p:nvSpPr>
          <p:spPr>
            <a:xfrm>
              <a:off x="7782055" y="233422"/>
              <a:ext cx="1071631" cy="78150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圓角矩形 22"/>
            <p:cNvSpPr txBox="1"/>
            <p:nvPr/>
          </p:nvSpPr>
          <p:spPr>
            <a:xfrm>
              <a:off x="7804945" y="256312"/>
              <a:ext cx="1025851" cy="7357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200" kern="1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校級學生產業實習委員會確認</a:t>
              </a:r>
            </a:p>
          </p:txBody>
        </p:sp>
      </p:grpSp>
      <p:sp>
        <p:nvSpPr>
          <p:cNvPr id="37" name="圓角矩形 36"/>
          <p:cNvSpPr/>
          <p:nvPr/>
        </p:nvSpPr>
        <p:spPr>
          <a:xfrm>
            <a:off x="198607" y="916484"/>
            <a:ext cx="463125" cy="75251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20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224265" y="982076"/>
            <a:ext cx="400110" cy="621324"/>
          </a:xfrm>
          <a:prstGeom prst="rect">
            <a:avLst/>
          </a:prstGeom>
          <a:noFill/>
        </p:spPr>
        <p:txBody>
          <a:bodyPr vert="eaVert" wrap="none" lIns="91440" tIns="45720" rIns="91440" bIns="45720">
            <a:spAutoFit/>
          </a:bodyPr>
          <a:lstStyle/>
          <a:p>
            <a:pPr algn="ctr"/>
            <a:r>
              <a:rPr lang="zh-TW" altLang="en-US" sz="1400" b="1" cap="none" spc="0" dirty="0">
                <a:ln w="0"/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實習前</a:t>
            </a:r>
          </a:p>
        </p:txBody>
      </p:sp>
      <p:sp>
        <p:nvSpPr>
          <p:cNvPr id="39" name="文字方塊 4"/>
          <p:cNvSpPr txBox="1"/>
          <p:nvPr/>
        </p:nvSpPr>
        <p:spPr>
          <a:xfrm>
            <a:off x="689732" y="1850036"/>
            <a:ext cx="1638496" cy="62076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endParaRPr lang="zh-TW" sz="1000" kern="100" dirty="0">
              <a:effectLst/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grpSp>
        <p:nvGrpSpPr>
          <p:cNvPr id="94" name="群組 93"/>
          <p:cNvGrpSpPr/>
          <p:nvPr/>
        </p:nvGrpSpPr>
        <p:grpSpPr>
          <a:xfrm>
            <a:off x="854213" y="2481824"/>
            <a:ext cx="1071631" cy="781509"/>
            <a:chOff x="4563" y="233422"/>
            <a:chExt cx="1071631" cy="781509"/>
          </a:xfrm>
        </p:grpSpPr>
        <p:sp>
          <p:nvSpPr>
            <p:cNvPr id="95" name="圓角矩形 94"/>
            <p:cNvSpPr/>
            <p:nvPr/>
          </p:nvSpPr>
          <p:spPr>
            <a:xfrm>
              <a:off x="4563" y="233422"/>
              <a:ext cx="1071631" cy="78150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6" name="圓角矩形 4"/>
            <p:cNvSpPr txBox="1"/>
            <p:nvPr/>
          </p:nvSpPr>
          <p:spPr>
            <a:xfrm>
              <a:off x="27453" y="256312"/>
              <a:ext cx="1025851" cy="7357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未成年家長  同意書</a:t>
              </a:r>
            </a:p>
          </p:txBody>
        </p:sp>
      </p:grpSp>
      <p:grpSp>
        <p:nvGrpSpPr>
          <p:cNvPr id="97" name="群組 96"/>
          <p:cNvGrpSpPr/>
          <p:nvPr/>
        </p:nvGrpSpPr>
        <p:grpSpPr>
          <a:xfrm>
            <a:off x="2026506" y="2735352"/>
            <a:ext cx="227185" cy="265764"/>
            <a:chOff x="1183357" y="491295"/>
            <a:chExt cx="227185" cy="265764"/>
          </a:xfrm>
        </p:grpSpPr>
        <p:sp>
          <p:nvSpPr>
            <p:cNvPr id="98" name="向右箭號 97"/>
            <p:cNvSpPr/>
            <p:nvPr/>
          </p:nvSpPr>
          <p:spPr>
            <a:xfrm>
              <a:off x="1183357" y="491295"/>
              <a:ext cx="227185" cy="265764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9" name="向右箭號 4"/>
            <p:cNvSpPr txBox="1"/>
            <p:nvPr/>
          </p:nvSpPr>
          <p:spPr>
            <a:xfrm>
              <a:off x="1183357" y="544448"/>
              <a:ext cx="159030" cy="15945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1200" kern="120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100" name="群組 99"/>
          <p:cNvGrpSpPr/>
          <p:nvPr/>
        </p:nvGrpSpPr>
        <p:grpSpPr>
          <a:xfrm>
            <a:off x="2228973" y="2477479"/>
            <a:ext cx="2362574" cy="781509"/>
            <a:chOff x="1450342" y="233422"/>
            <a:chExt cx="1150369" cy="781509"/>
          </a:xfrm>
        </p:grpSpPr>
        <p:sp>
          <p:nvSpPr>
            <p:cNvPr id="101" name="圓角矩形 100"/>
            <p:cNvSpPr/>
            <p:nvPr/>
          </p:nvSpPr>
          <p:spPr>
            <a:xfrm>
              <a:off x="1504847" y="233422"/>
              <a:ext cx="1071631" cy="78150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2" name="圓角矩形 6"/>
            <p:cNvSpPr txBox="1"/>
            <p:nvPr/>
          </p:nvSpPr>
          <p:spPr>
            <a:xfrm>
              <a:off x="1450342" y="273092"/>
              <a:ext cx="1150369" cy="7357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</a:pPr>
              <a:r>
                <a:rPr lang="zh-TW" altLang="en-US" sz="1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辦妥投保</a:t>
              </a:r>
              <a:endParaRPr lang="en-US" altLang="zh-TW" sz="12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2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「大專院校校外實習學生團體意外險」</a:t>
              </a:r>
            </a:p>
          </p:txBody>
        </p:sp>
      </p:grpSp>
      <p:grpSp>
        <p:nvGrpSpPr>
          <p:cNvPr id="103" name="群組 102"/>
          <p:cNvGrpSpPr/>
          <p:nvPr/>
        </p:nvGrpSpPr>
        <p:grpSpPr>
          <a:xfrm>
            <a:off x="4659702" y="2735352"/>
            <a:ext cx="227185" cy="265764"/>
            <a:chOff x="2683641" y="491295"/>
            <a:chExt cx="227185" cy="265764"/>
          </a:xfrm>
        </p:grpSpPr>
        <p:sp>
          <p:nvSpPr>
            <p:cNvPr id="104" name="向右箭號 103"/>
            <p:cNvSpPr/>
            <p:nvPr/>
          </p:nvSpPr>
          <p:spPr>
            <a:xfrm>
              <a:off x="2683641" y="491295"/>
              <a:ext cx="227185" cy="265764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5" name="向右箭號 8"/>
            <p:cNvSpPr txBox="1"/>
            <p:nvPr/>
          </p:nvSpPr>
          <p:spPr>
            <a:xfrm>
              <a:off x="2683641" y="544448"/>
              <a:ext cx="159030" cy="15945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1200" kern="120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106" name="群組 105"/>
          <p:cNvGrpSpPr/>
          <p:nvPr/>
        </p:nvGrpSpPr>
        <p:grpSpPr>
          <a:xfrm>
            <a:off x="4981191" y="2477479"/>
            <a:ext cx="1347704" cy="781509"/>
            <a:chOff x="3005130" y="233422"/>
            <a:chExt cx="1347704" cy="781509"/>
          </a:xfrm>
        </p:grpSpPr>
        <p:sp>
          <p:nvSpPr>
            <p:cNvPr id="107" name="圓角矩形 106"/>
            <p:cNvSpPr/>
            <p:nvPr/>
          </p:nvSpPr>
          <p:spPr>
            <a:xfrm>
              <a:off x="3005130" y="233422"/>
              <a:ext cx="1347704" cy="78150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8" name="圓角矩形 10"/>
            <p:cNvSpPr txBox="1"/>
            <p:nvPr/>
          </p:nvSpPr>
          <p:spPr>
            <a:xfrm>
              <a:off x="3028020" y="256312"/>
              <a:ext cx="1301924" cy="7357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zh-TW" sz="1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說明</a:t>
              </a:r>
              <a:r>
                <a:rPr lang="zh-TW" altLang="en-US" sz="1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銜接課程之</a:t>
              </a:r>
              <a:r>
                <a:rPr lang="zh-TW" altLang="zh-TW" sz="1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實習</a:t>
              </a:r>
              <a:r>
                <a:rPr lang="zh-TW" altLang="en-US" sz="1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內容</a:t>
              </a:r>
            </a:p>
          </p:txBody>
        </p:sp>
      </p:grpSp>
      <p:grpSp>
        <p:nvGrpSpPr>
          <p:cNvPr id="109" name="群組 108"/>
          <p:cNvGrpSpPr/>
          <p:nvPr/>
        </p:nvGrpSpPr>
        <p:grpSpPr>
          <a:xfrm>
            <a:off x="6436059" y="2735352"/>
            <a:ext cx="227185" cy="265764"/>
            <a:chOff x="4459998" y="491295"/>
            <a:chExt cx="227185" cy="265764"/>
          </a:xfrm>
        </p:grpSpPr>
        <p:sp>
          <p:nvSpPr>
            <p:cNvPr id="110" name="向右箭號 109"/>
            <p:cNvSpPr/>
            <p:nvPr/>
          </p:nvSpPr>
          <p:spPr>
            <a:xfrm>
              <a:off x="4459998" y="491295"/>
              <a:ext cx="227185" cy="265764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1" name="向右箭號 12"/>
            <p:cNvSpPr txBox="1"/>
            <p:nvPr/>
          </p:nvSpPr>
          <p:spPr>
            <a:xfrm>
              <a:off x="4459998" y="544448"/>
              <a:ext cx="159030" cy="15945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1200" kern="120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112" name="群組 111"/>
          <p:cNvGrpSpPr/>
          <p:nvPr/>
        </p:nvGrpSpPr>
        <p:grpSpPr>
          <a:xfrm>
            <a:off x="6757549" y="2477479"/>
            <a:ext cx="1071631" cy="781509"/>
            <a:chOff x="4781488" y="233422"/>
            <a:chExt cx="1071631" cy="781509"/>
          </a:xfrm>
        </p:grpSpPr>
        <p:sp>
          <p:nvSpPr>
            <p:cNvPr id="113" name="圓角矩形 112"/>
            <p:cNvSpPr/>
            <p:nvPr/>
          </p:nvSpPr>
          <p:spPr>
            <a:xfrm>
              <a:off x="4781488" y="233422"/>
              <a:ext cx="1071631" cy="78150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4" name="圓角矩形 14"/>
            <p:cNvSpPr txBox="1"/>
            <p:nvPr/>
          </p:nvSpPr>
          <p:spPr>
            <a:xfrm>
              <a:off x="4804378" y="256312"/>
              <a:ext cx="1025851" cy="7357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說明實習成績考核評定方式</a:t>
              </a:r>
            </a:p>
          </p:txBody>
        </p:sp>
      </p:grpSp>
      <p:grpSp>
        <p:nvGrpSpPr>
          <p:cNvPr id="115" name="群組 114"/>
          <p:cNvGrpSpPr/>
          <p:nvPr/>
        </p:nvGrpSpPr>
        <p:grpSpPr>
          <a:xfrm>
            <a:off x="7936343" y="2735352"/>
            <a:ext cx="227185" cy="265764"/>
            <a:chOff x="5960282" y="491295"/>
            <a:chExt cx="227185" cy="265764"/>
          </a:xfrm>
        </p:grpSpPr>
        <p:sp>
          <p:nvSpPr>
            <p:cNvPr id="116" name="向右箭號 115"/>
            <p:cNvSpPr/>
            <p:nvPr/>
          </p:nvSpPr>
          <p:spPr>
            <a:xfrm>
              <a:off x="5960282" y="491295"/>
              <a:ext cx="227185" cy="265764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7" name="向右箭號 16"/>
            <p:cNvSpPr txBox="1"/>
            <p:nvPr/>
          </p:nvSpPr>
          <p:spPr>
            <a:xfrm>
              <a:off x="5960282" y="544448"/>
              <a:ext cx="159030" cy="15945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1200" kern="120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118" name="群組 117"/>
          <p:cNvGrpSpPr/>
          <p:nvPr/>
        </p:nvGrpSpPr>
        <p:grpSpPr>
          <a:xfrm>
            <a:off x="8257832" y="2477479"/>
            <a:ext cx="1071631" cy="781509"/>
            <a:chOff x="6281771" y="233422"/>
            <a:chExt cx="1071631" cy="781509"/>
          </a:xfrm>
        </p:grpSpPr>
        <p:sp>
          <p:nvSpPr>
            <p:cNvPr id="119" name="圓角矩形 118"/>
            <p:cNvSpPr/>
            <p:nvPr/>
          </p:nvSpPr>
          <p:spPr>
            <a:xfrm>
              <a:off x="6281771" y="233422"/>
              <a:ext cx="1071631" cy="78150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0" name="圓角矩形 18"/>
            <p:cNvSpPr txBox="1"/>
            <p:nvPr/>
          </p:nvSpPr>
          <p:spPr>
            <a:xfrm>
              <a:off x="6304661" y="256312"/>
              <a:ext cx="1025851" cy="7357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1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合作機構實習前安全措施規劃</a:t>
              </a:r>
            </a:p>
          </p:txBody>
        </p:sp>
      </p:grpSp>
      <p:sp>
        <p:nvSpPr>
          <p:cNvPr id="121" name="圓角矩形 120"/>
          <p:cNvSpPr/>
          <p:nvPr/>
        </p:nvSpPr>
        <p:spPr>
          <a:xfrm>
            <a:off x="198607" y="2365802"/>
            <a:ext cx="463125" cy="965731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20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23" name="矩形 122"/>
          <p:cNvSpPr/>
          <p:nvPr/>
        </p:nvSpPr>
        <p:spPr>
          <a:xfrm>
            <a:off x="226607" y="2357546"/>
            <a:ext cx="400110" cy="973986"/>
          </a:xfrm>
          <a:prstGeom prst="rect">
            <a:avLst/>
          </a:prstGeom>
          <a:noFill/>
        </p:spPr>
        <p:txBody>
          <a:bodyPr vert="eaVert" wrap="none" lIns="91440" tIns="45720" rIns="91440" bIns="45720">
            <a:spAutoFit/>
          </a:bodyPr>
          <a:lstStyle/>
          <a:p>
            <a:pPr algn="ctr"/>
            <a:r>
              <a:rPr lang="zh-TW" altLang="zh-TW" sz="1400" b="1" dirty="0">
                <a:ln w="0"/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行前座談會</a:t>
            </a:r>
          </a:p>
        </p:txBody>
      </p:sp>
      <p:sp>
        <p:nvSpPr>
          <p:cNvPr id="136" name="向右箭號 4"/>
          <p:cNvSpPr txBox="1"/>
          <p:nvPr/>
        </p:nvSpPr>
        <p:spPr>
          <a:xfrm>
            <a:off x="1925844" y="3781831"/>
            <a:ext cx="1976837" cy="110023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7940" tIns="6985" rIns="13970" bIns="6985" numCol="1" spcCol="1270" anchor="ctr" anchorCtr="0">
            <a:noAutofit/>
          </a:bodyPr>
          <a:lstStyle/>
          <a:p>
            <a:pPr marL="171450" lvl="1" indent="-171450" algn="l" defTabSz="4889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zh-TW" sz="1200" kern="1200" dirty="0">
                <a:latin typeface="標楷體" panose="03000509000000000000" pitchFamily="65" charset="-120"/>
                <a:ea typeface="標楷體" panose="03000509000000000000" pitchFamily="65" charset="-120"/>
              </a:rPr>
              <a:t>掌握學生依實習計畫學習情形</a:t>
            </a:r>
            <a:endParaRPr lang="zh-TW" altLang="en-US" sz="1200" kern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71450" lvl="1" indent="-171450" algn="l" defTabSz="4889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zh-TW" sz="1200" kern="1200" dirty="0">
                <a:latin typeface="標楷體" panose="03000509000000000000" pitchFamily="65" charset="-120"/>
                <a:ea typeface="標楷體" panose="03000509000000000000" pitchFamily="65" charset="-120"/>
              </a:rPr>
              <a:t>進行實習輔導訪視並填寫實習輔導訪視紀錄表</a:t>
            </a:r>
            <a:endParaRPr lang="zh-TW" altLang="en-US" sz="1200" kern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126" name="群組 125"/>
          <p:cNvGrpSpPr/>
          <p:nvPr/>
        </p:nvGrpSpPr>
        <p:grpSpPr>
          <a:xfrm>
            <a:off x="854213" y="3862355"/>
            <a:ext cx="986505" cy="986505"/>
            <a:chOff x="1491802" y="369077"/>
            <a:chExt cx="986505" cy="986505"/>
          </a:xfrm>
        </p:grpSpPr>
        <p:sp>
          <p:nvSpPr>
            <p:cNvPr id="133" name="橢圓 132"/>
            <p:cNvSpPr/>
            <p:nvPr/>
          </p:nvSpPr>
          <p:spPr>
            <a:xfrm>
              <a:off x="1491802" y="369077"/>
              <a:ext cx="986505" cy="986505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4" name="橢圓 6"/>
            <p:cNvSpPr txBox="1"/>
            <p:nvPr/>
          </p:nvSpPr>
          <p:spPr>
            <a:xfrm>
              <a:off x="1636272" y="513547"/>
              <a:ext cx="697565" cy="69756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795" tIns="10795" rIns="10795" bIns="10795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sz="1200" kern="1200">
                  <a:latin typeface="標楷體" panose="03000509000000000000" pitchFamily="65" charset="-120"/>
                  <a:ea typeface="標楷體" panose="03000509000000000000" pitchFamily="65" charset="-120"/>
                </a:rPr>
                <a:t>實習輔導教師</a:t>
              </a:r>
              <a:endParaRPr lang="zh-TW" altLang="en-US" sz="1200" kern="120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127" name="群組 126"/>
          <p:cNvGrpSpPr/>
          <p:nvPr/>
        </p:nvGrpSpPr>
        <p:grpSpPr>
          <a:xfrm>
            <a:off x="5628279" y="3493279"/>
            <a:ext cx="3402453" cy="1713244"/>
            <a:chOff x="4649216" y="0"/>
            <a:chExt cx="1973011" cy="1724660"/>
          </a:xfrm>
        </p:grpSpPr>
        <p:sp>
          <p:nvSpPr>
            <p:cNvPr id="131" name="向右箭號 130"/>
            <p:cNvSpPr/>
            <p:nvPr/>
          </p:nvSpPr>
          <p:spPr>
            <a:xfrm>
              <a:off x="4649216" y="0"/>
              <a:ext cx="1973011" cy="1724660"/>
            </a:xfrm>
            <a:prstGeom prst="rightArrow">
              <a:avLst>
                <a:gd name="adj1" fmla="val 70000"/>
                <a:gd name="adj2" fmla="val 50000"/>
              </a:avLst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2" name="向右箭號 8"/>
            <p:cNvSpPr txBox="1"/>
            <p:nvPr/>
          </p:nvSpPr>
          <p:spPr>
            <a:xfrm>
              <a:off x="5019018" y="257872"/>
              <a:ext cx="1122037" cy="12072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7940" tIns="6985" rIns="13970" bIns="6985" numCol="1" spcCol="1270" anchor="ctr" anchorCtr="0">
              <a:noAutofit/>
            </a:bodyPr>
            <a:lstStyle/>
            <a:p>
              <a:pPr marL="171450" lvl="1" indent="-171450" algn="l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r>
                <a:rPr lang="zh-TW" sz="1200" kern="1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學生產業實習委員會</a:t>
              </a:r>
              <a:endParaRPr lang="zh-TW" altLang="en-US" sz="1200" kern="12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marL="171450" lvl="1" indent="-171450" algn="l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r>
                <a:rPr lang="zh-TW" sz="1200" kern="1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追蹤處理及檢討學生實習輔導訪視結果</a:t>
              </a:r>
              <a:endParaRPr lang="zh-TW" altLang="en-US" sz="1200" kern="12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128" name="群組 127"/>
          <p:cNvGrpSpPr/>
          <p:nvPr/>
        </p:nvGrpSpPr>
        <p:grpSpPr>
          <a:xfrm>
            <a:off x="5135027" y="3838699"/>
            <a:ext cx="986505" cy="986505"/>
            <a:chOff x="4155964" y="369077"/>
            <a:chExt cx="986505" cy="986505"/>
          </a:xfrm>
        </p:grpSpPr>
        <p:sp>
          <p:nvSpPr>
            <p:cNvPr id="129" name="橢圓 128"/>
            <p:cNvSpPr/>
            <p:nvPr/>
          </p:nvSpPr>
          <p:spPr>
            <a:xfrm>
              <a:off x="4155964" y="369077"/>
              <a:ext cx="986505" cy="986505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0" name="橢圓 10"/>
            <p:cNvSpPr txBox="1"/>
            <p:nvPr/>
          </p:nvSpPr>
          <p:spPr>
            <a:xfrm>
              <a:off x="4300434" y="513547"/>
              <a:ext cx="697565" cy="69756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795" tIns="10795" rIns="10795" bIns="10795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sz="1200" kern="1200">
                  <a:latin typeface="標楷體" panose="03000509000000000000" pitchFamily="65" charset="-120"/>
                  <a:ea typeface="標楷體" panose="03000509000000000000" pitchFamily="65" charset="-120"/>
                </a:rPr>
                <a:t>系級</a:t>
              </a:r>
              <a:endParaRPr lang="en-US" altLang="zh-TW" sz="1200" kern="120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sz="1200" kern="1200">
                  <a:latin typeface="標楷體" panose="03000509000000000000" pitchFamily="65" charset="-120"/>
                  <a:ea typeface="標楷體" panose="03000509000000000000" pitchFamily="65" charset="-120"/>
                </a:rPr>
                <a:t>院</a:t>
              </a:r>
              <a:r>
                <a:rPr lang="zh-TW" altLang="en-US" sz="1200" kern="1200">
                  <a:latin typeface="標楷體" panose="03000509000000000000" pitchFamily="65" charset="-120"/>
                  <a:ea typeface="標楷體" panose="03000509000000000000" pitchFamily="65" charset="-120"/>
                </a:rPr>
                <a:t>級</a:t>
              </a:r>
            </a:p>
          </p:txBody>
        </p:sp>
      </p:grpSp>
      <p:sp>
        <p:nvSpPr>
          <p:cNvPr id="137" name="圓角矩形 136"/>
          <p:cNvSpPr/>
          <p:nvPr/>
        </p:nvSpPr>
        <p:spPr>
          <a:xfrm>
            <a:off x="193189" y="3963202"/>
            <a:ext cx="463125" cy="75251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20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38" name="矩形 137"/>
          <p:cNvSpPr/>
          <p:nvPr/>
        </p:nvSpPr>
        <p:spPr>
          <a:xfrm>
            <a:off x="218847" y="4028793"/>
            <a:ext cx="400110" cy="621324"/>
          </a:xfrm>
          <a:prstGeom prst="rect">
            <a:avLst/>
          </a:prstGeom>
          <a:noFill/>
        </p:spPr>
        <p:txBody>
          <a:bodyPr vert="eaVert" wrap="none" lIns="91440" tIns="45720" rIns="91440" bIns="45720">
            <a:spAutoFit/>
          </a:bodyPr>
          <a:lstStyle/>
          <a:p>
            <a:pPr algn="ctr"/>
            <a:r>
              <a:rPr lang="zh-TW" altLang="en-US" sz="1400" b="1" cap="none" spc="0" dirty="0">
                <a:ln w="0"/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實習中</a:t>
            </a:r>
          </a:p>
        </p:txBody>
      </p:sp>
      <p:grpSp>
        <p:nvGrpSpPr>
          <p:cNvPr id="139" name="群組 138"/>
          <p:cNvGrpSpPr/>
          <p:nvPr/>
        </p:nvGrpSpPr>
        <p:grpSpPr>
          <a:xfrm>
            <a:off x="968830" y="5463450"/>
            <a:ext cx="1416982" cy="714801"/>
            <a:chOff x="2728" y="399928"/>
            <a:chExt cx="1248813" cy="743783"/>
          </a:xfrm>
        </p:grpSpPr>
        <p:sp>
          <p:nvSpPr>
            <p:cNvPr id="161" name="圓角矩形 160"/>
            <p:cNvSpPr/>
            <p:nvPr/>
          </p:nvSpPr>
          <p:spPr>
            <a:xfrm>
              <a:off x="2728" y="399928"/>
              <a:ext cx="1240708" cy="743783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2" name="圓角矩形 4"/>
            <p:cNvSpPr txBox="1"/>
            <p:nvPr/>
          </p:nvSpPr>
          <p:spPr>
            <a:xfrm>
              <a:off x="10833" y="532071"/>
              <a:ext cx="1240708" cy="49585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5344" tIns="85344" rIns="85344" bIns="45720" numCol="1" spcCol="1270" anchor="t" anchorCtr="0">
              <a:noAutofit/>
            </a:bodyPr>
            <a:lstStyle/>
            <a:p>
              <a:pPr lvl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sz="1200" kern="1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實習成績考核評定</a:t>
              </a:r>
              <a:endParaRPr lang="zh-TW" altLang="en-US" sz="1200" kern="12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140" name="群組 139"/>
          <p:cNvGrpSpPr/>
          <p:nvPr/>
        </p:nvGrpSpPr>
        <p:grpSpPr>
          <a:xfrm>
            <a:off x="1104213" y="5995796"/>
            <a:ext cx="1435970" cy="516094"/>
            <a:chOff x="229276" y="851158"/>
            <a:chExt cx="1268281" cy="1016625"/>
          </a:xfrm>
        </p:grpSpPr>
        <p:sp>
          <p:nvSpPr>
            <p:cNvPr id="159" name="圓角矩形 158"/>
            <p:cNvSpPr/>
            <p:nvPr/>
          </p:nvSpPr>
          <p:spPr>
            <a:xfrm>
              <a:off x="256849" y="895783"/>
              <a:ext cx="1240708" cy="972000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0" name="圓角矩形 6"/>
            <p:cNvSpPr txBox="1"/>
            <p:nvPr/>
          </p:nvSpPr>
          <p:spPr>
            <a:xfrm>
              <a:off x="229276" y="851158"/>
              <a:ext cx="1183770" cy="9150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85344" rIns="85344" bIns="85344" numCol="1" spcCol="1270" anchor="t" anchorCtr="0">
              <a:noAutofit/>
            </a:bodyPr>
            <a:lstStyle/>
            <a:p>
              <a:pPr marL="114300" lvl="1" indent="-114300" algn="l" defTabSz="533400">
                <a:spcBef>
                  <a:spcPct val="0"/>
                </a:spcBef>
                <a:buChar char="••"/>
              </a:pPr>
              <a:r>
                <a:rPr lang="zh-TW" sz="1200" kern="1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繳交實習輔導訪視紀錄表</a:t>
              </a:r>
              <a:endParaRPr lang="zh-TW" altLang="en-US" sz="1200" kern="12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141" name="群組 140"/>
          <p:cNvGrpSpPr/>
          <p:nvPr/>
        </p:nvGrpSpPr>
        <p:grpSpPr>
          <a:xfrm>
            <a:off x="2564704" y="5556927"/>
            <a:ext cx="398744" cy="308900"/>
            <a:chOff x="1431524" y="493405"/>
            <a:chExt cx="398744" cy="308900"/>
          </a:xfrm>
        </p:grpSpPr>
        <p:sp>
          <p:nvSpPr>
            <p:cNvPr id="157" name="向右箭號 156"/>
            <p:cNvSpPr/>
            <p:nvPr/>
          </p:nvSpPr>
          <p:spPr>
            <a:xfrm>
              <a:off x="1431524" y="493405"/>
              <a:ext cx="398744" cy="308900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8" name="向右箭號 8"/>
            <p:cNvSpPr txBox="1"/>
            <p:nvPr/>
          </p:nvSpPr>
          <p:spPr>
            <a:xfrm>
              <a:off x="1431524" y="555185"/>
              <a:ext cx="306074" cy="1853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1200" kern="120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142" name="群組 141"/>
          <p:cNvGrpSpPr/>
          <p:nvPr/>
        </p:nvGrpSpPr>
        <p:grpSpPr>
          <a:xfrm>
            <a:off x="3202780" y="5434468"/>
            <a:ext cx="2192092" cy="743783"/>
            <a:chOff x="1995785" y="399928"/>
            <a:chExt cx="1292648" cy="743783"/>
          </a:xfrm>
        </p:grpSpPr>
        <p:sp>
          <p:nvSpPr>
            <p:cNvPr id="155" name="圓角矩形 154"/>
            <p:cNvSpPr/>
            <p:nvPr/>
          </p:nvSpPr>
          <p:spPr>
            <a:xfrm>
              <a:off x="1995785" y="399928"/>
              <a:ext cx="1240708" cy="743783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6" name="圓角矩形 10"/>
            <p:cNvSpPr txBox="1"/>
            <p:nvPr/>
          </p:nvSpPr>
          <p:spPr>
            <a:xfrm>
              <a:off x="2047725" y="541846"/>
              <a:ext cx="1240708" cy="49585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5344" tIns="85344" rIns="85344" bIns="45720" numCol="1" spcCol="1270" anchor="t" anchorCtr="0">
              <a:noAutofit/>
            </a:bodyPr>
            <a:lstStyle/>
            <a:p>
              <a:pPr lvl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sz="1200" kern="1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實習機構填寫滿意度調查表</a:t>
              </a:r>
              <a:endParaRPr lang="zh-TW" altLang="en-US" sz="1200" kern="12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143" name="群組 142"/>
          <p:cNvGrpSpPr/>
          <p:nvPr/>
        </p:nvGrpSpPr>
        <p:grpSpPr>
          <a:xfrm>
            <a:off x="3530433" y="6008753"/>
            <a:ext cx="1935388" cy="567893"/>
            <a:chOff x="2249906" y="879459"/>
            <a:chExt cx="1293050" cy="988324"/>
          </a:xfrm>
        </p:grpSpPr>
        <p:sp>
          <p:nvSpPr>
            <p:cNvPr id="153" name="圓角矩形 152"/>
            <p:cNvSpPr/>
            <p:nvPr/>
          </p:nvSpPr>
          <p:spPr>
            <a:xfrm>
              <a:off x="2249906" y="895783"/>
              <a:ext cx="1240708" cy="972000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4" name="圓角矩形 12"/>
            <p:cNvSpPr txBox="1"/>
            <p:nvPr/>
          </p:nvSpPr>
          <p:spPr>
            <a:xfrm>
              <a:off x="2359186" y="879459"/>
              <a:ext cx="1183770" cy="7128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85344" rIns="85344" bIns="85344" numCol="1" spcCol="1270" anchor="t" anchorCtr="0">
              <a:noAutofit/>
            </a:bodyPr>
            <a:lstStyle/>
            <a:p>
              <a:pPr marL="114300" lvl="1" indent="-114300" algn="l" defTabSz="533400">
                <a:spcBef>
                  <a:spcPct val="0"/>
                </a:spcBef>
                <a:spcAft>
                  <a:spcPct val="15000"/>
                </a:spcAft>
                <a:buFont typeface="Times New Roman" panose="02020603050405020304" pitchFamily="18" charset="0"/>
                <a:buChar char="••"/>
              </a:pPr>
              <a:r>
                <a:rPr lang="zh-TW" sz="1200" kern="1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對實習課程滿意度</a:t>
              </a:r>
              <a:endParaRPr lang="zh-TW" altLang="en-US" sz="1200" kern="12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marL="114300" lvl="1" indent="-114300" algn="l" defTabSz="533400">
                <a:spcBef>
                  <a:spcPct val="0"/>
                </a:spcBef>
                <a:spcAft>
                  <a:spcPct val="15000"/>
                </a:spcAft>
                <a:buFont typeface="Times New Roman" panose="02020603050405020304" pitchFamily="18" charset="0"/>
                <a:buChar char="••"/>
              </a:pPr>
              <a:r>
                <a:rPr lang="zh-TW" sz="1200" kern="1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對實習學生滿意度</a:t>
              </a:r>
              <a:endParaRPr lang="zh-TW" altLang="en-US" sz="1200" kern="12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144" name="群組 143"/>
          <p:cNvGrpSpPr/>
          <p:nvPr/>
        </p:nvGrpSpPr>
        <p:grpSpPr>
          <a:xfrm>
            <a:off x="5719771" y="5563414"/>
            <a:ext cx="398744" cy="308900"/>
            <a:chOff x="3424580" y="493405"/>
            <a:chExt cx="398744" cy="308900"/>
          </a:xfrm>
        </p:grpSpPr>
        <p:sp>
          <p:nvSpPr>
            <p:cNvPr id="151" name="向右箭號 150"/>
            <p:cNvSpPr/>
            <p:nvPr/>
          </p:nvSpPr>
          <p:spPr>
            <a:xfrm>
              <a:off x="3424580" y="493405"/>
              <a:ext cx="398744" cy="308900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2" name="向右箭號 14"/>
            <p:cNvSpPr txBox="1"/>
            <p:nvPr/>
          </p:nvSpPr>
          <p:spPr>
            <a:xfrm>
              <a:off x="3424580" y="555185"/>
              <a:ext cx="306074" cy="1853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1200" kern="120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145" name="群組 144"/>
          <p:cNvGrpSpPr/>
          <p:nvPr/>
        </p:nvGrpSpPr>
        <p:grpSpPr>
          <a:xfrm>
            <a:off x="6454356" y="5462688"/>
            <a:ext cx="2174491" cy="743783"/>
            <a:chOff x="3988841" y="399928"/>
            <a:chExt cx="1285537" cy="743783"/>
          </a:xfrm>
        </p:grpSpPr>
        <p:sp>
          <p:nvSpPr>
            <p:cNvPr id="149" name="圓角矩形 148"/>
            <p:cNvSpPr/>
            <p:nvPr/>
          </p:nvSpPr>
          <p:spPr>
            <a:xfrm>
              <a:off x="3988841" y="399928"/>
              <a:ext cx="1240708" cy="743783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0" name="圓角矩形 16"/>
            <p:cNvSpPr txBox="1"/>
            <p:nvPr/>
          </p:nvSpPr>
          <p:spPr>
            <a:xfrm>
              <a:off x="4033670" y="536695"/>
              <a:ext cx="1240708" cy="49585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5344" tIns="85344" rIns="85344" bIns="45720" numCol="1" spcCol="1270" anchor="t" anchorCtr="0">
              <a:noAutofit/>
            </a:bodyPr>
            <a:lstStyle/>
            <a:p>
              <a:pPr lvl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sz="1200" kern="1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實習學生填寫滿意度調查表</a:t>
              </a:r>
              <a:endParaRPr lang="zh-TW" altLang="en-US" sz="1200" kern="12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146" name="群組 145"/>
          <p:cNvGrpSpPr/>
          <p:nvPr/>
        </p:nvGrpSpPr>
        <p:grpSpPr>
          <a:xfrm>
            <a:off x="6881936" y="6003836"/>
            <a:ext cx="1993591" cy="414550"/>
            <a:chOff x="4242962" y="895783"/>
            <a:chExt cx="1325863" cy="972000"/>
          </a:xfrm>
        </p:grpSpPr>
        <p:sp>
          <p:nvSpPr>
            <p:cNvPr id="147" name="圓角矩形 146"/>
            <p:cNvSpPr/>
            <p:nvPr/>
          </p:nvSpPr>
          <p:spPr>
            <a:xfrm>
              <a:off x="4242962" y="895783"/>
              <a:ext cx="1240708" cy="972000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8" name="圓角矩形 18"/>
            <p:cNvSpPr txBox="1"/>
            <p:nvPr/>
          </p:nvSpPr>
          <p:spPr>
            <a:xfrm>
              <a:off x="4385055" y="896238"/>
              <a:ext cx="1183770" cy="91506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85344" rIns="85344" bIns="85344" numCol="1" spcCol="1270" anchor="t" anchorCtr="0">
              <a:noAutofit/>
            </a:bodyPr>
            <a:lstStyle/>
            <a:p>
              <a:pPr marL="114300" lvl="1" indent="-114300" algn="l" defTabSz="533400"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zh-TW" sz="1200" kern="1200">
                  <a:latin typeface="標楷體" panose="03000509000000000000" pitchFamily="65" charset="-120"/>
                  <a:ea typeface="標楷體" panose="03000509000000000000" pitchFamily="65" charset="-120"/>
                </a:rPr>
                <a:t>實習成果發表</a:t>
              </a:r>
              <a:endParaRPr lang="zh-TW" altLang="en-US" sz="1200" kern="120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164" name="矩形 163"/>
          <p:cNvSpPr/>
          <p:nvPr/>
        </p:nvSpPr>
        <p:spPr>
          <a:xfrm>
            <a:off x="218846" y="5590444"/>
            <a:ext cx="400110" cy="621324"/>
          </a:xfrm>
          <a:prstGeom prst="rect">
            <a:avLst/>
          </a:prstGeom>
          <a:noFill/>
        </p:spPr>
        <p:txBody>
          <a:bodyPr vert="eaVert" wrap="none" lIns="91440" tIns="45720" rIns="91440" bIns="45720">
            <a:spAutoFit/>
          </a:bodyPr>
          <a:lstStyle/>
          <a:p>
            <a:pPr algn="ctr"/>
            <a:r>
              <a:rPr lang="zh-TW" altLang="en-US" sz="1400" b="1" cap="none" spc="0" dirty="0">
                <a:ln w="0"/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實習後</a:t>
            </a:r>
          </a:p>
        </p:txBody>
      </p:sp>
      <p:sp>
        <p:nvSpPr>
          <p:cNvPr id="165" name="圓角矩形 164"/>
          <p:cNvSpPr/>
          <p:nvPr/>
        </p:nvSpPr>
        <p:spPr>
          <a:xfrm>
            <a:off x="193189" y="5489572"/>
            <a:ext cx="463125" cy="75251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20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66" name="矩形 165"/>
          <p:cNvSpPr/>
          <p:nvPr/>
        </p:nvSpPr>
        <p:spPr>
          <a:xfrm>
            <a:off x="226607" y="5556927"/>
            <a:ext cx="400110" cy="621324"/>
          </a:xfrm>
          <a:prstGeom prst="rect">
            <a:avLst/>
          </a:prstGeom>
          <a:noFill/>
        </p:spPr>
        <p:txBody>
          <a:bodyPr vert="eaVert" wrap="none" lIns="91440" tIns="45720" rIns="91440" bIns="45720">
            <a:spAutoFit/>
          </a:bodyPr>
          <a:lstStyle/>
          <a:p>
            <a:pPr algn="ctr"/>
            <a:r>
              <a:rPr lang="zh-TW" altLang="en-US" sz="1400" b="1" cap="none" spc="0" dirty="0">
                <a:ln w="0"/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實習後</a:t>
            </a:r>
          </a:p>
        </p:txBody>
      </p:sp>
      <p:sp>
        <p:nvSpPr>
          <p:cNvPr id="167" name="文字方塊 2"/>
          <p:cNvSpPr txBox="1"/>
          <p:nvPr/>
        </p:nvSpPr>
        <p:spPr>
          <a:xfrm>
            <a:off x="3091035" y="172005"/>
            <a:ext cx="3296363" cy="509374"/>
          </a:xfrm>
          <a:prstGeom prst="rect">
            <a:avLst/>
          </a:prstGeom>
          <a:solidFill>
            <a:schemeClr val="lt1"/>
          </a:solidFill>
          <a:ln w="1270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zh-TW" sz="2400" b="1" kern="100" dirty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學生產業實習作業流程</a:t>
            </a:r>
            <a:endParaRPr lang="zh-TW" kern="100" dirty="0">
              <a:effectLst/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grpSp>
        <p:nvGrpSpPr>
          <p:cNvPr id="122" name="群組 121">
            <a:extLst>
              <a:ext uri="{FF2B5EF4-FFF2-40B4-BE49-F238E27FC236}">
                <a16:creationId xmlns:a16="http://schemas.microsoft.com/office/drawing/2014/main" id="{B9BA0CA0-DCB2-466B-A61F-FA02F6F29657}"/>
              </a:ext>
            </a:extLst>
          </p:cNvPr>
          <p:cNvGrpSpPr/>
          <p:nvPr/>
        </p:nvGrpSpPr>
        <p:grpSpPr>
          <a:xfrm>
            <a:off x="1888840" y="1515876"/>
            <a:ext cx="1807878" cy="693156"/>
            <a:chOff x="4203862" y="191746"/>
            <a:chExt cx="1279808" cy="2786995"/>
          </a:xfrm>
        </p:grpSpPr>
        <p:sp>
          <p:nvSpPr>
            <p:cNvPr id="124" name="圓角矩形 146">
              <a:extLst>
                <a:ext uri="{FF2B5EF4-FFF2-40B4-BE49-F238E27FC236}">
                  <a16:creationId xmlns:a16="http://schemas.microsoft.com/office/drawing/2014/main" id="{9CA04F55-8C1A-421B-ADEE-196DC5ED6BFD}"/>
                </a:ext>
              </a:extLst>
            </p:cNvPr>
            <p:cNvSpPr/>
            <p:nvPr/>
          </p:nvSpPr>
          <p:spPr>
            <a:xfrm>
              <a:off x="4242962" y="260828"/>
              <a:ext cx="1240708" cy="2717913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5" name="圓角矩形 18">
              <a:extLst>
                <a:ext uri="{FF2B5EF4-FFF2-40B4-BE49-F238E27FC236}">
                  <a16:creationId xmlns:a16="http://schemas.microsoft.com/office/drawing/2014/main" id="{2056EA27-A12C-4EB7-8F78-AD3E9FBBD73C}"/>
                </a:ext>
              </a:extLst>
            </p:cNvPr>
            <p:cNvSpPr txBox="1"/>
            <p:nvPr/>
          </p:nvSpPr>
          <p:spPr>
            <a:xfrm>
              <a:off x="4203862" y="191746"/>
              <a:ext cx="1271137" cy="20750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85344" rIns="85344" bIns="85344" numCol="1" spcCol="1270" anchor="t" anchorCtr="0">
              <a:no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zh-TW" altLang="zh-TW" sz="1200" kern="100" dirty="0"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  <a:t>實習機構基本資料表</a:t>
              </a:r>
              <a:endParaRPr lang="en-US" altLang="zh-TW" sz="1200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zh-TW" altLang="en-US" sz="1200" kern="100" dirty="0"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  <a:t>產業實習機構查詢</a:t>
              </a:r>
              <a:endParaRPr lang="zh-TW" altLang="zh-TW" sz="1200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zh-TW" altLang="zh-TW" sz="1200" kern="100" dirty="0"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  <a:t>實習機構評估表</a:t>
              </a:r>
            </a:p>
            <a:p>
              <a:pPr marL="0" lvl="1" algn="l" defTabSz="533400">
                <a:spcBef>
                  <a:spcPct val="0"/>
                </a:spcBef>
                <a:spcAft>
                  <a:spcPct val="15000"/>
                </a:spcAft>
              </a:pPr>
              <a:endParaRPr lang="zh-TW" altLang="en-US" sz="1200" kern="12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995428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145</TotalTime>
  <Words>179</Words>
  <Application>Microsoft Office PowerPoint</Application>
  <PresentationFormat>A4 紙張 (210x297 公釐)</PresentationFormat>
  <Paragraphs>35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8" baseType="lpstr">
      <vt:lpstr>新細明體</vt:lpstr>
      <vt:lpstr>標楷體</vt:lpstr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9</cp:revision>
  <dcterms:created xsi:type="dcterms:W3CDTF">2025-02-13T01:02:43Z</dcterms:created>
  <dcterms:modified xsi:type="dcterms:W3CDTF">2025-10-30T05:12:42Z</dcterms:modified>
</cp:coreProperties>
</file>