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3"/>
  </p:handoutMasterIdLst>
  <p:sldIdLst>
    <p:sldId id="256" r:id="rId2"/>
    <p:sldId id="268" r:id="rId3"/>
    <p:sldId id="270" r:id="rId4"/>
    <p:sldId id="277" r:id="rId5"/>
    <p:sldId id="257" r:id="rId6"/>
    <p:sldId id="286" r:id="rId7"/>
    <p:sldId id="287" r:id="rId8"/>
    <p:sldId id="288" r:id="rId9"/>
    <p:sldId id="289" r:id="rId10"/>
    <p:sldId id="306" r:id="rId11"/>
    <p:sldId id="310" r:id="rId12"/>
    <p:sldId id="290" r:id="rId13"/>
    <p:sldId id="307" r:id="rId14"/>
    <p:sldId id="308" r:id="rId15"/>
    <p:sldId id="317" r:id="rId16"/>
    <p:sldId id="309" r:id="rId17"/>
    <p:sldId id="275" r:id="rId18"/>
    <p:sldId id="258" r:id="rId19"/>
    <p:sldId id="259" r:id="rId20"/>
    <p:sldId id="261" r:id="rId21"/>
    <p:sldId id="311" r:id="rId22"/>
    <p:sldId id="312" r:id="rId23"/>
    <p:sldId id="314" r:id="rId24"/>
    <p:sldId id="262" r:id="rId25"/>
    <p:sldId id="276" r:id="rId26"/>
    <p:sldId id="274" r:id="rId27"/>
    <p:sldId id="278" r:id="rId28"/>
    <p:sldId id="279" r:id="rId29"/>
    <p:sldId id="305" r:id="rId30"/>
    <p:sldId id="281" r:id="rId31"/>
    <p:sldId id="282" r:id="rId32"/>
    <p:sldId id="295" r:id="rId33"/>
    <p:sldId id="291" r:id="rId34"/>
    <p:sldId id="300" r:id="rId35"/>
    <p:sldId id="301" r:id="rId36"/>
    <p:sldId id="303" r:id="rId37"/>
    <p:sldId id="315" r:id="rId38"/>
    <p:sldId id="318" r:id="rId39"/>
    <p:sldId id="299" r:id="rId40"/>
    <p:sldId id="316" r:id="rId41"/>
    <p:sldId id="304" r:id="rId42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80B"/>
    <a:srgbClr val="FF0000"/>
    <a:srgbClr val="EFEFEF"/>
    <a:srgbClr val="9CD1E4"/>
    <a:srgbClr val="FFFFFF"/>
    <a:srgbClr val="9DD2E4"/>
    <a:srgbClr val="A6B727"/>
    <a:srgbClr val="353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835" y="62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B589B-4F23-47EB-B5E1-BBBAB82BB24D}" type="datetimeFigureOut">
              <a:rPr lang="zh-TW" altLang="en-US" smtClean="0"/>
              <a:t>2025/10/2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A2B0C-9BD5-4102-8714-2552700483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932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AFCC9D-9974-47CF-B401-B727B2B90270}" type="datetimeFigureOut">
              <a:rPr lang="zh-TW" altLang="en-US" smtClean="0"/>
              <a:t>2025/10/2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6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2025/10/2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092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2025/10/2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57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2025/10/2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09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2025/10/2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06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2025/10/2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022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2025/10/2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87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2025/10/2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489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2025/10/2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217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2025/10/2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83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2025/10/2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76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CAFCC9D-9974-47CF-B401-B727B2B90270}" type="datetimeFigureOut">
              <a:rPr lang="zh-TW" altLang="en-US" smtClean="0"/>
              <a:t>2025/10/2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1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can.moe.edu.tw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can.moe.edu.tw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UCAN</a:t>
            </a:r>
            <a:b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大專校院就業職能平台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09530" y="3869633"/>
            <a:ext cx="8767860" cy="2259999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施測三大題庫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一、職業興趣探索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二、職場共通職能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三、專業職能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方式一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電腦網頁施測 </a:t>
            </a:r>
            <a:r>
              <a:rPr lang="en-US" altLang="zh-TW" sz="28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2025.10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hlinkClick r:id="rId2"/>
          </p:cNvPr>
          <p:cNvSpPr txBox="1"/>
          <p:nvPr/>
        </p:nvSpPr>
        <p:spPr>
          <a:xfrm>
            <a:off x="538385" y="6067267"/>
            <a:ext cx="7827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網站連結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https://ucan.moe.edu.tw/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8" name="Picture 4" descr="南開科技大學研究發展暨產學合作處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44" y="1007333"/>
            <a:ext cx="2809815" cy="178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89" y="5923565"/>
            <a:ext cx="2616611" cy="71864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817EBC8-51C6-54E1-3FFF-C4AAB06C2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354" y="3911465"/>
            <a:ext cx="1909090" cy="190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9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7C49C67-3665-FA9F-47DB-B5453BEBD1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93" y="652883"/>
            <a:ext cx="9297074" cy="534214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852643" y="5848322"/>
            <a:ext cx="1569660" cy="456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點選開始測驗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3A51536-4B60-AD09-7182-08BB49751F7C}"/>
              </a:ext>
            </a:extLst>
          </p:cNvPr>
          <p:cNvSpPr/>
          <p:nvPr/>
        </p:nvSpPr>
        <p:spPr>
          <a:xfrm>
            <a:off x="2492347" y="5567320"/>
            <a:ext cx="1003412" cy="427708"/>
          </a:xfr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D77043A-2A95-E789-8872-5FBFFEF70D3C}"/>
              </a:ext>
            </a:extLst>
          </p:cNvPr>
          <p:cNvSpPr/>
          <p:nvPr/>
        </p:nvSpPr>
        <p:spPr>
          <a:xfrm>
            <a:off x="2404510" y="5514279"/>
            <a:ext cx="1360296" cy="4569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2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069722E-FBC5-9F0A-6CA9-DF12B685F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486" y="594879"/>
            <a:ext cx="9293872" cy="5668241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7403918" y="2090171"/>
            <a:ext cx="2839239" cy="12900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確認基本資料是否正確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點選確定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開始進行施測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840DD00-2F9D-B84A-2530-80AE25BB0C92}"/>
              </a:ext>
            </a:extLst>
          </p:cNvPr>
          <p:cNvSpPr/>
          <p:nvPr/>
        </p:nvSpPr>
        <p:spPr>
          <a:xfrm>
            <a:off x="2144633" y="1460736"/>
            <a:ext cx="875657" cy="368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D0ACB37-767D-104A-FC7F-AD53BD3B558A}"/>
              </a:ext>
            </a:extLst>
          </p:cNvPr>
          <p:cNvSpPr/>
          <p:nvPr/>
        </p:nvSpPr>
        <p:spPr>
          <a:xfrm>
            <a:off x="3225288" y="2292008"/>
            <a:ext cx="1402130" cy="368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71E2DCA1-BFD1-3643-A5EE-526D2CEB43D4}"/>
              </a:ext>
            </a:extLst>
          </p:cNvPr>
          <p:cNvSpPr/>
          <p:nvPr/>
        </p:nvSpPr>
        <p:spPr>
          <a:xfrm>
            <a:off x="8929589" y="5316132"/>
            <a:ext cx="1185567" cy="9469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559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6CFFB638-3F68-3200-FE5A-86CF9A9AB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15" y="357454"/>
            <a:ext cx="10602269" cy="610095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433251" y="1914586"/>
            <a:ext cx="2262158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請依照題目進行測驗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B8C9CA1-5A87-FB69-2344-24987072DCE2}"/>
              </a:ext>
            </a:extLst>
          </p:cNvPr>
          <p:cNvSpPr/>
          <p:nvPr/>
        </p:nvSpPr>
        <p:spPr>
          <a:xfrm>
            <a:off x="2028617" y="2545492"/>
            <a:ext cx="2358032" cy="691978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6804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9CB2F7A-2874-7A8C-D1D2-A2DAF497E7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0" y="321276"/>
            <a:ext cx="10958910" cy="628054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685499" y="1416396"/>
            <a:ext cx="2262158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請依照題目進行測驗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37F0810-BDAC-AE4E-E8A9-EC6EA92A14E4}"/>
              </a:ext>
            </a:extLst>
          </p:cNvPr>
          <p:cNvSpPr/>
          <p:nvPr/>
        </p:nvSpPr>
        <p:spPr>
          <a:xfrm>
            <a:off x="4808599" y="2137718"/>
            <a:ext cx="2358032" cy="691978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91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0A6E835-3E46-8DF1-A647-1501833CD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1" y="333632"/>
            <a:ext cx="10792369" cy="620403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943714" y="1678786"/>
            <a:ext cx="2262158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請依照題目進行測驗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26DB2AC-62AF-DB7B-29B8-CE18667B8DF5}"/>
              </a:ext>
            </a:extLst>
          </p:cNvPr>
          <p:cNvSpPr/>
          <p:nvPr/>
        </p:nvSpPr>
        <p:spPr>
          <a:xfrm>
            <a:off x="7650941" y="2335427"/>
            <a:ext cx="2358032" cy="691978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0935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08BAC7B-3B61-07BC-F022-4FE3D1657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682"/>
            <a:ext cx="12192000" cy="536863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26DB2AC-62AF-DB7B-29B8-CE18667B8DF5}"/>
              </a:ext>
            </a:extLst>
          </p:cNvPr>
          <p:cNvSpPr/>
          <p:nvPr/>
        </p:nvSpPr>
        <p:spPr>
          <a:xfrm>
            <a:off x="7650941" y="2335427"/>
            <a:ext cx="2358032" cy="691978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550042" y="5546073"/>
            <a:ext cx="1107996" cy="45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請按確認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80E58DC-E6E4-2EE0-ED80-9951C72FF4AF}"/>
              </a:ext>
            </a:extLst>
          </p:cNvPr>
          <p:cNvSpPr/>
          <p:nvPr/>
        </p:nvSpPr>
        <p:spPr>
          <a:xfrm>
            <a:off x="6207153" y="5016088"/>
            <a:ext cx="1227865" cy="4569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D052A9C-B62D-D29B-ABFB-09EFABDB4542}"/>
              </a:ext>
            </a:extLst>
          </p:cNvPr>
          <p:cNvSpPr/>
          <p:nvPr/>
        </p:nvSpPr>
        <p:spPr>
          <a:xfrm>
            <a:off x="6463862" y="3628722"/>
            <a:ext cx="523416" cy="4569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714D2FD-305D-6A21-88D3-4A9FC8A7625B}"/>
              </a:ext>
            </a:extLst>
          </p:cNvPr>
          <p:cNvSpPr txBox="1"/>
          <p:nvPr/>
        </p:nvSpPr>
        <p:spPr>
          <a:xfrm>
            <a:off x="7096943" y="4057189"/>
            <a:ext cx="1107996" cy="45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請按確認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94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908B62A-FF9E-A6DA-BBF0-924E5A0E6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22" y="327857"/>
            <a:ext cx="10317955" cy="62022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A8D997A-EF8C-8F9F-A940-7AE62D1E1960}"/>
              </a:ext>
            </a:extLst>
          </p:cNvPr>
          <p:cNvSpPr/>
          <p:nvPr/>
        </p:nvSpPr>
        <p:spPr>
          <a:xfrm>
            <a:off x="8739398" y="2929317"/>
            <a:ext cx="420786" cy="1537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E724F8-7915-74BC-3FEB-10B972842C36}"/>
              </a:ext>
            </a:extLst>
          </p:cNvPr>
          <p:cNvSpPr/>
          <p:nvPr/>
        </p:nvSpPr>
        <p:spPr>
          <a:xfrm>
            <a:off x="8739397" y="3858552"/>
            <a:ext cx="614995" cy="1537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559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職場共通職能</a:t>
            </a:r>
            <a:br>
              <a:rPr lang="en-US" altLang="zh-TW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施測步驟</a:t>
            </a:r>
            <a:endParaRPr lang="zh-TW" alt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0FB5F30-AAFF-4A8C-A547-D1D2E5065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88" y="235324"/>
            <a:ext cx="11779623" cy="6387352"/>
          </a:xfrm>
          <a:prstGeom prst="rect">
            <a:avLst/>
          </a:prstGeom>
        </p:spPr>
      </p:pic>
      <p:cxnSp>
        <p:nvCxnSpPr>
          <p:cNvPr id="12" name="直線單箭頭接點 11"/>
          <p:cNvCxnSpPr>
            <a:cxnSpLocks/>
            <a:endCxn id="2" idx="7"/>
          </p:cNvCxnSpPr>
          <p:nvPr/>
        </p:nvCxnSpPr>
        <p:spPr>
          <a:xfrm flipH="1">
            <a:off x="6888937" y="3684494"/>
            <a:ext cx="771406" cy="7240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-2003830" y="783271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2.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660341" y="2809896"/>
            <a:ext cx="2723823" cy="874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施測項目：職場共通職能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點選職場共通職能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063228CF-9ED9-4D4E-AF0B-C61338DEBB73}"/>
              </a:ext>
            </a:extLst>
          </p:cNvPr>
          <p:cNvSpPr/>
          <p:nvPr/>
        </p:nvSpPr>
        <p:spPr>
          <a:xfrm>
            <a:off x="5109882" y="4182035"/>
            <a:ext cx="2084293" cy="1546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387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22D86D5-B5E1-42E0-8829-B95CF1D777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"/>
          <a:stretch/>
        </p:blipFill>
        <p:spPr>
          <a:xfrm>
            <a:off x="188259" y="242047"/>
            <a:ext cx="11749064" cy="637390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583448" y="2845608"/>
            <a:ext cx="330090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施測項目：職場共通職能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請閱讀診斷同意書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勾選我已閱讀診斷同意書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點選開始職場共通職能診斷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AC9ECE1-042D-4CBA-BEA8-215328233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252" y="5406065"/>
            <a:ext cx="268247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大專校院就業職能平台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23052" y="1955800"/>
            <a:ext cx="9872871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為有效協助學生瞭解自己的職涯發展方向，能更有目標、動機的加強其職場就業相關職能。</a:t>
            </a:r>
          </a:p>
        </p:txBody>
      </p:sp>
      <p:pic>
        <p:nvPicPr>
          <p:cNvPr id="2050" name="Picture 2" descr="職能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83" y="2702608"/>
            <a:ext cx="9331494" cy="370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20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069722E-FBC5-9F0A-6CA9-DF12B685F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1" y="574384"/>
            <a:ext cx="9915117" cy="5668241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7403918" y="2090171"/>
            <a:ext cx="3416320" cy="1338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確認基本資料是否正確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點選確定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開始進行施測大約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10-15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840DD00-2F9D-B84A-2530-80AE25BB0C92}"/>
              </a:ext>
            </a:extLst>
          </p:cNvPr>
          <p:cNvSpPr/>
          <p:nvPr/>
        </p:nvSpPr>
        <p:spPr>
          <a:xfrm>
            <a:off x="1577074" y="1403981"/>
            <a:ext cx="875657" cy="368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D0ACB37-767D-104A-FC7F-AD53BD3B558A}"/>
              </a:ext>
            </a:extLst>
          </p:cNvPr>
          <p:cNvSpPr/>
          <p:nvPr/>
        </p:nvSpPr>
        <p:spPr>
          <a:xfrm>
            <a:off x="2711669" y="2292008"/>
            <a:ext cx="1915749" cy="368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23B9C019-E0CE-6211-F2E2-3009FEDD38EB}"/>
              </a:ext>
            </a:extLst>
          </p:cNvPr>
          <p:cNvSpPr/>
          <p:nvPr/>
        </p:nvSpPr>
        <p:spPr>
          <a:xfrm>
            <a:off x="8809771" y="5295637"/>
            <a:ext cx="1185567" cy="9469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05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840DD00-2F9D-B84A-2530-80AE25BB0C92}"/>
              </a:ext>
            </a:extLst>
          </p:cNvPr>
          <p:cNvSpPr/>
          <p:nvPr/>
        </p:nvSpPr>
        <p:spPr>
          <a:xfrm>
            <a:off x="2144633" y="1460736"/>
            <a:ext cx="875657" cy="368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4F2EED0-46C8-27C0-EF38-0D8E084245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6" y="372451"/>
            <a:ext cx="10612588" cy="611309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706B4A5E-C027-83E9-7456-EE741A62F4B9}"/>
              </a:ext>
            </a:extLst>
          </p:cNvPr>
          <p:cNvSpPr txBox="1"/>
          <p:nvPr/>
        </p:nvSpPr>
        <p:spPr>
          <a:xfrm>
            <a:off x="3370771" y="5958262"/>
            <a:ext cx="1569660" cy="456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點選開始測驗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D077F13C-4C96-F5A2-C540-C198F5DE9D96}"/>
              </a:ext>
            </a:extLst>
          </p:cNvPr>
          <p:cNvSpPr/>
          <p:nvPr/>
        </p:nvSpPr>
        <p:spPr>
          <a:xfrm>
            <a:off x="1945151" y="5972924"/>
            <a:ext cx="1011677" cy="622570"/>
          </a:xfr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6342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840DD00-2F9D-B84A-2530-80AE25BB0C92}"/>
              </a:ext>
            </a:extLst>
          </p:cNvPr>
          <p:cNvSpPr/>
          <p:nvPr/>
        </p:nvSpPr>
        <p:spPr>
          <a:xfrm>
            <a:off x="2144633" y="1460736"/>
            <a:ext cx="875657" cy="368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FFFBE30-F7B2-F54E-994C-DC1E972D0E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01" y="410609"/>
            <a:ext cx="10494997" cy="603678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E11FFF2-F906-432E-5225-DFE417D1A6A9}"/>
              </a:ext>
            </a:extLst>
          </p:cNvPr>
          <p:cNvSpPr txBox="1"/>
          <p:nvPr/>
        </p:nvSpPr>
        <p:spPr>
          <a:xfrm>
            <a:off x="7203205" y="2112159"/>
            <a:ext cx="2262158" cy="872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請依照題目進行測驗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須按照題目順序作答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59A8CB1F-7AD7-C042-1EAF-A13FAA24000C}"/>
              </a:ext>
            </a:extLst>
          </p:cNvPr>
          <p:cNvSpPr/>
          <p:nvPr/>
        </p:nvSpPr>
        <p:spPr>
          <a:xfrm>
            <a:off x="5361560" y="2028566"/>
            <a:ext cx="1468877" cy="1039603"/>
          </a:xfr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8439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840DD00-2F9D-B84A-2530-80AE25BB0C92}"/>
              </a:ext>
            </a:extLst>
          </p:cNvPr>
          <p:cNvSpPr/>
          <p:nvPr/>
        </p:nvSpPr>
        <p:spPr>
          <a:xfrm>
            <a:off x="2144633" y="1460736"/>
            <a:ext cx="875657" cy="368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22FB584-B943-4BF6-B74B-39795ED67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36" y="223736"/>
            <a:ext cx="10842527" cy="625823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3346996-76EE-E487-24BA-4ACBDF3288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 r="2293" b="8146"/>
          <a:stretch/>
        </p:blipFill>
        <p:spPr>
          <a:xfrm>
            <a:off x="6938928" y="4314218"/>
            <a:ext cx="4743173" cy="180448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2D1ED1F-B521-FC09-DACD-30FA1E4A2AAD}"/>
              </a:ext>
            </a:extLst>
          </p:cNvPr>
          <p:cNvSpPr/>
          <p:nvPr/>
        </p:nvSpPr>
        <p:spPr>
          <a:xfrm>
            <a:off x="6938928" y="4314218"/>
            <a:ext cx="4743173" cy="1804480"/>
          </a:xfr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47C5AE8-8D47-8ACB-68E6-2A027662D57A}"/>
              </a:ext>
            </a:extLst>
          </p:cNvPr>
          <p:cNvSpPr txBox="1"/>
          <p:nvPr/>
        </p:nvSpPr>
        <p:spPr>
          <a:xfrm>
            <a:off x="6938928" y="1391502"/>
            <a:ext cx="4455066" cy="874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診斷測驗完成後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填寫專業職能養成之教學能量回饋問卷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319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DAB4391-7DB2-29D1-12F8-EE01957ABA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7" y="340210"/>
            <a:ext cx="10691966" cy="617758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905723" y="5235679"/>
            <a:ext cx="2262158" cy="45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施測完畢請查看結果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1231900" y="1625600"/>
            <a:ext cx="647700" cy="0"/>
          </a:xfrm>
          <a:prstGeom prst="line">
            <a:avLst/>
          </a:prstGeom>
          <a:ln w="152400">
            <a:solidFill>
              <a:srgbClr val="9DD2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13A11B70-3077-4CD6-A3B1-5390ED089910}"/>
              </a:ext>
            </a:extLst>
          </p:cNvPr>
          <p:cNvSpPr/>
          <p:nvPr/>
        </p:nvSpPr>
        <p:spPr>
          <a:xfrm>
            <a:off x="8630786" y="2940078"/>
            <a:ext cx="397804" cy="175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2E45852-40AA-7A38-B947-8AD23D9CCCCE}"/>
              </a:ext>
            </a:extLst>
          </p:cNvPr>
          <p:cNvSpPr/>
          <p:nvPr/>
        </p:nvSpPr>
        <p:spPr>
          <a:xfrm>
            <a:off x="8630785" y="3653945"/>
            <a:ext cx="477703" cy="175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885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專業職能</a:t>
            </a:r>
            <a:br>
              <a:rPr lang="en-US" altLang="zh-TW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施測步驟</a:t>
            </a:r>
            <a:endParaRPr lang="zh-TW" alt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1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56AC244-254B-4457-8040-28DA6D779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10" y="237614"/>
            <a:ext cx="11739380" cy="6382772"/>
          </a:xfrm>
          <a:prstGeom prst="rect">
            <a:avLst/>
          </a:prstGeom>
        </p:spPr>
      </p:pic>
      <p:cxnSp>
        <p:nvCxnSpPr>
          <p:cNvPr id="6" name="直線單箭頭接點 5"/>
          <p:cNvCxnSpPr>
            <a:cxnSpLocks/>
          </p:cNvCxnSpPr>
          <p:nvPr/>
        </p:nvCxnSpPr>
        <p:spPr>
          <a:xfrm>
            <a:off x="9996429" y="3302823"/>
            <a:ext cx="0" cy="7576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-1298354" y="1879077"/>
            <a:ext cx="552679" cy="611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1.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-1833486" y="3829632"/>
            <a:ext cx="545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2.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9642045" y="2428225"/>
            <a:ext cx="2262158" cy="874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施測項目：專業職能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點選專業職能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FF76D1C-605C-4230-8E04-E3D068949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678" y="4045846"/>
            <a:ext cx="2096734" cy="169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6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E202CBE-0C17-4262-B52E-82D9FB942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06" y="215153"/>
            <a:ext cx="11739281" cy="639203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-1394797" y="5633429"/>
            <a:ext cx="403834" cy="446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1.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-927846" y="5150224"/>
            <a:ext cx="40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2.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-524012" y="6125125"/>
            <a:ext cx="403834" cy="446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3.</a:t>
            </a:r>
            <a:endParaRPr lang="zh-TW" altLang="en-US" sz="2400" dirty="0"/>
          </a:p>
        </p:txBody>
      </p:sp>
      <p:cxnSp>
        <p:nvCxnSpPr>
          <p:cNvPr id="13" name="直線單箭頭接點 12"/>
          <p:cNvCxnSpPr>
            <a:cxnSpLocks/>
          </p:cNvCxnSpPr>
          <p:nvPr/>
        </p:nvCxnSpPr>
        <p:spPr>
          <a:xfrm flipH="1">
            <a:off x="8807825" y="2371903"/>
            <a:ext cx="562280" cy="35448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230" y="5812202"/>
            <a:ext cx="268206" cy="268206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8996082" y="250810"/>
            <a:ext cx="2944905" cy="21210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施測項目：專業職能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請閱讀診斷同意書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勾選我已閱讀診斷同意書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點選開始專業職能診斷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799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316F61C-B7BE-D765-2E0C-65DA6FBDE3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94" y="169207"/>
            <a:ext cx="11387632" cy="651958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714091" y="3706230"/>
            <a:ext cx="2631665" cy="4110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5559884" y="1113202"/>
            <a:ext cx="3877985" cy="17055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請從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進行測驗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選擇目前系所相關職涯類型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→請選擇與自己系所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相關的就業類型</a:t>
            </a:r>
            <a:endParaRPr lang="en-US" altLang="zh-TW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選擇系所相關就業途徑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54156" y="3131937"/>
            <a:ext cx="634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1.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507596" y="3146623"/>
            <a:ext cx="403834" cy="446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2.</a:t>
            </a:r>
            <a:endParaRPr lang="zh-TW" altLang="en-US" sz="2400" dirty="0"/>
          </a:p>
        </p:txBody>
      </p:sp>
      <p:cxnSp>
        <p:nvCxnSpPr>
          <p:cNvPr id="21" name="直線單箭頭接點 20"/>
          <p:cNvCxnSpPr>
            <a:cxnSpLocks/>
          </p:cNvCxnSpPr>
          <p:nvPr/>
        </p:nvCxnSpPr>
        <p:spPr>
          <a:xfrm flipH="1">
            <a:off x="2334126" y="2581004"/>
            <a:ext cx="3225758" cy="7891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7AECE13C-A0FA-4271-9D10-938FD2D7272E}"/>
              </a:ext>
            </a:extLst>
          </p:cNvPr>
          <p:cNvSpPr/>
          <p:nvPr/>
        </p:nvSpPr>
        <p:spPr>
          <a:xfrm>
            <a:off x="4507596" y="3748211"/>
            <a:ext cx="2543653" cy="4110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008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B13674B-653F-4892-A4E3-CE0BDB33B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94" y="228600"/>
            <a:ext cx="11698941" cy="6394980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9B5A524C-C96E-482E-9BD1-9FE5A86AFD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20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施測網站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3000" y="1773621"/>
            <a:ext cx="9872871" cy="40386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網站連結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https://ucan.moe.edu.tw/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96A185A-C7D6-8CE7-452F-0FEBD70D1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38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68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4664624-D890-46A4-053D-FE2F98222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6" y="216922"/>
            <a:ext cx="11198069" cy="642415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7239968" y="1828271"/>
            <a:ext cx="4455066" cy="874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診斷測驗完成後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填寫專業職能養成之教學能量回饋問卷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21C11A9-28F5-1EE5-D98C-5C55E2CA4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t="1168" r="365" b="1590"/>
          <a:stretch/>
        </p:blipFill>
        <p:spPr>
          <a:xfrm>
            <a:off x="6733600" y="4360824"/>
            <a:ext cx="5201911" cy="200388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039C62B-CF24-7423-479A-1C22458011B2}"/>
              </a:ext>
            </a:extLst>
          </p:cNvPr>
          <p:cNvSpPr/>
          <p:nvPr/>
        </p:nvSpPr>
        <p:spPr>
          <a:xfrm>
            <a:off x="6733600" y="4314218"/>
            <a:ext cx="5201911" cy="2003881"/>
          </a:xfrm>
          <a:custGeom>
            <a:avLst/>
            <a:gdLst>
              <a:gd name="connsiteX0" fmla="*/ 0 w 5201911"/>
              <a:gd name="connsiteY0" fmla="*/ 0 h 2003881"/>
              <a:gd name="connsiteX1" fmla="*/ 494182 w 5201911"/>
              <a:gd name="connsiteY1" fmla="*/ 0 h 2003881"/>
              <a:gd name="connsiteX2" fmla="*/ 1040382 w 5201911"/>
              <a:gd name="connsiteY2" fmla="*/ 0 h 2003881"/>
              <a:gd name="connsiteX3" fmla="*/ 1586583 w 5201911"/>
              <a:gd name="connsiteY3" fmla="*/ 0 h 2003881"/>
              <a:gd name="connsiteX4" fmla="*/ 2132784 w 5201911"/>
              <a:gd name="connsiteY4" fmla="*/ 0 h 2003881"/>
              <a:gd name="connsiteX5" fmla="*/ 2678984 w 5201911"/>
              <a:gd name="connsiteY5" fmla="*/ 0 h 2003881"/>
              <a:gd name="connsiteX6" fmla="*/ 3173166 w 5201911"/>
              <a:gd name="connsiteY6" fmla="*/ 0 h 2003881"/>
              <a:gd name="connsiteX7" fmla="*/ 3667347 w 5201911"/>
              <a:gd name="connsiteY7" fmla="*/ 0 h 2003881"/>
              <a:gd name="connsiteX8" fmla="*/ 4265567 w 5201911"/>
              <a:gd name="connsiteY8" fmla="*/ 0 h 2003881"/>
              <a:gd name="connsiteX9" fmla="*/ 5201911 w 5201911"/>
              <a:gd name="connsiteY9" fmla="*/ 0 h 2003881"/>
              <a:gd name="connsiteX10" fmla="*/ 5201911 w 5201911"/>
              <a:gd name="connsiteY10" fmla="*/ 687999 h 2003881"/>
              <a:gd name="connsiteX11" fmla="*/ 5201911 w 5201911"/>
              <a:gd name="connsiteY11" fmla="*/ 1375998 h 2003881"/>
              <a:gd name="connsiteX12" fmla="*/ 5201911 w 5201911"/>
              <a:gd name="connsiteY12" fmla="*/ 2003881 h 2003881"/>
              <a:gd name="connsiteX13" fmla="*/ 4499653 w 5201911"/>
              <a:gd name="connsiteY13" fmla="*/ 2003881 h 2003881"/>
              <a:gd name="connsiteX14" fmla="*/ 3901433 w 5201911"/>
              <a:gd name="connsiteY14" fmla="*/ 2003881 h 2003881"/>
              <a:gd name="connsiteX15" fmla="*/ 3355233 w 5201911"/>
              <a:gd name="connsiteY15" fmla="*/ 2003881 h 2003881"/>
              <a:gd name="connsiteX16" fmla="*/ 2704994 w 5201911"/>
              <a:gd name="connsiteY16" fmla="*/ 2003881 h 2003881"/>
              <a:gd name="connsiteX17" fmla="*/ 2158793 w 5201911"/>
              <a:gd name="connsiteY17" fmla="*/ 2003881 h 2003881"/>
              <a:gd name="connsiteX18" fmla="*/ 1456535 w 5201911"/>
              <a:gd name="connsiteY18" fmla="*/ 2003881 h 2003881"/>
              <a:gd name="connsiteX19" fmla="*/ 962354 w 5201911"/>
              <a:gd name="connsiteY19" fmla="*/ 2003881 h 2003881"/>
              <a:gd name="connsiteX20" fmla="*/ 0 w 5201911"/>
              <a:gd name="connsiteY20" fmla="*/ 2003881 h 2003881"/>
              <a:gd name="connsiteX21" fmla="*/ 0 w 5201911"/>
              <a:gd name="connsiteY21" fmla="*/ 1355959 h 2003881"/>
              <a:gd name="connsiteX22" fmla="*/ 0 w 5201911"/>
              <a:gd name="connsiteY22" fmla="*/ 728077 h 2003881"/>
              <a:gd name="connsiteX23" fmla="*/ 0 w 5201911"/>
              <a:gd name="connsiteY23" fmla="*/ 0 h 200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01911" h="2003881" extrusionOk="0">
                <a:moveTo>
                  <a:pt x="0" y="0"/>
                </a:moveTo>
                <a:cubicBezTo>
                  <a:pt x="234431" y="-2362"/>
                  <a:pt x="375518" y="11098"/>
                  <a:pt x="494182" y="0"/>
                </a:cubicBezTo>
                <a:cubicBezTo>
                  <a:pt x="612846" y="-11098"/>
                  <a:pt x="900637" y="-1180"/>
                  <a:pt x="1040382" y="0"/>
                </a:cubicBezTo>
                <a:cubicBezTo>
                  <a:pt x="1180127" y="1180"/>
                  <a:pt x="1464750" y="-19547"/>
                  <a:pt x="1586583" y="0"/>
                </a:cubicBezTo>
                <a:cubicBezTo>
                  <a:pt x="1708416" y="19547"/>
                  <a:pt x="1861624" y="-15536"/>
                  <a:pt x="2132784" y="0"/>
                </a:cubicBezTo>
                <a:cubicBezTo>
                  <a:pt x="2403944" y="15536"/>
                  <a:pt x="2435870" y="2648"/>
                  <a:pt x="2678984" y="0"/>
                </a:cubicBezTo>
                <a:cubicBezTo>
                  <a:pt x="2922098" y="-2648"/>
                  <a:pt x="3018250" y="1702"/>
                  <a:pt x="3173166" y="0"/>
                </a:cubicBezTo>
                <a:cubicBezTo>
                  <a:pt x="3328082" y="-1702"/>
                  <a:pt x="3526868" y="23268"/>
                  <a:pt x="3667347" y="0"/>
                </a:cubicBezTo>
                <a:cubicBezTo>
                  <a:pt x="3807826" y="-23268"/>
                  <a:pt x="3969162" y="-191"/>
                  <a:pt x="4265567" y="0"/>
                </a:cubicBezTo>
                <a:cubicBezTo>
                  <a:pt x="4561972" y="191"/>
                  <a:pt x="4925501" y="-44203"/>
                  <a:pt x="5201911" y="0"/>
                </a:cubicBezTo>
                <a:cubicBezTo>
                  <a:pt x="5193547" y="172184"/>
                  <a:pt x="5197313" y="425330"/>
                  <a:pt x="5201911" y="687999"/>
                </a:cubicBezTo>
                <a:cubicBezTo>
                  <a:pt x="5206509" y="950668"/>
                  <a:pt x="5233908" y="1223624"/>
                  <a:pt x="5201911" y="1375998"/>
                </a:cubicBezTo>
                <a:cubicBezTo>
                  <a:pt x="5169914" y="1528372"/>
                  <a:pt x="5195899" y="1844572"/>
                  <a:pt x="5201911" y="2003881"/>
                </a:cubicBezTo>
                <a:cubicBezTo>
                  <a:pt x="4927675" y="1990727"/>
                  <a:pt x="4734047" y="1974644"/>
                  <a:pt x="4499653" y="2003881"/>
                </a:cubicBezTo>
                <a:cubicBezTo>
                  <a:pt x="4265259" y="2033118"/>
                  <a:pt x="4084743" y="2016855"/>
                  <a:pt x="3901433" y="2003881"/>
                </a:cubicBezTo>
                <a:cubicBezTo>
                  <a:pt x="3718123" y="1990907"/>
                  <a:pt x="3547517" y="1981049"/>
                  <a:pt x="3355233" y="2003881"/>
                </a:cubicBezTo>
                <a:cubicBezTo>
                  <a:pt x="3162949" y="2026713"/>
                  <a:pt x="3016109" y="2013343"/>
                  <a:pt x="2704994" y="2003881"/>
                </a:cubicBezTo>
                <a:cubicBezTo>
                  <a:pt x="2393879" y="1994419"/>
                  <a:pt x="2348743" y="2003018"/>
                  <a:pt x="2158793" y="2003881"/>
                </a:cubicBezTo>
                <a:cubicBezTo>
                  <a:pt x="1968843" y="2004744"/>
                  <a:pt x="1653966" y="1988014"/>
                  <a:pt x="1456535" y="2003881"/>
                </a:cubicBezTo>
                <a:cubicBezTo>
                  <a:pt x="1259104" y="2019748"/>
                  <a:pt x="1149331" y="1981514"/>
                  <a:pt x="962354" y="2003881"/>
                </a:cubicBezTo>
                <a:cubicBezTo>
                  <a:pt x="775377" y="2026248"/>
                  <a:pt x="405410" y="2043755"/>
                  <a:pt x="0" y="2003881"/>
                </a:cubicBezTo>
                <a:cubicBezTo>
                  <a:pt x="15164" y="1743797"/>
                  <a:pt x="1847" y="1490116"/>
                  <a:pt x="0" y="1355959"/>
                </a:cubicBezTo>
                <a:cubicBezTo>
                  <a:pt x="-1847" y="1221802"/>
                  <a:pt x="30318" y="907250"/>
                  <a:pt x="0" y="728077"/>
                </a:cubicBezTo>
                <a:cubicBezTo>
                  <a:pt x="-30318" y="548904"/>
                  <a:pt x="-11619" y="156425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621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198EDEC-20EF-A852-6236-165CF1B2A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9" y="270710"/>
            <a:ext cx="10999341" cy="631658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9864953" y="1386882"/>
            <a:ext cx="1674261" cy="45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查看測驗結果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EA7569E-332D-F10F-A567-D9E83FA2A2A2}"/>
              </a:ext>
            </a:extLst>
          </p:cNvPr>
          <p:cNvSpPr/>
          <p:nvPr/>
        </p:nvSpPr>
        <p:spPr>
          <a:xfrm>
            <a:off x="8727039" y="2591163"/>
            <a:ext cx="397804" cy="175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2F71127-8982-AEB1-F5D7-54ABFB564F82}"/>
              </a:ext>
            </a:extLst>
          </p:cNvPr>
          <p:cNvSpPr/>
          <p:nvPr/>
        </p:nvSpPr>
        <p:spPr>
          <a:xfrm>
            <a:off x="8727039" y="3341007"/>
            <a:ext cx="501182" cy="175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7444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082243"/>
          </a:xfrm>
        </p:spPr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查看歷次施測結果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7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7399754" y="4586303"/>
            <a:ext cx="3659273" cy="13340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查看歷次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職業興趣探索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施測結果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點選職業興趣探索診斷結果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B131403-FDBC-AED3-83A3-DD585D205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34837"/>
            <a:ext cx="9859164" cy="384565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1D62A71-9ED3-6E0B-4F5E-682888C7C2A3}"/>
              </a:ext>
            </a:extLst>
          </p:cNvPr>
          <p:cNvSpPr/>
          <p:nvPr/>
        </p:nvSpPr>
        <p:spPr>
          <a:xfrm>
            <a:off x="9817768" y="1407695"/>
            <a:ext cx="1412996" cy="1383632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8C4E05F1-D49E-492C-20B2-1CEF3648D1CA}"/>
              </a:ext>
            </a:extLst>
          </p:cNvPr>
          <p:cNvCxnSpPr/>
          <p:nvPr/>
        </p:nvCxnSpPr>
        <p:spPr>
          <a:xfrm flipH="1">
            <a:off x="10106526" y="2791327"/>
            <a:ext cx="417740" cy="1689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7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091E40D-0086-34CD-D65B-0E0CA8503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177" y="833418"/>
            <a:ext cx="9553645" cy="519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5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ECF6E15-4DF1-1020-78C6-B6CFFA41F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31" y="1384592"/>
            <a:ext cx="8705914" cy="4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4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6FCECF3-0296-6578-7C5A-0514DAA01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294" y="938194"/>
            <a:ext cx="8515412" cy="498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0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7399754" y="4586303"/>
            <a:ext cx="3659273" cy="13340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查看歷次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職場共通識能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施測結果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點選職場共通識能診斷結果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B131403-FDBC-AED3-83A3-DD585D205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34837"/>
            <a:ext cx="9859164" cy="384565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1D62A71-9ED3-6E0B-4F5E-682888C7C2A3}"/>
              </a:ext>
            </a:extLst>
          </p:cNvPr>
          <p:cNvSpPr/>
          <p:nvPr/>
        </p:nvSpPr>
        <p:spPr>
          <a:xfrm>
            <a:off x="9817768" y="1407695"/>
            <a:ext cx="1412996" cy="1383632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8C4E05F1-D49E-492C-20B2-1CEF3648D1CA}"/>
              </a:ext>
            </a:extLst>
          </p:cNvPr>
          <p:cNvCxnSpPr/>
          <p:nvPr/>
        </p:nvCxnSpPr>
        <p:spPr>
          <a:xfrm flipH="1">
            <a:off x="10106526" y="2791327"/>
            <a:ext cx="417740" cy="1689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51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pic>
        <p:nvPicPr>
          <p:cNvPr id="4" name="圖片 3" descr="一張含有 文字, 螢幕擷取畫面, 數字, 字型 的圖片&#10;&#10;自動產生的描述">
            <a:extLst>
              <a:ext uri="{FF2B5EF4-FFF2-40B4-BE49-F238E27FC236}">
                <a16:creationId xmlns:a16="http://schemas.microsoft.com/office/drawing/2014/main" id="{E263B55B-2A3D-4558-2337-CB63E17A3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37" y="565573"/>
            <a:ext cx="9597444" cy="57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3EEE77AD-A737-244B-9251-5587E4080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899" y="532609"/>
            <a:ext cx="7987306" cy="569586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104059" y="2609285"/>
            <a:ext cx="3059604" cy="1338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可以看到不同時間做的結果，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比對前後測的差異，瞭解自身的職能狀況。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43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C9CCC80-7A96-41CB-8626-BBA75D236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AD7A7A-010A-4015-B647-7A27BB535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323114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9980" y="3895344"/>
            <a:ext cx="9966960" cy="14904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6600" b="1"/>
              <a:t>登入方法</a:t>
            </a:r>
            <a:endParaRPr lang="en-US" altLang="zh-TW" sz="6600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01C26-2AB2-6328-7526-CB2536426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7633" y="838090"/>
            <a:ext cx="2796733" cy="2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7399754" y="4586303"/>
            <a:ext cx="3659273" cy="13340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查看歷次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專業職能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施測結果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點選職業專業職能診斷結果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B131403-FDBC-AED3-83A3-DD585D205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34837"/>
            <a:ext cx="9859164" cy="384565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1D62A71-9ED3-6E0B-4F5E-682888C7C2A3}"/>
              </a:ext>
            </a:extLst>
          </p:cNvPr>
          <p:cNvSpPr/>
          <p:nvPr/>
        </p:nvSpPr>
        <p:spPr>
          <a:xfrm>
            <a:off x="9817768" y="1407695"/>
            <a:ext cx="1412996" cy="1383632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8C4E05F1-D49E-492C-20B2-1CEF3648D1CA}"/>
              </a:ext>
            </a:extLst>
          </p:cNvPr>
          <p:cNvCxnSpPr/>
          <p:nvPr/>
        </p:nvCxnSpPr>
        <p:spPr>
          <a:xfrm flipH="1">
            <a:off x="10106526" y="2791327"/>
            <a:ext cx="417740" cy="1689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59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12199" y="857249"/>
            <a:ext cx="109892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欲申請</a:t>
            </a:r>
            <a:r>
              <a:rPr lang="zh-TW" altLang="en-US" sz="4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燕颺樂學獎勵金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的同學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核章學習護照</a:t>
            </a:r>
            <a:r>
              <a:rPr lang="zh-TW" altLang="en-US" sz="4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師就處－</a:t>
            </a:r>
            <a:r>
              <a:rPr lang="en-US" altLang="zh-TW" sz="4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UCAN</a:t>
            </a:r>
            <a:r>
              <a:rPr lang="zh-TW" altLang="en-US" sz="4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施測完成</a:t>
            </a:r>
            <a:endParaRPr lang="en-US" altLang="zh-TW" sz="44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需</a:t>
            </a:r>
            <a:r>
              <a:rPr lang="zh-TW" altLang="en-US" sz="44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以上三個測驗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職業興趣探索、職場共通職能、專業職能</a:t>
            </a:r>
            <a:endParaRPr lang="en-US" altLang="zh-TW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（未完成三個測驗無法核章！！）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923" y="4981574"/>
            <a:ext cx="1423681" cy="142368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9" y="479889"/>
            <a:ext cx="1609354" cy="160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EB88783-8D0E-D355-DAEC-1E8997D1F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-5521" r="-176" b="14655"/>
          <a:stretch/>
        </p:blipFill>
        <p:spPr>
          <a:xfrm>
            <a:off x="6096000" y="87144"/>
            <a:ext cx="5511800" cy="619692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FEB67EA-A74F-A3FF-6CB4-260C192BD1A3}"/>
              </a:ext>
            </a:extLst>
          </p:cNvPr>
          <p:cNvSpPr txBox="1"/>
          <p:nvPr/>
        </p:nvSpPr>
        <p:spPr>
          <a:xfrm>
            <a:off x="409102" y="2373549"/>
            <a:ext cx="7440211" cy="19342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右上角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的登入做第一次登入：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登入說明（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使用電腦或手機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帳號：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0014+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學號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密碼：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12345678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（大一預設）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（第二次登入請用自己</a:t>
            </a:r>
            <a:r>
              <a:rPr lang="zh-TW" altLang="en-US" sz="1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修改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後的密碼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務必記得密碼，大二、大三會再次施測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08F5D47-D471-A262-B796-C4C236A1C309}"/>
              </a:ext>
            </a:extLst>
          </p:cNvPr>
          <p:cNvSpPr/>
          <p:nvPr/>
        </p:nvSpPr>
        <p:spPr>
          <a:xfrm>
            <a:off x="9212094" y="2373549"/>
            <a:ext cx="1361872" cy="262647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9922CA-C5E0-11BC-5148-1CC437FA7F3E}"/>
              </a:ext>
            </a:extLst>
          </p:cNvPr>
          <p:cNvSpPr/>
          <p:nvPr/>
        </p:nvSpPr>
        <p:spPr>
          <a:xfrm>
            <a:off x="10369686" y="573932"/>
            <a:ext cx="914399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93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1706907" y="876626"/>
            <a:ext cx="9030366" cy="54250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第一次登入後請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務必修改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4320"/>
              </a:lnSpc>
              <a:buFont typeface="+mj-lt"/>
              <a:buAutoNum type="arabicPeriod"/>
            </a:pPr>
            <a:r>
              <a:rPr lang="zh-TW" altLang="en-US" sz="2400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（</a:t>
            </a:r>
            <a:r>
              <a:rPr lang="zh-TW" altLang="en-US" sz="24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務必</a:t>
            </a:r>
            <a:r>
              <a:rPr lang="zh-TW" altLang="en-US"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記住修改後密碼</a:t>
            </a:r>
            <a:r>
              <a:rPr lang="zh-TW" altLang="en-US" sz="24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大二、大三時會</a:t>
            </a:r>
            <a:r>
              <a:rPr lang="zh-TW" altLang="en-US" sz="4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再次</a:t>
            </a:r>
            <a:r>
              <a:rPr lang="zh-TW" altLang="en-US" sz="24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施測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400" u="heavy" dirty="0">
              <a:uFill>
                <a:solidFill>
                  <a:srgbClr val="FF0000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4320"/>
              </a:lnSpc>
              <a:buFont typeface="+mj-lt"/>
              <a:buAutoNum type="arabicPeriod"/>
            </a:pPr>
            <a:r>
              <a:rPr lang="zh-TW" altLang="en-US" sz="2400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學校所提供信箱</a:t>
            </a:r>
            <a:r>
              <a:rPr lang="zh-TW" altLang="en-US" sz="24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4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學號</a:t>
            </a:r>
            <a:r>
              <a:rPr lang="en-US" altLang="zh-TW" sz="24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@mail.nknu.edu.tw)</a:t>
            </a:r>
          </a:p>
          <a:p>
            <a:pPr marL="342900" indent="-342900">
              <a:lnSpc>
                <a:spcPts val="4320"/>
              </a:lnSpc>
              <a:buFont typeface="+mj-lt"/>
              <a:buAutoNum type="arabicPeriod"/>
            </a:pPr>
            <a:r>
              <a:rPr lang="zh-TW" altLang="en-US" sz="2400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個人電子信箱  </a:t>
            </a:r>
            <a:endParaRPr lang="en-US" altLang="zh-TW" sz="2400" u="heavy" dirty="0">
              <a:uFill>
                <a:solidFill>
                  <a:srgbClr val="FF0000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4320"/>
              </a:lnSpc>
              <a:buFont typeface="+mj-lt"/>
              <a:buAutoNum type="arabicPeriod"/>
            </a:pPr>
            <a:endParaRPr lang="en-US" altLang="zh-TW" sz="2400" dirty="0">
              <a:uFill>
                <a:solidFill>
                  <a:srgbClr val="FF0000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uFill>
                <a:solidFill>
                  <a:srgbClr val="FF0000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384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勿更改</a:t>
            </a:r>
            <a:r>
              <a:rPr lang="zh-TW" altLang="en-US" sz="24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入學時間</a:t>
            </a:r>
            <a:endParaRPr lang="en-US" altLang="zh-TW" sz="2400" dirty="0">
              <a:uFill>
                <a:solidFill>
                  <a:srgbClr val="FF0000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384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請記住</a:t>
            </a:r>
            <a:r>
              <a:rPr lang="zh-TW" altLang="en-US"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帳號</a:t>
            </a:r>
            <a:r>
              <a:rPr lang="zh-TW" altLang="en-US" sz="2400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避免未來無法登入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384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如忘記密碼請使用電腦版網頁進行忘記密碼申請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384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若為</a:t>
            </a:r>
            <a:r>
              <a:rPr lang="zh-TW" altLang="en-US" sz="2400" b="1" u="heavy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轉學生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身分，資料尚未建置請將</a:t>
            </a:r>
            <a:r>
              <a:rPr lang="zh-TW" altLang="en-US" sz="32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系所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學號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寄到就輔組信箱：</a:t>
            </a:r>
            <a:r>
              <a:rPr lang="en-US" altLang="zh-TW" sz="24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ic@mail.nknu.edu.tw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（主旨：轉學生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UCAN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資料）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79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職業興趣探索</a:t>
            </a:r>
            <a:br>
              <a:rPr lang="en-US" altLang="zh-TW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施測步驟</a:t>
            </a:r>
            <a:endParaRPr lang="zh-TW" alt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4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208C3C6-2BDD-4416-8201-50C1F7FB9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65" y="160330"/>
            <a:ext cx="11737337" cy="6493688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593010" y="4062654"/>
            <a:ext cx="711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1.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392944" y="2838157"/>
            <a:ext cx="2723823" cy="874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施測項目：職業興趣探索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請點選職業興趣探索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DAD5D2FA-E1AE-4DCC-9369-98E50D13C211}"/>
              </a:ext>
            </a:extLst>
          </p:cNvPr>
          <p:cNvSpPr/>
          <p:nvPr/>
        </p:nvSpPr>
        <p:spPr>
          <a:xfrm>
            <a:off x="1769345" y="4293487"/>
            <a:ext cx="1928596" cy="14618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702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7878E45-8135-4167-A9CE-0DE198FEE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2" y="188259"/>
            <a:ext cx="11725835" cy="648148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779642" y="2780721"/>
            <a:ext cx="3070071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施測項目：職業興趣探索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請閱讀診斷同意書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勾選我已閱讀診斷同意書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點選開始職業興趣探索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68DFCEFE-7A51-4D7F-9A9F-883C2356ED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658" y="5718425"/>
            <a:ext cx="268206" cy="26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基礎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TM03457444[[fn=基準]]</Template>
  <TotalTime>853</TotalTime>
  <Words>666</Words>
  <Application>Microsoft Office PowerPoint</Application>
  <PresentationFormat>寬螢幕</PresentationFormat>
  <Paragraphs>99</Paragraphs>
  <Slides>41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7" baseType="lpstr">
      <vt:lpstr>新細明體</vt:lpstr>
      <vt:lpstr>標楷體</vt:lpstr>
      <vt:lpstr>Calibri</vt:lpstr>
      <vt:lpstr>Corbel</vt:lpstr>
      <vt:lpstr>Wingdings</vt:lpstr>
      <vt:lpstr>基礎</vt:lpstr>
      <vt:lpstr> UCAN 大專校院就業職能平台</vt:lpstr>
      <vt:lpstr>大專校院就業職能平台</vt:lpstr>
      <vt:lpstr>施測網站</vt:lpstr>
      <vt:lpstr>登入方法</vt:lpstr>
      <vt:lpstr>PowerPoint 簡報</vt:lpstr>
      <vt:lpstr>PowerPoint 簡報</vt:lpstr>
      <vt:lpstr>職業興趣探索 施測步驟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職場共通職能 施測步驟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專業職能 施測步驟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查看歷次施測結果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UCAN 大專校院就業職能平台</dc:title>
  <dc:creator>user</dc:creator>
  <cp:lastModifiedBy>user</cp:lastModifiedBy>
  <cp:revision>97</cp:revision>
  <cp:lastPrinted>2023-03-09T05:46:48Z</cp:lastPrinted>
  <dcterms:created xsi:type="dcterms:W3CDTF">2023-02-09T01:30:01Z</dcterms:created>
  <dcterms:modified xsi:type="dcterms:W3CDTF">2025-10-02T00:15:05Z</dcterms:modified>
</cp:coreProperties>
</file>