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50"/>
  </p:notesMasterIdLst>
  <p:handoutMasterIdLst>
    <p:handoutMasterId r:id="rId51"/>
  </p:handoutMasterIdLst>
  <p:sldIdLst>
    <p:sldId id="273" r:id="rId3"/>
    <p:sldId id="382" r:id="rId4"/>
    <p:sldId id="478" r:id="rId5"/>
    <p:sldId id="383" r:id="rId6"/>
    <p:sldId id="401" r:id="rId7"/>
    <p:sldId id="402" r:id="rId8"/>
    <p:sldId id="470" r:id="rId9"/>
    <p:sldId id="403" r:id="rId10"/>
    <p:sldId id="404" r:id="rId11"/>
    <p:sldId id="479" r:id="rId12"/>
    <p:sldId id="464" r:id="rId13"/>
    <p:sldId id="465" r:id="rId14"/>
    <p:sldId id="466" r:id="rId15"/>
    <p:sldId id="467" r:id="rId16"/>
    <p:sldId id="471" r:id="rId17"/>
    <p:sldId id="469" r:id="rId18"/>
    <p:sldId id="407" r:id="rId19"/>
    <p:sldId id="473" r:id="rId20"/>
    <p:sldId id="474" r:id="rId21"/>
    <p:sldId id="458" r:id="rId22"/>
    <p:sldId id="487" r:id="rId23"/>
    <p:sldId id="488" r:id="rId24"/>
    <p:sldId id="489" r:id="rId25"/>
    <p:sldId id="490" r:id="rId26"/>
    <p:sldId id="459" r:id="rId27"/>
    <p:sldId id="475" r:id="rId28"/>
    <p:sldId id="476" r:id="rId29"/>
    <p:sldId id="461" r:id="rId30"/>
    <p:sldId id="411" r:id="rId31"/>
    <p:sldId id="477" r:id="rId32"/>
    <p:sldId id="481" r:id="rId33"/>
    <p:sldId id="480" r:id="rId34"/>
    <p:sldId id="483" r:id="rId35"/>
    <p:sldId id="421" r:id="rId36"/>
    <p:sldId id="484" r:id="rId37"/>
    <p:sldId id="428" r:id="rId38"/>
    <p:sldId id="429" r:id="rId39"/>
    <p:sldId id="448" r:id="rId40"/>
    <p:sldId id="431" r:id="rId41"/>
    <p:sldId id="432" r:id="rId42"/>
    <p:sldId id="433" r:id="rId43"/>
    <p:sldId id="434" r:id="rId44"/>
    <p:sldId id="449" r:id="rId45"/>
    <p:sldId id="436" r:id="rId46"/>
    <p:sldId id="437" r:id="rId47"/>
    <p:sldId id="439" r:id="rId48"/>
    <p:sldId id="485" r:id="rId49"/>
  </p:sldIdLst>
  <p:sldSz cx="9144000" cy="6858000" type="screen4x3"/>
  <p:notesSz cx="6797675" cy="9928225"/>
  <p:defaultTextStyle>
    <a:defPPr>
      <a:defRPr lang="zh-TW"/>
    </a:defPPr>
    <a:lvl1pPr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5pPr>
    <a:lvl6pPr marL="2286000" algn="l" defTabSz="914400" rtl="0" eaLnBrk="1" latinLnBrk="0" hangingPunct="1">
      <a:defRPr kern="1200">
        <a:solidFill>
          <a:schemeClr val="tx1"/>
        </a:solidFill>
        <a:latin typeface="Calibri" pitchFamily="34" charset="0"/>
        <a:ea typeface="新細明體" pitchFamily="18" charset="-120"/>
        <a:cs typeface="+mn-cs"/>
      </a:defRPr>
    </a:lvl6pPr>
    <a:lvl7pPr marL="2743200" algn="l" defTabSz="914400" rtl="0" eaLnBrk="1" latinLnBrk="0" hangingPunct="1">
      <a:defRPr kern="1200">
        <a:solidFill>
          <a:schemeClr val="tx1"/>
        </a:solidFill>
        <a:latin typeface="Calibri" pitchFamily="34" charset="0"/>
        <a:ea typeface="新細明體" pitchFamily="18" charset="-120"/>
        <a:cs typeface="+mn-cs"/>
      </a:defRPr>
    </a:lvl7pPr>
    <a:lvl8pPr marL="3200400" algn="l" defTabSz="914400" rtl="0" eaLnBrk="1" latinLnBrk="0" hangingPunct="1">
      <a:defRPr kern="1200">
        <a:solidFill>
          <a:schemeClr val="tx1"/>
        </a:solidFill>
        <a:latin typeface="Calibri" pitchFamily="34" charset="0"/>
        <a:ea typeface="新細明體" pitchFamily="18" charset="-120"/>
        <a:cs typeface="+mn-cs"/>
      </a:defRPr>
    </a:lvl8pPr>
    <a:lvl9pPr marL="3657600" algn="l" defTabSz="914400" rtl="0" eaLnBrk="1" latinLnBrk="0" hangingPunct="1">
      <a:defRPr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E9"/>
    <a:srgbClr val="FF6600"/>
    <a:srgbClr val="FFFFCC"/>
    <a:srgbClr val="0000FF"/>
    <a:srgbClr val="993300"/>
    <a:srgbClr val="CC6600"/>
    <a:srgbClr val="666633"/>
    <a:srgbClr val="669900"/>
    <a:srgbClr val="66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99853" autoAdjust="0"/>
  </p:normalViewPr>
  <p:slideViewPr>
    <p:cSldViewPr>
      <p:cViewPr varScale="1">
        <p:scale>
          <a:sx n="70" d="100"/>
          <a:sy n="70" d="100"/>
        </p:scale>
        <p:origin x="72" y="534"/>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411"/>
          </a:xfrm>
          <a:prstGeom prst="rect">
            <a:avLst/>
          </a:prstGeom>
          <a:noFill/>
          <a:ln w="9525">
            <a:noFill/>
            <a:miter lim="800000"/>
          </a:ln>
          <a:effectLst/>
        </p:spPr>
        <p:txBody>
          <a:bodyPr vert="horz" wrap="square" lIns="91440" tIns="45720" rIns="91440" bIns="45720" numCol="1" anchor="t" anchorCtr="0" compatLnSpc="1"/>
          <a:lstStyle>
            <a:lvl1pPr>
              <a:buFontTx/>
              <a:buNone/>
              <a:defRPr kumimoji="1" sz="1200">
                <a:latin typeface="Calibri" pitchFamily="34" charset="0"/>
                <a:ea typeface="新細明體" pitchFamily="18" charset="-120"/>
              </a:defRPr>
            </a:lvl1pPr>
          </a:lstStyle>
          <a:p>
            <a:pPr>
              <a:defRPr/>
            </a:pPr>
            <a:endParaRPr lang="en-US" altLang="zh-TW"/>
          </a:p>
        </p:txBody>
      </p:sp>
      <p:sp>
        <p:nvSpPr>
          <p:cNvPr id="20483" name="Rectangle 3"/>
          <p:cNvSpPr>
            <a:spLocks noGrp="1" noChangeArrowheads="1"/>
          </p:cNvSpPr>
          <p:nvPr>
            <p:ph type="dt" sz="quarter" idx="1"/>
          </p:nvPr>
        </p:nvSpPr>
        <p:spPr bwMode="auto">
          <a:xfrm>
            <a:off x="3850443" y="0"/>
            <a:ext cx="2945659" cy="496411"/>
          </a:xfrm>
          <a:prstGeom prst="rect">
            <a:avLst/>
          </a:prstGeom>
          <a:noFill/>
          <a:ln w="9525">
            <a:noFill/>
            <a:miter lim="800000"/>
          </a:ln>
          <a:effectLst/>
        </p:spPr>
        <p:txBody>
          <a:bodyPr vert="horz" wrap="square" lIns="91440" tIns="45720" rIns="91440" bIns="45720" numCol="1" anchor="t" anchorCtr="0" compatLnSpc="1"/>
          <a:lstStyle>
            <a:lvl1pPr algn="r">
              <a:buFontTx/>
              <a:buNone/>
              <a:defRPr kumimoji="1" sz="1200">
                <a:latin typeface="Calibri" pitchFamily="34" charset="0"/>
                <a:ea typeface="新細明體" pitchFamily="18" charset="-120"/>
              </a:defRPr>
            </a:lvl1pPr>
          </a:lstStyle>
          <a:p>
            <a:pPr>
              <a:defRPr/>
            </a:pPr>
            <a:fld id="{3FC49678-C8A5-4EB3-8434-6EC0C0D5345E}" type="datetimeFigureOut">
              <a:rPr lang="zh-TW" altLang="en-US"/>
              <a:pPr>
                <a:defRPr/>
              </a:pPr>
              <a:t>2025/7/28</a:t>
            </a:fld>
            <a:endParaRPr lang="zh-TW" altLang="en-US"/>
          </a:p>
        </p:txBody>
      </p:sp>
      <p:sp>
        <p:nvSpPr>
          <p:cNvPr id="20484" name="Rectangle 4"/>
          <p:cNvSpPr>
            <a:spLocks noGrp="1" noChangeArrowheads="1"/>
          </p:cNvSpPr>
          <p:nvPr>
            <p:ph type="ftr" sz="quarter" idx="2"/>
          </p:nvPr>
        </p:nvSpPr>
        <p:spPr bwMode="auto">
          <a:xfrm>
            <a:off x="0" y="9430091"/>
            <a:ext cx="2945659" cy="496411"/>
          </a:xfrm>
          <a:prstGeom prst="rect">
            <a:avLst/>
          </a:prstGeom>
          <a:noFill/>
          <a:ln w="9525">
            <a:noFill/>
            <a:miter lim="800000"/>
          </a:ln>
          <a:effectLst/>
        </p:spPr>
        <p:txBody>
          <a:bodyPr vert="horz" wrap="square" lIns="91440" tIns="45720" rIns="91440" bIns="45720" numCol="1" anchor="b" anchorCtr="0" compatLnSpc="1"/>
          <a:lstStyle>
            <a:lvl1pPr>
              <a:buFontTx/>
              <a:buNone/>
              <a:defRPr kumimoji="1" sz="1200">
                <a:latin typeface="Calibri" pitchFamily="34" charset="0"/>
                <a:ea typeface="新細明體" pitchFamily="18" charset="-120"/>
              </a:defRPr>
            </a:lvl1pPr>
          </a:lstStyle>
          <a:p>
            <a:pPr>
              <a:defRPr/>
            </a:pPr>
            <a:endParaRPr lang="en-US" altLang="zh-TW"/>
          </a:p>
        </p:txBody>
      </p:sp>
      <p:sp>
        <p:nvSpPr>
          <p:cNvPr id="20485" name="Rectangle 5"/>
          <p:cNvSpPr>
            <a:spLocks noGrp="1" noChangeArrowheads="1"/>
          </p:cNvSpPr>
          <p:nvPr>
            <p:ph type="sldNum" sz="quarter" idx="3"/>
          </p:nvPr>
        </p:nvSpPr>
        <p:spPr bwMode="auto">
          <a:xfrm>
            <a:off x="3850443" y="9430091"/>
            <a:ext cx="2945659" cy="496411"/>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pPr>
              <a:defRPr/>
            </a:pPr>
            <a:fld id="{D1D391E3-7A8B-4104-BE68-2B59F5538773}" type="slidenum">
              <a:rPr lang="zh-TW" altLang="en-US"/>
              <a:pPr>
                <a:defRPr/>
              </a:pPr>
              <a:t>‹#›</a:t>
            </a:fld>
            <a:endParaRPr lang="en-US" altLang="zh-TW"/>
          </a:p>
        </p:txBody>
      </p:sp>
    </p:spTree>
    <p:extLst>
      <p:ext uri="{BB962C8B-B14F-4D97-AF65-F5344CB8AC3E}">
        <p14:creationId xmlns:p14="http://schemas.microsoft.com/office/powerpoint/2010/main" val="239057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buFontTx/>
              <a:buNone/>
              <a:defRPr kumimoji="1"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buFontTx/>
              <a:buNone/>
              <a:defRPr kumimoji="1" sz="1200">
                <a:latin typeface="Arial" charset="0"/>
                <a:ea typeface="新細明體" pitchFamily="18" charset="-120"/>
              </a:defRPr>
            </a:lvl1pPr>
          </a:lstStyle>
          <a:p>
            <a:pPr>
              <a:defRPr/>
            </a:pPr>
            <a:fld id="{8E8DD5F1-F655-4ED9-A144-1D22BECF5338}" type="datetimeFigureOut">
              <a:rPr lang="zh-TW" altLang="en-US"/>
              <a:pPr>
                <a:defRPr/>
              </a:pPr>
              <a:t>2025/7/28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buFontTx/>
              <a:buNone/>
              <a:defRPr kumimoji="1"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6833687E-8055-4D19-A1BB-8693B2AA1DF0}" type="slidenum">
              <a:rPr lang="zh-TW" altLang="en-US"/>
              <a:pPr>
                <a:defRPr/>
              </a:pPr>
              <a:t>‹#›</a:t>
            </a:fld>
            <a:endParaRPr lang="zh-TW" altLang="en-US"/>
          </a:p>
        </p:txBody>
      </p:sp>
    </p:spTree>
    <p:extLst>
      <p:ext uri="{BB962C8B-B14F-4D97-AF65-F5344CB8AC3E}">
        <p14:creationId xmlns:p14="http://schemas.microsoft.com/office/powerpoint/2010/main" val="335634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FDFA3DF-AFD2-4E0E-BFEF-E6CF2C73B8CB}"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32F27C5-0D6C-4982-8FBD-3AA3384B592A}" type="slidenum">
              <a:rPr lang="zh-TW" altLang="en-US"/>
              <a:pPr>
                <a:defRPr/>
              </a:pPr>
              <a:t>‹#›</a:t>
            </a:fld>
            <a:endParaRPr lang="zh-TW" altLang="en-US"/>
          </a:p>
        </p:txBody>
      </p:sp>
    </p:spTree>
    <p:extLst>
      <p:ext uri="{BB962C8B-B14F-4D97-AF65-F5344CB8AC3E}">
        <p14:creationId xmlns:p14="http://schemas.microsoft.com/office/powerpoint/2010/main" val="8307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3713" y="908050"/>
            <a:ext cx="8156575" cy="882650"/>
          </a:xfrm>
        </p:spPr>
        <p:txBody>
          <a:bodyPr/>
          <a:lstStyle/>
          <a:p>
            <a:r>
              <a:rPr lang="zh-TW" altLang="en-US" noProof="1"/>
              <a:t>按一下以編輯母片標題樣式</a:t>
            </a:r>
          </a:p>
        </p:txBody>
      </p:sp>
      <p:sp>
        <p:nvSpPr>
          <p:cNvPr id="3" name="內容版面配置區 2"/>
          <p:cNvSpPr>
            <a:spLocks noGrp="1"/>
          </p:cNvSpPr>
          <p:nvPr>
            <p:ph idx="1"/>
          </p:nvPr>
        </p:nvSpPr>
        <p:spPr>
          <a:xfrm>
            <a:off x="457200" y="1844675"/>
            <a:ext cx="8229600" cy="4525963"/>
          </a:xfrm>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4" name="日期版面配置區 3"/>
          <p:cNvSpPr>
            <a:spLocks noGrp="1"/>
          </p:cNvSpPr>
          <p:nvPr>
            <p:ph type="dt" sz="half" idx="10"/>
          </p:nvPr>
        </p:nvSpPr>
        <p:spPr/>
        <p:txBody>
          <a:bodyPr/>
          <a:lstStyle>
            <a:lvl1pPr>
              <a:defRPr/>
            </a:lvl1pPr>
          </a:lstStyle>
          <a:p>
            <a:pPr>
              <a:defRPr/>
            </a:pPr>
            <a:fld id="{9665F29C-7508-4209-97D0-8F4C7DB58E00}" type="datetimeFigureOut">
              <a:rPr lang="zh-TW" altLang="en-US"/>
              <a:pPr>
                <a:defRPr/>
              </a:pPr>
              <a:t>2025/7/28</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458A91-7DA2-4A8D-BA8B-23DABF824630}" type="slidenum">
              <a:rPr lang="zh-TW" altLang="en-US"/>
              <a:pPr>
                <a:defRPr/>
              </a:pPr>
              <a:t>‹#›</a:t>
            </a:fld>
            <a:endParaRPr lang="zh-TW" altLang="en-US"/>
          </a:p>
        </p:txBody>
      </p:sp>
    </p:spTree>
    <p:extLst>
      <p:ext uri="{BB962C8B-B14F-4D97-AF65-F5344CB8AC3E}">
        <p14:creationId xmlns:p14="http://schemas.microsoft.com/office/powerpoint/2010/main" val="37033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00E2185-B99E-44CA-90F9-D67A4130A27A}" type="datetimeFigureOut">
              <a:rPr lang="zh-TW" altLang="en-US"/>
              <a:pPr>
                <a:defRPr/>
              </a:pPr>
              <a:t>2025/7/28</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CC7EB13-FA9D-4723-844B-61593BA44E5B}" type="slidenum">
              <a:rPr lang="zh-TW" altLang="en-US"/>
              <a:pPr>
                <a:defRPr/>
              </a:pPr>
              <a:t>‹#›</a:t>
            </a:fld>
            <a:endParaRPr lang="zh-TW" altLang="en-US"/>
          </a:p>
        </p:txBody>
      </p:sp>
    </p:spTree>
    <p:extLst>
      <p:ext uri="{BB962C8B-B14F-4D97-AF65-F5344CB8AC3E}">
        <p14:creationId xmlns:p14="http://schemas.microsoft.com/office/powerpoint/2010/main" val="385313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875A3F8-D234-46A9-A6DA-532520CC2170}"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3EA7CB0-15DE-42D9-87ED-CA7E46DB01FA}"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113285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80E924C-434C-4DF6-A0FB-B768A9C8D0E0}" type="datetimeFigureOut">
              <a:rPr lang="zh-TW" altLang="en-US"/>
              <a:pPr>
                <a:defRPr/>
              </a:pPr>
              <a:t>2025/7/28</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CFDF3CF-B8C5-485E-B372-EAEAEEDAE2D4}"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37158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圖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userDrawn="1"/>
        </p:nvSpPr>
        <p:spPr>
          <a:xfrm>
            <a:off x="6875463" y="44450"/>
            <a:ext cx="2133600" cy="476250"/>
          </a:xfrm>
          <a:prstGeom prst="rect">
            <a:avLst/>
          </a:prstGeom>
          <a:ln/>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defRPr/>
            </a:pPr>
            <a:fld id="{0AF394CA-353F-4665-8D49-9E4FA056964C}" type="slidenum">
              <a:rPr lang="zh-TW" altLang="en-US" sz="1400" b="1" smtClean="0">
                <a:latin typeface="Arial" pitchFamily="34" charset="0"/>
                <a:ea typeface="Arial Unicode MS" pitchFamily="34" charset="-120"/>
                <a:cs typeface="Arial" pitchFamily="34" charset="0"/>
              </a:rPr>
              <a:pPr algn="r">
                <a:defRPr/>
              </a:pPr>
              <a:t>‹#›</a:t>
            </a:fld>
            <a:endParaRPr lang="en-US" altLang="zh-TW" sz="1400" b="1" dirty="0">
              <a:latin typeface="Arial" pitchFamily="34" charset="0"/>
              <a:ea typeface="Arial Unicode MS" pitchFamily="34" charset="-120"/>
              <a:cs typeface="Arial" pitchFamily="34" charset="0"/>
            </a:endParaRPr>
          </a:p>
        </p:txBody>
      </p:sp>
      <p:sp>
        <p:nvSpPr>
          <p:cNvPr id="4" name="Rectangle 6"/>
          <p:cNvSpPr>
            <a:spLocks noGrp="1" noChangeArrowheads="1"/>
          </p:cNvSpPr>
          <p:nvPr>
            <p:ph type="sldNum" sz="quarter" idx="10"/>
          </p:nvPr>
        </p:nvSpPr>
        <p:spPr/>
        <p:txBody>
          <a:bodyPr/>
          <a:lstStyle>
            <a:lvl1pPr algn="r">
              <a:defRPr smtClean="0"/>
            </a:lvl1pPr>
          </a:lstStyle>
          <a:p>
            <a:pPr>
              <a:defRPr/>
            </a:pPr>
            <a:fld id="{2A5A4C88-D7ED-4EA6-895F-A5E24D8087C7}" type="slidenum">
              <a:rPr lang="zh-TW" altLang="en-US"/>
              <a:pPr>
                <a:defRPr/>
              </a:pPr>
              <a:t>‹#›</a:t>
            </a:fld>
            <a:endParaRPr lang="en-US" altLang="zh-TW" dirty="0"/>
          </a:p>
        </p:txBody>
      </p:sp>
    </p:spTree>
    <p:extLst>
      <p:ext uri="{BB962C8B-B14F-4D97-AF65-F5344CB8AC3E}">
        <p14:creationId xmlns:p14="http://schemas.microsoft.com/office/powerpoint/2010/main" val="1518401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新光產險PPT-150203-0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noChangeArrowheads="1"/>
          </p:cNvSpPr>
          <p:nvPr>
            <p:ph type="title" idx="4294967295"/>
          </p:nvPr>
        </p:nvSpPr>
        <p:spPr bwMode="auto">
          <a:xfrm>
            <a:off x="493713" y="908050"/>
            <a:ext cx="8156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noChangeArrowheads="1"/>
          </p:cNvSpPr>
          <p:nvPr>
            <p:ph type="body" idx="4294967295"/>
          </p:nvPr>
        </p:nvSpPr>
        <p:spPr bwMode="auto">
          <a:xfrm>
            <a:off x="457200" y="1844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7D2B519A-CBB4-431A-875A-27051CA3BE20}" type="datetimeFigureOut">
              <a:rPr lang="zh-TW" altLang="en-US"/>
              <a:pPr>
                <a:defRPr/>
              </a:pPr>
              <a:t>2025/7/28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05215CB6-ECB0-424B-9834-07F83377AE03}" type="slidenum">
              <a:rPr lang="zh-TW" altLang="en-US"/>
              <a:pPr>
                <a:defRPr/>
              </a:pPr>
              <a:t>‹#›</a:t>
            </a:fld>
            <a:endParaRPr lang="zh-TW" altLang="en-US"/>
          </a:p>
        </p:txBody>
      </p:sp>
      <p:sp>
        <p:nvSpPr>
          <p:cNvPr id="1032"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806E5C9-F2E9-4DEC-B536-26F20F8E7EE8}" type="slidenum">
              <a:rPr lang="zh-TW" altLang="en-US" sz="1400" b="1" smtClean="0">
                <a:latin typeface="Arial" pitchFamily="34" charset="0"/>
                <a:ea typeface="Arial Unicode MS" pitchFamily="34" charset="-120"/>
                <a:cs typeface="Arial Unicode MS" pitchFamily="34" charset="-120"/>
              </a:rPr>
              <a:pPr algn="r" eaLnBrk="1" hangingPunct="1">
                <a:buFont typeface="Arial" pitchFamily="34" charset="0"/>
                <a:buNone/>
                <a:defRPr/>
              </a:pPr>
              <a:t>‹#›</a:t>
            </a:fld>
            <a:endParaRPr lang="en-US" altLang="zh-TW" sz="1400" b="1">
              <a:latin typeface="Arial"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8" descr="新光產險PPT-150203-0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noChangeArrowheads="1"/>
          </p:cNvSpPr>
          <p:nvPr>
            <p:ph type="title" idx="4294967295"/>
          </p:nvPr>
        </p:nvSpPr>
        <p:spPr bwMode="auto">
          <a:xfrm>
            <a:off x="457200" y="903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2" name="文字版面配置區 2"/>
          <p:cNvSpPr>
            <a:spLocks noGrp="1" noChangeArrowheads="1"/>
          </p:cNvSpPr>
          <p:nvPr>
            <p:ph type="body" idx="4294967295"/>
          </p:nvPr>
        </p:nvSpPr>
        <p:spPr bwMode="auto">
          <a:xfrm>
            <a:off x="4572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C997685A-EC23-49DC-ACA2-2112D75B4A72}" type="datetimeFigureOut">
              <a:rPr lang="zh-TW" altLang="en-US"/>
              <a:pPr>
                <a:defRPr/>
              </a:pPr>
              <a:t>2025/7/28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35AA4095-6F63-473E-B8CE-306156A99E8F}" type="slidenum">
              <a:rPr lang="zh-TW" altLang="en-US"/>
              <a:pPr>
                <a:defRPr/>
              </a:pPr>
              <a:t>‹#›</a:t>
            </a:fld>
            <a:endParaRPr lang="zh-TW" altLang="en-US">
              <a:latin typeface="Calibri" pitchFamily="34" charset="0"/>
            </a:endParaRPr>
          </a:p>
        </p:txBody>
      </p:sp>
      <p:sp>
        <p:nvSpPr>
          <p:cNvPr id="2056"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1E01976-0FB3-453E-9418-7615E0D2B0BA}" type="slidenum">
              <a:rPr lang="zh-TW" altLang="en-US" sz="1400" b="1" smtClean="0">
                <a:ea typeface="Arial Unicode MS" pitchFamily="34" charset="-120"/>
                <a:cs typeface="Arial Unicode MS" pitchFamily="34" charset="-120"/>
              </a:rPr>
              <a:pPr algn="r" eaLnBrk="1" hangingPunct="1">
                <a:buFont typeface="Arial" pitchFamily="34" charset="0"/>
                <a:buNone/>
                <a:defRPr/>
              </a:pPr>
              <a:t>‹#›</a:t>
            </a:fld>
            <a:endParaRPr lang="en-US" altLang="zh-TW" sz="1400" b="1">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7544" y="1268760"/>
            <a:ext cx="878497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TW"/>
            </a:defPPr>
            <a:lvl1pPr algn="ctr">
              <a:buFontTx/>
              <a:buNone/>
              <a:defRPr kumimoji="0" sz="4000" b="1">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defRPr>
            </a:lvl1pPr>
            <a:lvl2pPr marL="742950" indent="-285750">
              <a:defRPr kumimoji="1">
                <a:latin typeface="Arial" pitchFamily="34" charset="0"/>
              </a:defRPr>
            </a:lvl2pPr>
            <a:lvl3pPr marL="1143000" indent="-228600">
              <a:defRPr kumimoji="1">
                <a:latin typeface="Arial" pitchFamily="34" charset="0"/>
              </a:defRPr>
            </a:lvl3pPr>
            <a:lvl4pPr marL="1600200" indent="-228600">
              <a:defRPr kumimoji="1">
                <a:latin typeface="Arial" pitchFamily="34" charset="0"/>
              </a:defRPr>
            </a:lvl4pPr>
            <a:lvl5pPr marL="2057400" indent="-228600">
              <a:defRPr kumimoji="1">
                <a:latin typeface="Arial" pitchFamily="34" charset="0"/>
              </a:defRPr>
            </a:lvl5pPr>
            <a:lvl6pPr marL="2514600" indent="-228600" fontAlgn="base">
              <a:spcBef>
                <a:spcPct val="0"/>
              </a:spcBef>
              <a:spcAft>
                <a:spcPct val="0"/>
              </a:spcAft>
              <a:defRPr kumimoji="1">
                <a:latin typeface="Arial" pitchFamily="34" charset="0"/>
              </a:defRPr>
            </a:lvl6pPr>
            <a:lvl7pPr marL="2971800" indent="-228600" fontAlgn="base">
              <a:spcBef>
                <a:spcPct val="0"/>
              </a:spcBef>
              <a:spcAft>
                <a:spcPct val="0"/>
              </a:spcAft>
              <a:defRPr kumimoji="1">
                <a:latin typeface="Arial" pitchFamily="34" charset="0"/>
              </a:defRPr>
            </a:lvl7pPr>
            <a:lvl8pPr marL="3429000" indent="-228600" fontAlgn="base">
              <a:spcBef>
                <a:spcPct val="0"/>
              </a:spcBef>
              <a:spcAft>
                <a:spcPct val="0"/>
              </a:spcAft>
              <a:defRPr kumimoji="1">
                <a:latin typeface="Arial" pitchFamily="34" charset="0"/>
              </a:defRPr>
            </a:lvl8pPr>
            <a:lvl9pPr marL="3886200" indent="-228600" fontAlgn="base">
              <a:spcBef>
                <a:spcPct val="0"/>
              </a:spcBef>
              <a:spcAft>
                <a:spcPct val="0"/>
              </a:spcAft>
              <a:defRPr kumimoji="1">
                <a:latin typeface="Arial" pitchFamily="34" charset="0"/>
              </a:defRPr>
            </a:lvl9pPr>
          </a:lstStyle>
          <a:p>
            <a:pPr algn="l">
              <a:defRPr/>
            </a:pPr>
            <a:r>
              <a:rPr lang="en-US" altLang="zh-TW" dirty="0">
                <a:solidFill>
                  <a:schemeClr val="tx1"/>
                </a:solidFill>
              </a:rPr>
              <a:t>『</a:t>
            </a:r>
            <a:r>
              <a:rPr lang="zh-TW" altLang="en-US" dirty="0">
                <a:solidFill>
                  <a:schemeClr val="tx1"/>
                </a:solidFill>
              </a:rPr>
              <a:t>大專校院校外實習學生團體保險</a:t>
            </a:r>
            <a:r>
              <a:rPr lang="en-US" altLang="zh-TW" dirty="0">
                <a:solidFill>
                  <a:schemeClr val="tx1"/>
                </a:solidFill>
              </a:rPr>
              <a:t>』</a:t>
            </a:r>
          </a:p>
          <a:p>
            <a:pPr algn="l">
              <a:defRPr/>
            </a:pPr>
            <a:r>
              <a:rPr lang="zh-TW" altLang="en-US" dirty="0">
                <a:solidFill>
                  <a:schemeClr val="tx1"/>
                </a:solidFill>
              </a:rPr>
              <a:t>          </a:t>
            </a:r>
            <a:r>
              <a:rPr lang="en-US" altLang="zh-TW" dirty="0">
                <a:solidFill>
                  <a:schemeClr val="tx1"/>
                </a:solidFill>
              </a:rPr>
              <a:t> </a:t>
            </a:r>
            <a:r>
              <a:rPr lang="zh-TW" altLang="en-US" dirty="0">
                <a:solidFill>
                  <a:schemeClr val="tx1"/>
                </a:solidFill>
              </a:rPr>
              <a:t>    </a:t>
            </a:r>
            <a:r>
              <a:rPr lang="en-US" altLang="zh-TW" dirty="0">
                <a:solidFill>
                  <a:schemeClr val="tx1"/>
                </a:solidFill>
              </a:rPr>
              <a:t>114</a:t>
            </a:r>
            <a:r>
              <a:rPr lang="zh-TW" altLang="en-US" dirty="0">
                <a:solidFill>
                  <a:schemeClr val="tx1"/>
                </a:solidFill>
              </a:rPr>
              <a:t>年度作業手冊</a:t>
            </a:r>
            <a:endParaRPr lang="en-US" altLang="zh-TW" dirty="0">
              <a:solidFill>
                <a:schemeClr val="tx1"/>
              </a:solidFill>
            </a:endParaRPr>
          </a:p>
        </p:txBody>
      </p:sp>
      <p:sp>
        <p:nvSpPr>
          <p:cNvPr id="3" name="矩形 2"/>
          <p:cNvSpPr/>
          <p:nvPr/>
        </p:nvSpPr>
        <p:spPr>
          <a:xfrm>
            <a:off x="611188" y="3717032"/>
            <a:ext cx="5040312" cy="646112"/>
          </a:xfrm>
          <a:prstGeom prst="rect">
            <a:avLst/>
          </a:prstGeom>
        </p:spPr>
        <p:txBody>
          <a:bodyPr>
            <a:spAutoFit/>
          </a:bodyPr>
          <a:lstStyle/>
          <a:p>
            <a:pPr fontAlgn="auto">
              <a:spcAft>
                <a:spcPts val="0"/>
              </a:spcAft>
              <a:buClr>
                <a:schemeClr val="accent1"/>
              </a:buClr>
              <a:buSzPct val="85000"/>
              <a:defRPr/>
            </a:pP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履約期間：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114</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08</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-115</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fontAlgn="auto">
              <a:spcAft>
                <a:spcPts val="0"/>
              </a:spcAft>
              <a:buClr>
                <a:schemeClr val="accent1"/>
              </a:buClr>
              <a:buSzPct val="85000"/>
              <a:defRPr/>
            </a:pPr>
            <a:r>
              <a:rPr lang="zh-TW" altLang="zh-TW" b="1" dirty="0">
                <a:effectLst>
                  <a:outerShdw blurRad="38100" dist="38100" dir="2700000" algn="tl">
                    <a:srgbClr val="000000">
                      <a:alpha val="43137"/>
                    </a:srgbClr>
                  </a:outerShdw>
                </a:effectLst>
                <a:latin typeface="微軟正黑體" pitchFamily="34" charset="-120"/>
                <a:ea typeface="微軟正黑體" pitchFamily="34" charset="-120"/>
              </a:rPr>
              <a:t>招標案號：</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LP5-114026</a:t>
            </a:r>
            <a:endParaRPr lang="zh-TW" altLang="zh-TW" b="1" dirty="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619672"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投保及加退保流程</a:t>
            </a:r>
          </a:p>
        </p:txBody>
      </p:sp>
    </p:spTree>
    <p:extLst>
      <p:ext uri="{BB962C8B-B14F-4D97-AF65-F5344CB8AC3E}">
        <p14:creationId xmlns:p14="http://schemas.microsoft.com/office/powerpoint/2010/main" val="2825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9D0A50-2745-4E82-9C88-2268DC0137EF}"/>
              </a:ext>
            </a:extLst>
          </p:cNvPr>
          <p:cNvPicPr>
            <a:picLocks noChangeAspect="1"/>
          </p:cNvPicPr>
          <p:nvPr/>
        </p:nvPicPr>
        <p:blipFill>
          <a:blip r:embed="rId2"/>
          <a:stretch>
            <a:fillRect/>
          </a:stretch>
        </p:blipFill>
        <p:spPr>
          <a:xfrm>
            <a:off x="234038" y="2230469"/>
            <a:ext cx="8591687" cy="4104456"/>
          </a:xfrm>
          <a:prstGeom prst="rect">
            <a:avLst/>
          </a:prstGeom>
        </p:spPr>
      </p:pic>
      <p:sp>
        <p:nvSpPr>
          <p:cNvPr id="3" name="Rectangle 7">
            <a:extLst>
              <a:ext uri="{FF2B5EF4-FFF2-40B4-BE49-F238E27FC236}">
                <a16:creationId xmlns:a16="http://schemas.microsoft.com/office/drawing/2014/main" id="{3206A646-F2B3-4EC6-BEF6-9D48572727AE}"/>
              </a:ext>
            </a:extLst>
          </p:cNvPr>
          <p:cNvSpPr txBox="1">
            <a:spLocks noChangeArrowheads="1"/>
          </p:cNvSpPr>
          <p:nvPr/>
        </p:nvSpPr>
        <p:spPr>
          <a:xfrm>
            <a:off x="415082" y="56233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文字方塊 3">
            <a:extLst>
              <a:ext uri="{FF2B5EF4-FFF2-40B4-BE49-F238E27FC236}">
                <a16:creationId xmlns:a16="http://schemas.microsoft.com/office/drawing/2014/main" id="{726F0BF9-35E3-4F02-AF3D-44964F24C6EB}"/>
              </a:ext>
            </a:extLst>
          </p:cNvPr>
          <p:cNvSpPr txBox="1"/>
          <p:nvPr/>
        </p:nvSpPr>
        <p:spPr>
          <a:xfrm>
            <a:off x="1115616" y="1659894"/>
            <a:ext cx="7071167" cy="400110"/>
          </a:xfrm>
          <a:prstGeom prst="rect">
            <a:avLst/>
          </a:prstGeom>
          <a:noFill/>
        </p:spPr>
        <p:txBody>
          <a:bodyPr wrap="non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找到新光產物官網，首頁上方的商品櫥窗，選擇團體傷害險</a:t>
            </a:r>
          </a:p>
        </p:txBody>
      </p:sp>
    </p:spTree>
    <p:extLst>
      <p:ext uri="{BB962C8B-B14F-4D97-AF65-F5344CB8AC3E}">
        <p14:creationId xmlns:p14="http://schemas.microsoft.com/office/powerpoint/2010/main" val="295108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03CF65-44E5-4F8A-8F02-D5B360BA9E8C}"/>
              </a:ext>
            </a:extLst>
          </p:cNvPr>
          <p:cNvPicPr>
            <a:picLocks noChangeAspect="1"/>
          </p:cNvPicPr>
          <p:nvPr/>
        </p:nvPicPr>
        <p:blipFill>
          <a:blip r:embed="rId2"/>
          <a:stretch>
            <a:fillRect/>
          </a:stretch>
        </p:blipFill>
        <p:spPr>
          <a:xfrm>
            <a:off x="179512" y="2420888"/>
            <a:ext cx="8964488" cy="3648556"/>
          </a:xfrm>
          <a:prstGeom prst="rect">
            <a:avLst/>
          </a:prstGeom>
        </p:spPr>
      </p:pic>
      <p:sp>
        <p:nvSpPr>
          <p:cNvPr id="4" name="Rectangle 7">
            <a:extLst>
              <a:ext uri="{FF2B5EF4-FFF2-40B4-BE49-F238E27FC236}">
                <a16:creationId xmlns:a16="http://schemas.microsoft.com/office/drawing/2014/main" id="{378A4249-F20B-4B49-9AB7-E2E8F078A039}"/>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2" name="文字方塊 1">
            <a:extLst>
              <a:ext uri="{FF2B5EF4-FFF2-40B4-BE49-F238E27FC236}">
                <a16:creationId xmlns:a16="http://schemas.microsoft.com/office/drawing/2014/main" id="{FD6A81C0-05BD-4488-A463-4BFD5CEDD1CC}"/>
              </a:ext>
            </a:extLst>
          </p:cNvPr>
          <p:cNvSpPr txBox="1"/>
          <p:nvPr/>
        </p:nvSpPr>
        <p:spPr>
          <a:xfrm>
            <a:off x="1835696" y="1748279"/>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找到｢大專校院校外實習學生團體保險</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專區</a:t>
            </a:r>
          </a:p>
        </p:txBody>
      </p:sp>
    </p:spTree>
    <p:extLst>
      <p:ext uri="{BB962C8B-B14F-4D97-AF65-F5344CB8AC3E}">
        <p14:creationId xmlns:p14="http://schemas.microsoft.com/office/powerpoint/2010/main" val="436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8DAC433-722D-4F09-86BD-A6E1B832DDA2}"/>
              </a:ext>
            </a:extLst>
          </p:cNvPr>
          <p:cNvPicPr>
            <a:picLocks noChangeAspect="1"/>
          </p:cNvPicPr>
          <p:nvPr/>
        </p:nvPicPr>
        <p:blipFill>
          <a:blip r:embed="rId2"/>
          <a:stretch>
            <a:fillRect/>
          </a:stretch>
        </p:blipFill>
        <p:spPr>
          <a:xfrm>
            <a:off x="256189" y="2437245"/>
            <a:ext cx="8631621" cy="3639179"/>
          </a:xfrm>
          <a:prstGeom prst="rect">
            <a:avLst/>
          </a:prstGeom>
        </p:spPr>
      </p:pic>
      <p:sp>
        <p:nvSpPr>
          <p:cNvPr id="3" name="文字方塊 2">
            <a:extLst>
              <a:ext uri="{FF2B5EF4-FFF2-40B4-BE49-F238E27FC236}">
                <a16:creationId xmlns:a16="http://schemas.microsoft.com/office/drawing/2014/main" id="{B52E0204-5094-43AE-8935-9BC2DD363132}"/>
              </a:ext>
            </a:extLst>
          </p:cNvPr>
          <p:cNvSpPr txBox="1"/>
          <p:nvPr/>
        </p:nvSpPr>
        <p:spPr>
          <a:xfrm>
            <a:off x="1763688" y="1756457"/>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請先閱讀重要公告，再進行投保及加退保作業。</a:t>
            </a:r>
          </a:p>
        </p:txBody>
      </p:sp>
      <p:sp>
        <p:nvSpPr>
          <p:cNvPr id="4" name="Rectangle 7">
            <a:extLst>
              <a:ext uri="{FF2B5EF4-FFF2-40B4-BE49-F238E27FC236}">
                <a16:creationId xmlns:a16="http://schemas.microsoft.com/office/drawing/2014/main" id="{75AE40A2-A47E-4092-8C4F-1BDC525853B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0753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4AE35DF-9712-468B-8E54-083DBB0DA78D}"/>
              </a:ext>
            </a:extLst>
          </p:cNvPr>
          <p:cNvPicPr>
            <a:picLocks noChangeAspect="1"/>
          </p:cNvPicPr>
          <p:nvPr/>
        </p:nvPicPr>
        <p:blipFill>
          <a:blip r:embed="rId2"/>
          <a:stretch>
            <a:fillRect/>
          </a:stretch>
        </p:blipFill>
        <p:spPr>
          <a:xfrm>
            <a:off x="1979712" y="1268760"/>
            <a:ext cx="5328592" cy="4907914"/>
          </a:xfrm>
          <a:prstGeom prst="rect">
            <a:avLst/>
          </a:prstGeom>
        </p:spPr>
      </p:pic>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3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75656"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投保文件填寫說明</a:t>
            </a:r>
          </a:p>
        </p:txBody>
      </p:sp>
    </p:spTree>
    <p:extLst>
      <p:ext uri="{BB962C8B-B14F-4D97-AF65-F5344CB8AC3E}">
        <p14:creationId xmlns:p14="http://schemas.microsoft.com/office/powerpoint/2010/main" val="386655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4554009-3A9B-48BB-AADF-AB2623BEC3D4}"/>
              </a:ext>
            </a:extLst>
          </p:cNvPr>
          <p:cNvPicPr>
            <a:picLocks noChangeAspect="1"/>
          </p:cNvPicPr>
          <p:nvPr/>
        </p:nvPicPr>
        <p:blipFill>
          <a:blip r:embed="rId2"/>
          <a:stretch>
            <a:fillRect/>
          </a:stretch>
        </p:blipFill>
        <p:spPr>
          <a:xfrm>
            <a:off x="466152" y="1988840"/>
            <a:ext cx="8211696" cy="3620005"/>
          </a:xfrm>
          <a:prstGeom prst="rect">
            <a:avLst/>
          </a:prstGeom>
        </p:spPr>
      </p:pic>
      <p:sp>
        <p:nvSpPr>
          <p:cNvPr id="3" name="文字方塊 2">
            <a:extLst>
              <a:ext uri="{FF2B5EF4-FFF2-40B4-BE49-F238E27FC236}">
                <a16:creationId xmlns:a16="http://schemas.microsoft.com/office/drawing/2014/main" id="{F3281C68-50BA-4B3D-A22F-79B5D2830D95}"/>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77675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28581A-01D6-490D-B9ED-F2D7CF81039B}"/>
              </a:ext>
            </a:extLst>
          </p:cNvPr>
          <p:cNvPicPr>
            <a:picLocks noChangeAspect="1"/>
          </p:cNvPicPr>
          <p:nvPr/>
        </p:nvPicPr>
        <p:blipFill>
          <a:blip r:embed="rId2"/>
          <a:stretch>
            <a:fillRect/>
          </a:stretch>
        </p:blipFill>
        <p:spPr>
          <a:xfrm>
            <a:off x="467544" y="-13274"/>
            <a:ext cx="5065175" cy="6840760"/>
          </a:xfrm>
          <a:prstGeom prst="rect">
            <a:avLst/>
          </a:prstGeom>
        </p:spPr>
      </p:pic>
      <p:sp>
        <p:nvSpPr>
          <p:cNvPr id="2" name="文字方塊 1">
            <a:extLst>
              <a:ext uri="{FF2B5EF4-FFF2-40B4-BE49-F238E27FC236}">
                <a16:creationId xmlns:a16="http://schemas.microsoft.com/office/drawing/2014/main" id="{0000AC59-620D-4D6A-8022-53D33C4807E9}"/>
              </a:ext>
            </a:extLst>
          </p:cNvPr>
          <p:cNvSpPr txBox="1"/>
          <p:nvPr/>
        </p:nvSpPr>
        <p:spPr>
          <a:xfrm>
            <a:off x="6084168" y="3861048"/>
            <a:ext cx="2108269" cy="1015663"/>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要保書範本</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要保文件共有</a:t>
            </a:r>
            <a:r>
              <a:rPr lang="en-US" altLang="zh-TW" sz="2000" b="1" u="sng" dirty="0">
                <a:solidFill>
                  <a:srgbClr val="FF0000"/>
                </a:solidFill>
                <a:latin typeface="標楷體" panose="03000509000000000000" pitchFamily="65" charset="-120"/>
                <a:ea typeface="標楷體" panose="03000509000000000000" pitchFamily="65" charset="-120"/>
              </a:rPr>
              <a:t>3</a:t>
            </a:r>
            <a:r>
              <a:rPr lang="zh-TW" altLang="en-US" sz="2000" b="1" u="sng" dirty="0">
                <a:solidFill>
                  <a:srgbClr val="FF0000"/>
                </a:solidFill>
                <a:latin typeface="標楷體" panose="03000509000000000000" pitchFamily="65" charset="-120"/>
                <a:ea typeface="標楷體" panose="03000509000000000000" pitchFamily="65" charset="-120"/>
              </a:rPr>
              <a:t>頁</a:t>
            </a:r>
          </a:p>
        </p:txBody>
      </p:sp>
      <p:sp>
        <p:nvSpPr>
          <p:cNvPr id="3" name="矩形 2">
            <a:extLst>
              <a:ext uri="{FF2B5EF4-FFF2-40B4-BE49-F238E27FC236}">
                <a16:creationId xmlns:a16="http://schemas.microsoft.com/office/drawing/2014/main" id="{8C2A20E0-9933-46C6-8F93-07C010E89B46}"/>
              </a:ext>
            </a:extLst>
          </p:cNvPr>
          <p:cNvSpPr/>
          <p:nvPr/>
        </p:nvSpPr>
        <p:spPr>
          <a:xfrm>
            <a:off x="5940152" y="1340768"/>
            <a:ext cx="2520280"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要保書</a:t>
            </a:r>
          </a:p>
        </p:txBody>
      </p:sp>
    </p:spTree>
    <p:extLst>
      <p:ext uri="{BB962C8B-B14F-4D97-AF65-F5344CB8AC3E}">
        <p14:creationId xmlns:p14="http://schemas.microsoft.com/office/powerpoint/2010/main" val="358857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6DBE8EF-081A-4500-95C0-1FD16F491149}"/>
              </a:ext>
            </a:extLst>
          </p:cNvPr>
          <p:cNvPicPr>
            <a:picLocks noChangeAspect="1"/>
          </p:cNvPicPr>
          <p:nvPr/>
        </p:nvPicPr>
        <p:blipFill>
          <a:blip r:embed="rId2"/>
          <a:stretch>
            <a:fillRect/>
          </a:stretch>
        </p:blipFill>
        <p:spPr>
          <a:xfrm>
            <a:off x="230616" y="1700808"/>
            <a:ext cx="5678066" cy="4194086"/>
          </a:xfrm>
          <a:prstGeom prst="rect">
            <a:avLst/>
          </a:prstGeom>
        </p:spPr>
      </p:pic>
      <p:sp>
        <p:nvSpPr>
          <p:cNvPr id="5" name="文字方塊 4">
            <a:extLst>
              <a:ext uri="{FF2B5EF4-FFF2-40B4-BE49-F238E27FC236}">
                <a16:creationId xmlns:a16="http://schemas.microsoft.com/office/drawing/2014/main" id="{246F38D2-C967-436D-934E-F4B39E3289DF}"/>
              </a:ext>
            </a:extLst>
          </p:cNvPr>
          <p:cNvSpPr txBox="1"/>
          <p:nvPr/>
        </p:nvSpPr>
        <p:spPr>
          <a:xfrm>
            <a:off x="6012160" y="3947431"/>
            <a:ext cx="2749471" cy="1323439"/>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紅色文字部分皆為必填</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若有保險卡需求請註明</a:t>
            </a:r>
          </a:p>
          <a:p>
            <a:endParaRPr lang="zh-TW" altLang="en-US" sz="2000" b="1" dirty="0">
              <a:latin typeface="微軟正黑體" panose="020B0604030504040204" pitchFamily="34" charset="-120"/>
              <a:ea typeface="微軟正黑體" panose="020B0604030504040204" pitchFamily="34" charset="-120"/>
            </a:endParaRPr>
          </a:p>
        </p:txBody>
      </p:sp>
      <p:sp>
        <p:nvSpPr>
          <p:cNvPr id="15" name="箭號: 向下 14">
            <a:extLst>
              <a:ext uri="{FF2B5EF4-FFF2-40B4-BE49-F238E27FC236}">
                <a16:creationId xmlns:a16="http://schemas.microsoft.com/office/drawing/2014/main" id="{F262A198-AFF2-4332-8328-A419FEB8D365}"/>
              </a:ext>
            </a:extLst>
          </p:cNvPr>
          <p:cNvSpPr/>
          <p:nvPr/>
        </p:nvSpPr>
        <p:spPr>
          <a:xfrm rot="5400000">
            <a:off x="4611495" y="2147683"/>
            <a:ext cx="303121" cy="291044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下 15">
            <a:extLst>
              <a:ext uri="{FF2B5EF4-FFF2-40B4-BE49-F238E27FC236}">
                <a16:creationId xmlns:a16="http://schemas.microsoft.com/office/drawing/2014/main" id="{174C41B4-6B63-4058-AB86-7FF8D92B1043}"/>
              </a:ext>
            </a:extLst>
          </p:cNvPr>
          <p:cNvSpPr/>
          <p:nvPr/>
        </p:nvSpPr>
        <p:spPr>
          <a:xfrm rot="5400000">
            <a:off x="4011203" y="3269716"/>
            <a:ext cx="207562" cy="455857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F0361EE-4285-45FA-8D63-A3D351869BCC}"/>
              </a:ext>
            </a:extLst>
          </p:cNvPr>
          <p:cNvSpPr txBox="1"/>
          <p:nvPr/>
        </p:nvSpPr>
        <p:spPr>
          <a:xfrm>
            <a:off x="2427823" y="541570"/>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47617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C4EB4A9-5143-4F8F-931A-116312A273C0}"/>
              </a:ext>
            </a:extLst>
          </p:cNvPr>
          <p:cNvPicPr>
            <a:picLocks noChangeAspect="1"/>
          </p:cNvPicPr>
          <p:nvPr/>
        </p:nvPicPr>
        <p:blipFill>
          <a:blip r:embed="rId2"/>
          <a:stretch>
            <a:fillRect/>
          </a:stretch>
        </p:blipFill>
        <p:spPr>
          <a:xfrm>
            <a:off x="262894" y="1333098"/>
            <a:ext cx="7431726" cy="3555491"/>
          </a:xfrm>
          <a:prstGeom prst="rect">
            <a:avLst/>
          </a:prstGeom>
        </p:spPr>
      </p:pic>
      <p:sp>
        <p:nvSpPr>
          <p:cNvPr id="15" name="箭號: 向下 14">
            <a:extLst>
              <a:ext uri="{FF2B5EF4-FFF2-40B4-BE49-F238E27FC236}">
                <a16:creationId xmlns:a16="http://schemas.microsoft.com/office/drawing/2014/main" id="{F262A198-AFF2-4332-8328-A419FEB8D365}"/>
              </a:ext>
            </a:extLst>
          </p:cNvPr>
          <p:cNvSpPr/>
          <p:nvPr/>
        </p:nvSpPr>
        <p:spPr>
          <a:xfrm rot="5400000">
            <a:off x="7023110" y="611261"/>
            <a:ext cx="360250" cy="3090458"/>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向下 16">
            <a:extLst>
              <a:ext uri="{FF2B5EF4-FFF2-40B4-BE49-F238E27FC236}">
                <a16:creationId xmlns:a16="http://schemas.microsoft.com/office/drawing/2014/main" id="{CCCBE21A-6B31-4C1C-A6E7-834387A3CDFA}"/>
              </a:ext>
            </a:extLst>
          </p:cNvPr>
          <p:cNvSpPr/>
          <p:nvPr/>
        </p:nvSpPr>
        <p:spPr>
          <a:xfrm rot="5400000">
            <a:off x="7836827" y="2055894"/>
            <a:ext cx="360248" cy="146302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B6EA5D7-2DAA-44BD-B334-F627F1ED175E}"/>
              </a:ext>
            </a:extLst>
          </p:cNvPr>
          <p:cNvSpPr txBox="1"/>
          <p:nvPr/>
        </p:nvSpPr>
        <p:spPr>
          <a:xfrm>
            <a:off x="145619" y="4993873"/>
            <a:ext cx="8852761" cy="1323439"/>
          </a:xfrm>
          <a:prstGeom prst="rect">
            <a:avLst/>
          </a:prstGeom>
          <a:noFill/>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共兩處需要用印</a:t>
            </a:r>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*若有正副本需求請註明份數</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負責人可蓋校長章或系主任章</a:t>
            </a:r>
            <a:endParaRPr lang="en-US" altLang="zh-TW" sz="2000" b="1"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AEA8DD6C-4719-4014-9A07-34DF8849E0D9}"/>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403949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4"/>
          <p:cNvSpPr txBox="1">
            <a:spLocks noChangeArrowheads="1"/>
          </p:cNvSpPr>
          <p:nvPr/>
        </p:nvSpPr>
        <p:spPr bwMode="auto">
          <a:xfrm>
            <a:off x="3203848" y="558476"/>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buFontTx/>
              <a:buNone/>
              <a:defRPr/>
            </a:pPr>
            <a:r>
              <a:rPr kumimoji="0"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5" name="文字方塊 5"/>
          <p:cNvSpPr txBox="1">
            <a:spLocks noChangeArrowheads="1"/>
          </p:cNvSpPr>
          <p:nvPr/>
        </p:nvSpPr>
        <p:spPr bwMode="auto">
          <a:xfrm>
            <a:off x="2411760" y="1266501"/>
            <a:ext cx="6264696" cy="548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nSpc>
                <a:spcPct val="200000"/>
              </a:lnSpc>
              <a:buFont typeface="Arial" pitchFamily="34" charset="0"/>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●保障計劃說明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●投保及加退保文件填寫說明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●理賠流程說明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●Ｑ＆Ａ</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endParaRPr kumimoji="0" lang="en-US" altLang="zh-TW" sz="30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58397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C57A99-0B5A-4E9C-903A-E7C722B0F592}"/>
              </a:ext>
            </a:extLst>
          </p:cNvPr>
          <p:cNvPicPr>
            <a:picLocks noChangeAspect="1"/>
          </p:cNvPicPr>
          <p:nvPr/>
        </p:nvPicPr>
        <p:blipFill>
          <a:blip r:embed="rId2"/>
          <a:stretch>
            <a:fillRect/>
          </a:stretch>
        </p:blipFill>
        <p:spPr>
          <a:xfrm>
            <a:off x="656286" y="1243120"/>
            <a:ext cx="3938551" cy="5645255"/>
          </a:xfrm>
          <a:prstGeom prst="rect">
            <a:avLst/>
          </a:prstGeom>
        </p:spPr>
      </p:pic>
      <p:sp>
        <p:nvSpPr>
          <p:cNvPr id="5" name="箭號: 向下 4">
            <a:extLst>
              <a:ext uri="{FF2B5EF4-FFF2-40B4-BE49-F238E27FC236}">
                <a16:creationId xmlns:a16="http://schemas.microsoft.com/office/drawing/2014/main" id="{52378450-AE2C-42F1-9692-EF663D5768CA}"/>
              </a:ext>
            </a:extLst>
          </p:cNvPr>
          <p:cNvSpPr/>
          <p:nvPr/>
        </p:nvSpPr>
        <p:spPr>
          <a:xfrm rot="5400000">
            <a:off x="4427983" y="1035453"/>
            <a:ext cx="288032" cy="255144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A797F499-A82A-47E9-82AA-C4F21FB11D2B}"/>
              </a:ext>
            </a:extLst>
          </p:cNvPr>
          <p:cNvSpPr/>
          <p:nvPr/>
        </p:nvSpPr>
        <p:spPr>
          <a:xfrm rot="5400000">
            <a:off x="4887035" y="4814821"/>
            <a:ext cx="288032" cy="1926214"/>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7A50759F-ADFF-4362-99C2-3A52CDDEC6B1}"/>
              </a:ext>
            </a:extLst>
          </p:cNvPr>
          <p:cNvSpPr txBox="1"/>
          <p:nvPr/>
        </p:nvSpPr>
        <p:spPr>
          <a:xfrm>
            <a:off x="4541124" y="2613392"/>
            <a:ext cx="4031873" cy="2862322"/>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要保單位名稱需與要保書名稱一致</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此處務必用印</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負責人可蓋校長章或系主任章</a:t>
            </a:r>
            <a:endParaRPr lang="zh-TW" altLang="en-US"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6156176" y="1501087"/>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保戶權益確認書</a:t>
            </a:r>
          </a:p>
        </p:txBody>
      </p:sp>
    </p:spTree>
    <p:extLst>
      <p:ext uri="{BB962C8B-B14F-4D97-AF65-F5344CB8AC3E}">
        <p14:creationId xmlns:p14="http://schemas.microsoft.com/office/powerpoint/2010/main" val="21817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A084985-163C-47BB-85C1-8E8538908978}"/>
              </a:ext>
            </a:extLst>
          </p:cNvPr>
          <p:cNvPicPr>
            <a:picLocks noChangeAspect="1"/>
          </p:cNvPicPr>
          <p:nvPr/>
        </p:nvPicPr>
        <p:blipFill>
          <a:blip r:embed="rId2"/>
          <a:stretch>
            <a:fillRect/>
          </a:stretch>
        </p:blipFill>
        <p:spPr>
          <a:xfrm>
            <a:off x="431572" y="1052735"/>
            <a:ext cx="3955326" cy="5604941"/>
          </a:xfrm>
          <a:prstGeom prst="rect">
            <a:avLst/>
          </a:prstGeom>
        </p:spPr>
      </p:pic>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5224568" y="2204864"/>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實習生核對表</a:t>
            </a:r>
          </a:p>
        </p:txBody>
      </p:sp>
    </p:spTree>
    <p:extLst>
      <p:ext uri="{BB962C8B-B14F-4D97-AF65-F5344CB8AC3E}">
        <p14:creationId xmlns:p14="http://schemas.microsoft.com/office/powerpoint/2010/main" val="152076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97AD789-D3E7-4B88-8A7B-DF9714A811CA}"/>
              </a:ext>
            </a:extLst>
          </p:cNvPr>
          <p:cNvPicPr>
            <a:picLocks noChangeAspect="1"/>
          </p:cNvPicPr>
          <p:nvPr/>
        </p:nvPicPr>
        <p:blipFill>
          <a:blip r:embed="rId2"/>
          <a:stretch>
            <a:fillRect/>
          </a:stretch>
        </p:blipFill>
        <p:spPr>
          <a:xfrm>
            <a:off x="202522" y="1519673"/>
            <a:ext cx="5897798" cy="4608512"/>
          </a:xfrm>
          <a:prstGeom prst="rect">
            <a:avLst/>
          </a:prstGeom>
        </p:spPr>
      </p:pic>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4" name="箭號: 向下 3">
            <a:extLst>
              <a:ext uri="{FF2B5EF4-FFF2-40B4-BE49-F238E27FC236}">
                <a16:creationId xmlns:a16="http://schemas.microsoft.com/office/drawing/2014/main" id="{54A21A83-F735-496C-94C5-678E9347D4B4}"/>
              </a:ext>
            </a:extLst>
          </p:cNvPr>
          <p:cNvSpPr/>
          <p:nvPr/>
        </p:nvSpPr>
        <p:spPr>
          <a:xfrm rot="5400000">
            <a:off x="4380366" y="429054"/>
            <a:ext cx="311260" cy="338437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69F31D0A-E2F2-456B-BE86-C56C48CDA63D}"/>
              </a:ext>
            </a:extLst>
          </p:cNvPr>
          <p:cNvSpPr txBox="1"/>
          <p:nvPr/>
        </p:nvSpPr>
        <p:spPr>
          <a:xfrm>
            <a:off x="5601714" y="2502468"/>
            <a:ext cx="3518912" cy="2246769"/>
          </a:xfrm>
          <a:prstGeom prst="rect">
            <a:avLst/>
          </a:prstGeom>
          <a:noFill/>
        </p:spPr>
        <p:txBody>
          <a:bodyPr wrap="none" rtlCol="0">
            <a:spAutoFit/>
          </a:bodyPr>
          <a:lstStyle/>
          <a:p>
            <a:r>
              <a:rPr lang="en-US" altLang="zh-TW" sz="2000" b="1" dirty="0">
                <a:solidFill>
                  <a:srgbClr val="FF0000"/>
                </a:solidFill>
                <a:latin typeface="標楷體" panose="03000509000000000000" pitchFamily="65" charset="-120"/>
                <a:ea typeface="標楷體" panose="03000509000000000000" pitchFamily="65" charset="-120"/>
              </a:rPr>
              <a:t>1.</a:t>
            </a:r>
            <a:r>
              <a:rPr lang="zh-TW" altLang="en-US" sz="2000" b="1" dirty="0">
                <a:solidFill>
                  <a:srgbClr val="FF0000"/>
                </a:solidFill>
                <a:latin typeface="標楷體" panose="03000509000000000000" pitchFamily="65" charset="-120"/>
                <a:ea typeface="標楷體" panose="03000509000000000000" pitchFamily="65" charset="-120"/>
              </a:rPr>
              <a:t>送件前請再次確認文件是否</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都已備齊、用印。</a:t>
            </a:r>
            <a:endParaRPr lang="en-US" altLang="zh-TW" sz="2000" b="1" dirty="0">
              <a:solidFill>
                <a:srgbClr val="FF0000"/>
              </a:solidFill>
              <a:latin typeface="標楷體" panose="03000509000000000000" pitchFamily="65" charset="-120"/>
              <a:ea typeface="標楷體" panose="03000509000000000000" pitchFamily="65" charset="-120"/>
            </a:endParaRPr>
          </a:p>
          <a:p>
            <a:endParaRPr lang="en-US" altLang="zh-TW" sz="2000" b="1" dirty="0">
              <a:solidFill>
                <a:srgbClr val="FF0000"/>
              </a:solidFill>
              <a:latin typeface="標楷體" panose="03000509000000000000" pitchFamily="65" charset="-120"/>
              <a:ea typeface="標楷體" panose="03000509000000000000" pitchFamily="65" charset="-120"/>
            </a:endParaRPr>
          </a:p>
          <a:p>
            <a:r>
              <a:rPr lang="en-US" altLang="zh-TW" sz="2000" b="1" dirty="0">
                <a:solidFill>
                  <a:srgbClr val="FF0000"/>
                </a:solidFill>
                <a:latin typeface="標楷體" panose="03000509000000000000" pitchFamily="65" charset="-120"/>
                <a:ea typeface="標楷體" panose="03000509000000000000" pitchFamily="65" charset="-120"/>
              </a:rPr>
              <a:t>2.</a:t>
            </a:r>
            <a:r>
              <a:rPr lang="zh-TW" altLang="en-US" sz="2000" b="1" dirty="0">
                <a:solidFill>
                  <a:srgbClr val="FF0000"/>
                </a:solidFill>
                <a:latin typeface="標楷體" panose="03000509000000000000" pitchFamily="65" charset="-120"/>
                <a:ea typeface="標楷體" panose="03000509000000000000" pitchFamily="65" charset="-120"/>
              </a:rPr>
              <a:t>可先提供匯款帳號及影本，</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後續若有退費會以匯款方式</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，直接匯入指定帳戶。</a:t>
            </a:r>
          </a:p>
          <a:p>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7" name="箭號: 向下 6">
            <a:extLst>
              <a:ext uri="{FF2B5EF4-FFF2-40B4-BE49-F238E27FC236}">
                <a16:creationId xmlns:a16="http://schemas.microsoft.com/office/drawing/2014/main" id="{C3DCB24C-6C3A-42B9-84DB-BC90629C1A91}"/>
              </a:ext>
            </a:extLst>
          </p:cNvPr>
          <p:cNvSpPr/>
          <p:nvPr/>
        </p:nvSpPr>
        <p:spPr>
          <a:xfrm rot="5400000">
            <a:off x="4177448" y="2619452"/>
            <a:ext cx="311260" cy="269050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4598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8" name="圖片 7">
            <a:extLst>
              <a:ext uri="{FF2B5EF4-FFF2-40B4-BE49-F238E27FC236}">
                <a16:creationId xmlns:a16="http://schemas.microsoft.com/office/drawing/2014/main" id="{C96FFA41-2875-479B-86D6-F9D00E5B03CC}"/>
              </a:ext>
            </a:extLst>
          </p:cNvPr>
          <p:cNvPicPr>
            <a:picLocks noChangeAspect="1"/>
          </p:cNvPicPr>
          <p:nvPr/>
        </p:nvPicPr>
        <p:blipFill>
          <a:blip r:embed="rId2"/>
          <a:stretch>
            <a:fillRect/>
          </a:stretch>
        </p:blipFill>
        <p:spPr>
          <a:xfrm>
            <a:off x="251520" y="1772816"/>
            <a:ext cx="8779541" cy="2592288"/>
          </a:xfrm>
          <a:prstGeom prst="rect">
            <a:avLst/>
          </a:prstGeom>
        </p:spPr>
      </p:pic>
      <p:sp>
        <p:nvSpPr>
          <p:cNvPr id="9" name="文字方塊 8">
            <a:extLst>
              <a:ext uri="{FF2B5EF4-FFF2-40B4-BE49-F238E27FC236}">
                <a16:creationId xmlns:a16="http://schemas.microsoft.com/office/drawing/2014/main" id="{07109B7A-EED7-470D-9313-170FF51AB1F4}"/>
              </a:ext>
            </a:extLst>
          </p:cNvPr>
          <p:cNvSpPr txBox="1"/>
          <p:nvPr/>
        </p:nvSpPr>
        <p:spPr>
          <a:xfrm>
            <a:off x="971600" y="5157192"/>
            <a:ext cx="4929555"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紅字部分皆為必填，</a:t>
            </a:r>
            <a:r>
              <a:rPr lang="zh-TW" altLang="en-US" sz="2000" b="1" u="sng" dirty="0">
                <a:solidFill>
                  <a:srgbClr val="FF0000"/>
                </a:solidFill>
                <a:latin typeface="標楷體" panose="03000509000000000000" pitchFamily="65" charset="-120"/>
                <a:ea typeface="標楷體" panose="03000509000000000000" pitchFamily="65" charset="-120"/>
              </a:rPr>
              <a:t>傳真號碼</a:t>
            </a:r>
            <a:r>
              <a:rPr lang="zh-TW" altLang="en-US" sz="2000" b="1" dirty="0">
                <a:latin typeface="標楷體" panose="03000509000000000000" pitchFamily="65" charset="-120"/>
                <a:ea typeface="標楷體" panose="03000509000000000000" pitchFamily="65" charset="-120"/>
              </a:rPr>
              <a:t>也需要填寫</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360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2" name="圖片 1">
            <a:extLst>
              <a:ext uri="{FF2B5EF4-FFF2-40B4-BE49-F238E27FC236}">
                <a16:creationId xmlns:a16="http://schemas.microsoft.com/office/drawing/2014/main" id="{19AB2184-0667-447F-800C-2BAFABE24C26}"/>
              </a:ext>
            </a:extLst>
          </p:cNvPr>
          <p:cNvPicPr>
            <a:picLocks noChangeAspect="1"/>
          </p:cNvPicPr>
          <p:nvPr/>
        </p:nvPicPr>
        <p:blipFill>
          <a:blip r:embed="rId2"/>
          <a:stretch>
            <a:fillRect/>
          </a:stretch>
        </p:blipFill>
        <p:spPr>
          <a:xfrm>
            <a:off x="539553" y="1196752"/>
            <a:ext cx="7488832" cy="3681777"/>
          </a:xfrm>
          <a:prstGeom prst="rect">
            <a:avLst/>
          </a:prstGeom>
        </p:spPr>
      </p:pic>
      <p:sp>
        <p:nvSpPr>
          <p:cNvPr id="4" name="文字方塊 3">
            <a:extLst>
              <a:ext uri="{FF2B5EF4-FFF2-40B4-BE49-F238E27FC236}">
                <a16:creationId xmlns:a16="http://schemas.microsoft.com/office/drawing/2014/main" id="{DE9B5B8D-5730-4458-905B-72016E541D25}"/>
              </a:ext>
            </a:extLst>
          </p:cNvPr>
          <p:cNvSpPr txBox="1"/>
          <p:nvPr/>
        </p:nvSpPr>
        <p:spPr>
          <a:xfrm>
            <a:off x="755576" y="4878529"/>
            <a:ext cx="5047873" cy="1477328"/>
          </a:xfrm>
          <a:prstGeom prst="rect">
            <a:avLst/>
          </a:prstGeom>
          <a:noFill/>
        </p:spPr>
        <p:txBody>
          <a:bodyPr wrap="square" rtlCol="0">
            <a:spAutoFit/>
          </a:bodyPr>
          <a:lstStyle/>
          <a:p>
            <a:r>
              <a:rPr lang="zh-TW" altLang="en-US" b="1" u="sng" dirty="0">
                <a:solidFill>
                  <a:srgbClr val="FF0000"/>
                </a:solidFill>
                <a:latin typeface="標楷體" panose="03000509000000000000" pitchFamily="65" charset="-120"/>
                <a:ea typeface="標楷體" panose="03000509000000000000" pitchFamily="65" charset="-120"/>
              </a:rPr>
              <a:t>填寫完成後，共有三處需用印。</a:t>
            </a:r>
            <a:endParaRPr lang="en-US" altLang="zh-TW" b="1" u="sng" dirty="0">
              <a:solidFill>
                <a:srgbClr val="FF0000"/>
              </a:solidFill>
              <a:latin typeface="標楷體" panose="03000509000000000000" pitchFamily="65" charset="-120"/>
              <a:ea typeface="標楷體" panose="03000509000000000000" pitchFamily="65" charset="-120"/>
            </a:endParaRPr>
          </a:p>
          <a:p>
            <a:endParaRPr lang="en-US" altLang="zh-TW" b="1" u="sng" dirty="0">
              <a:solidFill>
                <a:srgbClr val="FF0000"/>
              </a:solidFill>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投保學校</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可蓋學校關防章或系所章。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校長</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或職務代理人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可蓋校長章或系主任章。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承辦人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可與聯絡人不同。</a:t>
            </a:r>
          </a:p>
        </p:txBody>
      </p:sp>
    </p:spTree>
    <p:extLst>
      <p:ext uri="{BB962C8B-B14F-4D97-AF65-F5344CB8AC3E}">
        <p14:creationId xmlns:p14="http://schemas.microsoft.com/office/powerpoint/2010/main" val="4064740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0DB0A0-3A5B-462B-91A6-24E19B98896D}"/>
              </a:ext>
            </a:extLst>
          </p:cNvPr>
          <p:cNvPicPr>
            <a:picLocks noChangeAspect="1"/>
          </p:cNvPicPr>
          <p:nvPr/>
        </p:nvPicPr>
        <p:blipFill>
          <a:blip r:embed="rId2"/>
          <a:stretch>
            <a:fillRect/>
          </a:stretch>
        </p:blipFill>
        <p:spPr>
          <a:xfrm>
            <a:off x="251520" y="130324"/>
            <a:ext cx="4094908" cy="6597352"/>
          </a:xfrm>
          <a:prstGeom prst="rect">
            <a:avLst/>
          </a:prstGeom>
        </p:spPr>
      </p:pic>
      <p:sp>
        <p:nvSpPr>
          <p:cNvPr id="4" name="箭號: 向下 3">
            <a:extLst>
              <a:ext uri="{FF2B5EF4-FFF2-40B4-BE49-F238E27FC236}">
                <a16:creationId xmlns:a16="http://schemas.microsoft.com/office/drawing/2014/main" id="{2845F6D2-8593-449A-B6EC-0096B326FD98}"/>
              </a:ext>
            </a:extLst>
          </p:cNvPr>
          <p:cNvSpPr/>
          <p:nvPr/>
        </p:nvSpPr>
        <p:spPr>
          <a:xfrm rot="5400000">
            <a:off x="4932040" y="26508"/>
            <a:ext cx="360041" cy="309634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5417C396-478F-4E61-B137-1DE091FDAEC5}"/>
              </a:ext>
            </a:extLst>
          </p:cNvPr>
          <p:cNvSpPr txBox="1"/>
          <p:nvPr/>
        </p:nvSpPr>
        <p:spPr>
          <a:xfrm>
            <a:off x="4283970" y="1997839"/>
            <a:ext cx="4752528" cy="2554545"/>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紅字部分皆為必填</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生日請統一使用</a:t>
            </a:r>
            <a:r>
              <a:rPr lang="zh-TW" altLang="en-US" sz="2000" b="1" u="sng" dirty="0">
                <a:solidFill>
                  <a:srgbClr val="FF0000"/>
                </a:solidFill>
                <a:latin typeface="標楷體" panose="03000509000000000000" pitchFamily="65" charset="-120"/>
                <a:ea typeface="標楷體" panose="03000509000000000000" pitchFamily="65" charset="-120"/>
              </a:rPr>
              <a:t>民國年月日</a:t>
            </a:r>
            <a:r>
              <a:rPr lang="en-US" altLang="zh-TW" sz="2000" b="1" u="sng" dirty="0">
                <a:solidFill>
                  <a:srgbClr val="FF0000"/>
                </a:solidFill>
                <a:latin typeface="標楷體" panose="03000509000000000000" pitchFamily="65" charset="-120"/>
                <a:ea typeface="標楷體" panose="03000509000000000000" pitchFamily="65" charset="-120"/>
              </a:rPr>
              <a:t>(YY/MM/DD)</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範例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民國</a:t>
            </a:r>
            <a:r>
              <a:rPr lang="en-US" altLang="zh-TW" sz="2000" b="1" dirty="0">
                <a:latin typeface="標楷體" panose="03000509000000000000" pitchFamily="65" charset="-120"/>
                <a:ea typeface="標楷體" panose="03000509000000000000" pitchFamily="65" charset="-120"/>
              </a:rPr>
              <a:t>94</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日出生</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正確</a:t>
            </a:r>
            <a:r>
              <a:rPr lang="en-US" altLang="zh-TW" sz="2000" b="1" dirty="0">
                <a:latin typeface="標楷體" panose="03000509000000000000" pitchFamily="65" charset="-120"/>
                <a:ea typeface="標楷體" panose="03000509000000000000" pitchFamily="65" charset="-120"/>
              </a:rPr>
              <a:t>:94/01/01</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錯誤</a:t>
            </a:r>
            <a:r>
              <a:rPr lang="en-US" altLang="zh-TW" sz="2000" b="1" dirty="0">
                <a:latin typeface="標楷體" panose="03000509000000000000" pitchFamily="65" charset="-120"/>
                <a:ea typeface="標楷體" panose="03000509000000000000" pitchFamily="65" charset="-120"/>
              </a:rPr>
              <a:t>:94/1/1</a:t>
            </a:r>
            <a:r>
              <a:rPr lang="zh-TW" altLang="en-US" sz="2000" b="1" dirty="0">
                <a:latin typeface="標楷體" panose="03000509000000000000" pitchFamily="65" charset="-120"/>
                <a:ea typeface="標楷體" panose="03000509000000000000" pitchFamily="65" charset="-120"/>
              </a:rPr>
              <a:t> 、</a:t>
            </a:r>
            <a:r>
              <a:rPr lang="en-US" altLang="zh-TW" sz="2000" b="1" dirty="0">
                <a:latin typeface="標楷體" panose="03000509000000000000" pitchFamily="65" charset="-120"/>
                <a:ea typeface="標楷體" panose="03000509000000000000" pitchFamily="65" charset="-120"/>
              </a:rPr>
              <a:t>094/1/1</a:t>
            </a:r>
            <a:r>
              <a:rPr lang="zh-TW" altLang="en-US" sz="2000" b="1" dirty="0">
                <a:latin typeface="標楷體" panose="03000509000000000000" pitchFamily="65" charset="-120"/>
                <a:ea typeface="標楷體" panose="03000509000000000000" pitchFamily="65" charset="-120"/>
              </a:rPr>
              <a:t> 、 </a:t>
            </a:r>
            <a:r>
              <a:rPr lang="en-US" altLang="zh-TW" sz="2000" b="1" dirty="0">
                <a:latin typeface="標楷體" panose="03000509000000000000" pitchFamily="65" charset="-120"/>
                <a:ea typeface="標楷體" panose="03000509000000000000" pitchFamily="65" charset="-120"/>
              </a:rPr>
              <a:t>940101</a:t>
            </a:r>
            <a:endParaRPr lang="zh-TW" altLang="en-US" sz="2000" b="1" dirty="0">
              <a:latin typeface="標楷體" panose="03000509000000000000" pitchFamily="65" charset="-120"/>
              <a:ea typeface="標楷體" panose="03000509000000000000" pitchFamily="65" charset="-120"/>
            </a:endParaRPr>
          </a:p>
        </p:txBody>
      </p:sp>
      <p:pic>
        <p:nvPicPr>
          <p:cNvPr id="7" name="圖形 6" descr="關閉">
            <a:extLst>
              <a:ext uri="{FF2B5EF4-FFF2-40B4-BE49-F238E27FC236}">
                <a16:creationId xmlns:a16="http://schemas.microsoft.com/office/drawing/2014/main" id="{3EE03109-1D1E-4840-BDFF-29CA2DDF25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1501" y="4077122"/>
            <a:ext cx="522173" cy="522173"/>
          </a:xfrm>
          <a:prstGeom prst="rect">
            <a:avLst/>
          </a:prstGeom>
        </p:spPr>
      </p:pic>
      <p:pic>
        <p:nvPicPr>
          <p:cNvPr id="9" name="圖形 8" descr="核取記號">
            <a:extLst>
              <a:ext uri="{FF2B5EF4-FFF2-40B4-BE49-F238E27FC236}">
                <a16:creationId xmlns:a16="http://schemas.microsoft.com/office/drawing/2014/main" id="{EE00EAAA-D8A8-4D4E-8861-059DA0D0A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8965" y="3434997"/>
            <a:ext cx="522173" cy="522173"/>
          </a:xfrm>
          <a:prstGeom prst="rect">
            <a:avLst/>
          </a:prstGeom>
        </p:spPr>
      </p:pic>
    </p:spTree>
    <p:extLst>
      <p:ext uri="{BB962C8B-B14F-4D97-AF65-F5344CB8AC3E}">
        <p14:creationId xmlns:p14="http://schemas.microsoft.com/office/powerpoint/2010/main" val="4153627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03648" y="2636912"/>
            <a:ext cx="7109639"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加退保文件填寫說明</a:t>
            </a:r>
          </a:p>
        </p:txBody>
      </p:sp>
    </p:spTree>
    <p:extLst>
      <p:ext uri="{BB962C8B-B14F-4D97-AF65-F5344CB8AC3E}">
        <p14:creationId xmlns:p14="http://schemas.microsoft.com/office/powerpoint/2010/main" val="3257430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9E4FE0E-2958-48BE-8861-6A51B184107F}"/>
              </a:ext>
            </a:extLst>
          </p:cNvPr>
          <p:cNvPicPr>
            <a:picLocks noChangeAspect="1"/>
          </p:cNvPicPr>
          <p:nvPr/>
        </p:nvPicPr>
        <p:blipFill>
          <a:blip r:embed="rId2"/>
          <a:stretch>
            <a:fillRect/>
          </a:stretch>
        </p:blipFill>
        <p:spPr>
          <a:xfrm>
            <a:off x="408994" y="1700808"/>
            <a:ext cx="8326012" cy="3762900"/>
          </a:xfrm>
          <a:prstGeom prst="rect">
            <a:avLst/>
          </a:prstGeom>
        </p:spPr>
      </p:pic>
      <p:sp>
        <p:nvSpPr>
          <p:cNvPr id="3" name="文字方塊 2">
            <a:extLst>
              <a:ext uri="{FF2B5EF4-FFF2-40B4-BE49-F238E27FC236}">
                <a16:creationId xmlns:a16="http://schemas.microsoft.com/office/drawing/2014/main" id="{345DE07C-0683-4DB5-93B4-8D3A6BDC551C}"/>
              </a:ext>
            </a:extLst>
          </p:cNvPr>
          <p:cNvSpPr txBox="1"/>
          <p:nvPr/>
        </p:nvSpPr>
        <p:spPr>
          <a:xfrm>
            <a:off x="1835696" y="562665"/>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Tree>
    <p:extLst>
      <p:ext uri="{BB962C8B-B14F-4D97-AF65-F5344CB8AC3E}">
        <p14:creationId xmlns:p14="http://schemas.microsoft.com/office/powerpoint/2010/main" val="182229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2DA9F61-3DD5-4557-8C7C-351345811706}"/>
              </a:ext>
            </a:extLst>
          </p:cNvPr>
          <p:cNvPicPr>
            <a:picLocks noChangeAspect="1"/>
          </p:cNvPicPr>
          <p:nvPr/>
        </p:nvPicPr>
        <p:blipFill>
          <a:blip r:embed="rId2"/>
          <a:stretch>
            <a:fillRect/>
          </a:stretch>
        </p:blipFill>
        <p:spPr>
          <a:xfrm>
            <a:off x="251520" y="836712"/>
            <a:ext cx="7796126" cy="5400600"/>
          </a:xfrm>
          <a:prstGeom prst="rect">
            <a:avLst/>
          </a:prstGeom>
        </p:spPr>
      </p:pic>
    </p:spTree>
    <p:extLst>
      <p:ext uri="{BB962C8B-B14F-4D97-AF65-F5344CB8AC3E}">
        <p14:creationId xmlns:p14="http://schemas.microsoft.com/office/powerpoint/2010/main" val="322648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548680"/>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pic>
        <p:nvPicPr>
          <p:cNvPr id="5" name="圖片 4">
            <a:extLst>
              <a:ext uri="{FF2B5EF4-FFF2-40B4-BE49-F238E27FC236}">
                <a16:creationId xmlns:a16="http://schemas.microsoft.com/office/drawing/2014/main" id="{A672C561-B441-408D-B50D-96F1DE7412FD}"/>
              </a:ext>
            </a:extLst>
          </p:cNvPr>
          <p:cNvPicPr>
            <a:picLocks noChangeAspect="1"/>
          </p:cNvPicPr>
          <p:nvPr/>
        </p:nvPicPr>
        <p:blipFill>
          <a:blip r:embed="rId2"/>
          <a:stretch>
            <a:fillRect/>
          </a:stretch>
        </p:blipFill>
        <p:spPr>
          <a:xfrm>
            <a:off x="303754" y="1340768"/>
            <a:ext cx="8536492" cy="2960672"/>
          </a:xfrm>
          <a:prstGeom prst="rect">
            <a:avLst/>
          </a:prstGeom>
        </p:spPr>
      </p:pic>
      <p:sp>
        <p:nvSpPr>
          <p:cNvPr id="7" name="文字方塊 6">
            <a:extLst>
              <a:ext uri="{FF2B5EF4-FFF2-40B4-BE49-F238E27FC236}">
                <a16:creationId xmlns:a16="http://schemas.microsoft.com/office/drawing/2014/main" id="{B761D791-3A11-4477-A393-4E2F476981C7}"/>
              </a:ext>
            </a:extLst>
          </p:cNvPr>
          <p:cNvSpPr txBox="1"/>
          <p:nvPr/>
        </p:nvSpPr>
        <p:spPr>
          <a:xfrm>
            <a:off x="303754" y="4653136"/>
            <a:ext cx="8536492" cy="132343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每月份加保及退保請於</a:t>
            </a:r>
            <a:r>
              <a:rPr lang="zh-TW" altLang="en-US" sz="2000" b="1" u="sng" dirty="0">
                <a:solidFill>
                  <a:srgbClr val="FF0000"/>
                </a:solidFill>
                <a:latin typeface="標楷體" panose="03000509000000000000" pitchFamily="65" charset="-120"/>
                <a:ea typeface="標楷體" panose="03000509000000000000" pitchFamily="65" charset="-120"/>
              </a:rPr>
              <a:t>次月</a:t>
            </a:r>
            <a:r>
              <a:rPr lang="en-US" altLang="zh-TW" sz="2000" b="1" u="sng" dirty="0">
                <a:solidFill>
                  <a:srgbClr val="FF0000"/>
                </a:solidFill>
                <a:latin typeface="標楷體" panose="03000509000000000000" pitchFamily="65" charset="-120"/>
                <a:ea typeface="標楷體" panose="03000509000000000000" pitchFamily="65" charset="-120"/>
              </a:rPr>
              <a:t>10</a:t>
            </a:r>
            <a:r>
              <a:rPr lang="zh-TW" altLang="en-US" sz="2000" b="1" u="sng" dirty="0">
                <a:solidFill>
                  <a:srgbClr val="FF0000"/>
                </a:solidFill>
                <a:latin typeface="標楷體" panose="03000509000000000000" pitchFamily="65" charset="-120"/>
                <a:ea typeface="標楷體" panose="03000509000000000000" pitchFamily="65" charset="-120"/>
              </a:rPr>
              <a:t>日前</a:t>
            </a:r>
            <a:r>
              <a:rPr lang="zh-TW" altLang="en-US" sz="2000" dirty="0">
                <a:latin typeface="標楷體" panose="03000509000000000000" pitchFamily="65" charset="-120"/>
                <a:ea typeface="標楷體" panose="03000509000000000000" pitchFamily="65" charset="-120"/>
              </a:rPr>
              <a:t>送件至指定受理信箱。</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保單號碼、要保單位、學生基本資料請務必填寫。</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加保人員請填寫</a:t>
            </a:r>
            <a:r>
              <a:rPr lang="zh-TW" altLang="en-US" sz="2000" b="1" u="sng" dirty="0">
                <a:solidFill>
                  <a:srgbClr val="FF0000"/>
                </a:solidFill>
                <a:latin typeface="標楷體" panose="03000509000000000000" pitchFamily="65" charset="-120"/>
                <a:ea typeface="標楷體" panose="03000509000000000000" pitchFamily="65" charset="-120"/>
              </a:rPr>
              <a:t>轉入日期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加保當月</a:t>
            </a:r>
            <a:r>
              <a:rPr lang="zh-TW" altLang="en-US" sz="2000" dirty="0">
                <a:latin typeface="標楷體" panose="03000509000000000000" pitchFamily="65" charset="-120"/>
                <a:ea typeface="標楷體" panose="03000509000000000000" pitchFamily="65" charset="-120"/>
              </a:rPr>
              <a:t>計算應收保險費。</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退保人員請填寫</a:t>
            </a:r>
            <a:r>
              <a:rPr lang="zh-TW" altLang="en-US" sz="2000" b="1" u="sng" dirty="0">
                <a:solidFill>
                  <a:srgbClr val="FF0000"/>
                </a:solidFill>
                <a:latin typeface="標楷體" panose="03000509000000000000" pitchFamily="65" charset="-120"/>
                <a:ea typeface="標楷體" panose="03000509000000000000" pitchFamily="65" charset="-120"/>
              </a:rPr>
              <a:t>喪失學籍日期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喪失學籍日次月</a:t>
            </a:r>
            <a:r>
              <a:rPr lang="zh-TW" altLang="en-US" sz="2000" dirty="0">
                <a:latin typeface="標楷體" panose="03000509000000000000" pitchFamily="65" charset="-120"/>
                <a:ea typeface="標楷體" panose="03000509000000000000" pitchFamily="65" charset="-120"/>
              </a:rPr>
              <a:t>計算應退保險費。</a:t>
            </a:r>
          </a:p>
        </p:txBody>
      </p:sp>
    </p:spTree>
    <p:extLst>
      <p:ext uri="{BB962C8B-B14F-4D97-AF65-F5344CB8AC3E}">
        <p14:creationId xmlns:p14="http://schemas.microsoft.com/office/powerpoint/2010/main" val="281143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411760" y="2564904"/>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保障計畫說明</a:t>
            </a:r>
          </a:p>
        </p:txBody>
      </p:sp>
    </p:spTree>
    <p:extLst>
      <p:ext uri="{BB962C8B-B14F-4D97-AF65-F5344CB8AC3E}">
        <p14:creationId xmlns:p14="http://schemas.microsoft.com/office/powerpoint/2010/main" val="52467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691680" y="159367"/>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
        <p:nvSpPr>
          <p:cNvPr id="7" name="文字方塊 6">
            <a:extLst>
              <a:ext uri="{FF2B5EF4-FFF2-40B4-BE49-F238E27FC236}">
                <a16:creationId xmlns:a16="http://schemas.microsoft.com/office/drawing/2014/main" id="{B761D791-3A11-4477-A393-4E2F476981C7}"/>
              </a:ext>
            </a:extLst>
          </p:cNvPr>
          <p:cNvSpPr txBox="1"/>
          <p:nvPr/>
        </p:nvSpPr>
        <p:spPr>
          <a:xfrm>
            <a:off x="303754" y="4293096"/>
            <a:ext cx="8536492" cy="1938992"/>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若有退費請提供匯款帳戶及影本。</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可蓋系所章，但需與投保時蓋的章一致。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可蓋校長章或系主任章。</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聯絡人資訊請填寫。</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u="sng" dirty="0">
                <a:latin typeface="標楷體" panose="03000509000000000000" pitchFamily="65" charset="-120"/>
                <a:ea typeface="標楷體" panose="03000509000000000000" pitchFamily="65" charset="-120"/>
              </a:rPr>
              <a:t>*填寫及用印完成後，請將</a:t>
            </a:r>
            <a:r>
              <a:rPr lang="zh-TW" altLang="en-US" sz="2000" b="1" u="sng" dirty="0">
                <a:solidFill>
                  <a:srgbClr val="FF0000"/>
                </a:solidFill>
                <a:latin typeface="標楷體" panose="03000509000000000000" pitchFamily="65" charset="-120"/>
                <a:ea typeface="標楷體" panose="03000509000000000000" pitchFamily="65" charset="-120"/>
              </a:rPr>
              <a:t>掃描檔及電子檔</a:t>
            </a:r>
            <a:r>
              <a:rPr lang="zh-TW" altLang="en-US" sz="2000" b="1" u="sng" dirty="0">
                <a:latin typeface="標楷體" panose="03000509000000000000" pitchFamily="65" charset="-120"/>
                <a:ea typeface="標楷體" panose="03000509000000000000" pitchFamily="65" charset="-120"/>
              </a:rPr>
              <a:t>一並寄至受理信箱</a:t>
            </a:r>
            <a:r>
              <a:rPr lang="en-US" altLang="zh-TW" sz="2000" b="1" u="sng" dirty="0">
                <a:latin typeface="標楷體" panose="03000509000000000000" pitchFamily="65" charset="-120"/>
                <a:ea typeface="標楷體" panose="03000509000000000000" pitchFamily="65" charset="-120"/>
              </a:rPr>
              <a:t>!</a:t>
            </a:r>
            <a:endParaRPr lang="zh-TW" altLang="en-US" sz="2000" b="1" u="sng" dirty="0">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07EA13F8-C671-4685-8DF5-408461CEBF09}"/>
              </a:ext>
            </a:extLst>
          </p:cNvPr>
          <p:cNvPicPr>
            <a:picLocks noChangeAspect="1"/>
          </p:cNvPicPr>
          <p:nvPr/>
        </p:nvPicPr>
        <p:blipFill>
          <a:blip r:embed="rId2"/>
          <a:stretch>
            <a:fillRect/>
          </a:stretch>
        </p:blipFill>
        <p:spPr>
          <a:xfrm>
            <a:off x="33256" y="952091"/>
            <a:ext cx="8815234" cy="3008427"/>
          </a:xfrm>
          <a:prstGeom prst="rect">
            <a:avLst/>
          </a:prstGeom>
        </p:spPr>
      </p:pic>
    </p:spTree>
    <p:extLst>
      <p:ext uri="{BB962C8B-B14F-4D97-AF65-F5344CB8AC3E}">
        <p14:creationId xmlns:p14="http://schemas.microsoft.com/office/powerpoint/2010/main" val="377942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339752" y="2413337"/>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理賠流程說明</a:t>
            </a:r>
          </a:p>
        </p:txBody>
      </p:sp>
    </p:spTree>
    <p:extLst>
      <p:ext uri="{BB962C8B-B14F-4D97-AF65-F5344CB8AC3E}">
        <p14:creationId xmlns:p14="http://schemas.microsoft.com/office/powerpoint/2010/main" val="500848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5F825A6-A98F-4DCC-9723-6A8EF9B71E70}"/>
              </a:ext>
            </a:extLst>
          </p:cNvPr>
          <p:cNvPicPr>
            <a:picLocks noChangeAspect="1"/>
          </p:cNvPicPr>
          <p:nvPr/>
        </p:nvPicPr>
        <p:blipFill>
          <a:blip r:embed="rId2"/>
          <a:stretch>
            <a:fillRect/>
          </a:stretch>
        </p:blipFill>
        <p:spPr>
          <a:xfrm>
            <a:off x="394704" y="1988840"/>
            <a:ext cx="8354591" cy="3677163"/>
          </a:xfrm>
          <a:prstGeom prst="rect">
            <a:avLst/>
          </a:prstGeom>
        </p:spPr>
      </p:pic>
      <p:sp>
        <p:nvSpPr>
          <p:cNvPr id="3" name="文字方塊 2">
            <a:extLst>
              <a:ext uri="{FF2B5EF4-FFF2-40B4-BE49-F238E27FC236}">
                <a16:creationId xmlns:a16="http://schemas.microsoft.com/office/drawing/2014/main" id="{707487C3-5919-4344-93CF-6F7F9F8A9912}"/>
              </a:ext>
            </a:extLst>
          </p:cNvPr>
          <p:cNvSpPr txBox="1"/>
          <p:nvPr/>
        </p:nvSpPr>
        <p:spPr>
          <a:xfrm>
            <a:off x="2555776" y="548680"/>
            <a:ext cx="3262432"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理賠流程說明</a:t>
            </a:r>
          </a:p>
          <a:p>
            <a:endParaRPr lang="zh-TW" altLang="en-US" dirty="0"/>
          </a:p>
        </p:txBody>
      </p:sp>
    </p:spTree>
    <p:extLst>
      <p:ext uri="{BB962C8B-B14F-4D97-AF65-F5344CB8AC3E}">
        <p14:creationId xmlns:p14="http://schemas.microsoft.com/office/powerpoint/2010/main" val="94425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4F307F-CEBC-4C1E-BF64-DC92228B1F41}"/>
              </a:ext>
            </a:extLst>
          </p:cNvPr>
          <p:cNvPicPr>
            <a:picLocks noChangeAspect="1"/>
          </p:cNvPicPr>
          <p:nvPr/>
        </p:nvPicPr>
        <p:blipFill>
          <a:blip r:embed="rId2"/>
          <a:stretch>
            <a:fillRect/>
          </a:stretch>
        </p:blipFill>
        <p:spPr>
          <a:xfrm>
            <a:off x="251520" y="130324"/>
            <a:ext cx="4422562" cy="6597352"/>
          </a:xfrm>
          <a:prstGeom prst="rect">
            <a:avLst/>
          </a:prstGeom>
        </p:spPr>
      </p:pic>
      <p:sp>
        <p:nvSpPr>
          <p:cNvPr id="5" name="文字方塊 4">
            <a:extLst>
              <a:ext uri="{FF2B5EF4-FFF2-40B4-BE49-F238E27FC236}">
                <a16:creationId xmlns:a16="http://schemas.microsoft.com/office/drawing/2014/main" id="{35DAC83A-6DA9-4BEF-94C1-7923FBAB9967}"/>
              </a:ext>
            </a:extLst>
          </p:cNvPr>
          <p:cNvSpPr txBox="1"/>
          <p:nvPr/>
        </p:nvSpPr>
        <p:spPr>
          <a:xfrm>
            <a:off x="4860032" y="3212976"/>
            <a:ext cx="4211960" cy="2862322"/>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必填欄位已用</a:t>
            </a:r>
            <a:r>
              <a:rPr lang="zh-TW" altLang="en-US"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標註</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立同意書人處請簽章</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未成年人或受有監護宣告者，法定代理人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監護人欄位請務必填妥。</a:t>
            </a:r>
            <a:r>
              <a:rPr lang="en-US" altLang="zh-TW" sz="2000" b="1" dirty="0">
                <a:latin typeface="標楷體" panose="03000509000000000000" pitchFamily="65" charset="-120"/>
                <a:ea typeface="標楷體" panose="03000509000000000000" pitchFamily="65" charset="-120"/>
              </a:rPr>
              <a:t>)</a:t>
            </a: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pPr algn="ctr"/>
            <a:endParaRPr lang="en-US" altLang="zh-TW"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35FB8B5-5138-42D6-92E5-4F170F59FF09}"/>
              </a:ext>
            </a:extLst>
          </p:cNvPr>
          <p:cNvSpPr txBox="1"/>
          <p:nvPr/>
        </p:nvSpPr>
        <p:spPr>
          <a:xfrm>
            <a:off x="5292080" y="1484784"/>
            <a:ext cx="2339102" cy="523220"/>
          </a:xfrm>
          <a:prstGeom prst="rect">
            <a:avLst/>
          </a:prstGeom>
          <a:noFill/>
        </p:spPr>
        <p:txBody>
          <a:bodyPr wrap="none" rtlCol="0">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228284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8C73929-AB78-4E70-B4B1-4F7270C673BC}"/>
              </a:ext>
            </a:extLst>
          </p:cNvPr>
          <p:cNvSpPr txBox="1"/>
          <p:nvPr/>
        </p:nvSpPr>
        <p:spPr>
          <a:xfrm>
            <a:off x="4860032" y="3284984"/>
            <a:ext cx="4032448" cy="707886"/>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依申請的理賠項目檢附對應文件</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請黏貼身分證正反面影本</a:t>
            </a:r>
          </a:p>
        </p:txBody>
      </p:sp>
      <p:pic>
        <p:nvPicPr>
          <p:cNvPr id="7" name="圖片 6">
            <a:extLst>
              <a:ext uri="{FF2B5EF4-FFF2-40B4-BE49-F238E27FC236}">
                <a16:creationId xmlns:a16="http://schemas.microsoft.com/office/drawing/2014/main" id="{BA5582A8-D796-4825-A3FA-17504C64305C}"/>
              </a:ext>
            </a:extLst>
          </p:cNvPr>
          <p:cNvPicPr>
            <a:picLocks noChangeAspect="1"/>
          </p:cNvPicPr>
          <p:nvPr/>
        </p:nvPicPr>
        <p:blipFill>
          <a:blip r:embed="rId2"/>
          <a:stretch>
            <a:fillRect/>
          </a:stretch>
        </p:blipFill>
        <p:spPr>
          <a:xfrm>
            <a:off x="251520" y="1399"/>
            <a:ext cx="4562833" cy="6718735"/>
          </a:xfrm>
          <a:prstGeom prst="rect">
            <a:avLst/>
          </a:prstGeom>
        </p:spPr>
      </p:pic>
      <p:sp>
        <p:nvSpPr>
          <p:cNvPr id="8" name="矩形 7">
            <a:extLst>
              <a:ext uri="{FF2B5EF4-FFF2-40B4-BE49-F238E27FC236}">
                <a16:creationId xmlns:a16="http://schemas.microsoft.com/office/drawing/2014/main" id="{B4B09F8D-7C6B-4888-8F87-149373D9B7F9}"/>
              </a:ext>
            </a:extLst>
          </p:cNvPr>
          <p:cNvSpPr/>
          <p:nvPr/>
        </p:nvSpPr>
        <p:spPr>
          <a:xfrm>
            <a:off x="5292080"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317622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8359A8A-A1E5-4E3E-8C89-6279BE61B614}"/>
              </a:ext>
            </a:extLst>
          </p:cNvPr>
          <p:cNvPicPr>
            <a:picLocks noChangeAspect="1"/>
          </p:cNvPicPr>
          <p:nvPr/>
        </p:nvPicPr>
        <p:blipFill>
          <a:blip r:embed="rId2"/>
          <a:stretch>
            <a:fillRect/>
          </a:stretch>
        </p:blipFill>
        <p:spPr>
          <a:xfrm>
            <a:off x="323528" y="105652"/>
            <a:ext cx="4682043" cy="6646695"/>
          </a:xfrm>
          <a:prstGeom prst="rect">
            <a:avLst/>
          </a:prstGeom>
        </p:spPr>
      </p:pic>
      <p:sp>
        <p:nvSpPr>
          <p:cNvPr id="5" name="矩形 4">
            <a:extLst>
              <a:ext uri="{FF2B5EF4-FFF2-40B4-BE49-F238E27FC236}">
                <a16:creationId xmlns:a16="http://schemas.microsoft.com/office/drawing/2014/main" id="{6F031CB8-976A-4426-B83B-2DA7231182F1}"/>
              </a:ext>
            </a:extLst>
          </p:cNvPr>
          <p:cNvSpPr/>
          <p:nvPr/>
        </p:nvSpPr>
        <p:spPr>
          <a:xfrm>
            <a:off x="5364088"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
        <p:nvSpPr>
          <p:cNvPr id="6" name="文字方塊 5">
            <a:extLst>
              <a:ext uri="{FF2B5EF4-FFF2-40B4-BE49-F238E27FC236}">
                <a16:creationId xmlns:a16="http://schemas.microsoft.com/office/drawing/2014/main" id="{18DD4E5E-E4AF-4DB4-827F-6340BD1850DA}"/>
              </a:ext>
            </a:extLst>
          </p:cNvPr>
          <p:cNvSpPr txBox="1"/>
          <p:nvPr/>
        </p:nvSpPr>
        <p:spPr>
          <a:xfrm>
            <a:off x="5028980" y="3789040"/>
            <a:ext cx="4032448" cy="707886"/>
          </a:xfrm>
          <a:prstGeom prst="rect">
            <a:avLst/>
          </a:prstGeom>
          <a:noFill/>
        </p:spPr>
        <p:txBody>
          <a:bodyPr wrap="squar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填寫完畢後請將申請書及理賠應檢附的文件寄至各區窗口。</a:t>
            </a:r>
          </a:p>
        </p:txBody>
      </p:sp>
    </p:spTree>
    <p:extLst>
      <p:ext uri="{BB962C8B-B14F-4D97-AF65-F5344CB8AC3E}">
        <p14:creationId xmlns:p14="http://schemas.microsoft.com/office/powerpoint/2010/main" val="401422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8313" y="908050"/>
            <a:ext cx="8229600" cy="5118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endParaRPr lang="en-US" altLang="zh-TW" sz="80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8000" b="1" dirty="0">
                <a:effectLst>
                  <a:outerShdw blurRad="38100" dist="38100" dir="2700000" algn="tl">
                    <a:srgbClr val="000000">
                      <a:alpha val="43137"/>
                    </a:srgbClr>
                  </a:outerShdw>
                </a:effectLst>
                <a:latin typeface="微軟正黑體" pitchFamily="34" charset="-120"/>
                <a:ea typeface="微軟正黑體" pitchFamily="34" charset="-120"/>
              </a:rPr>
              <a:t>Ｑ＆Ａ</a:t>
            </a:r>
            <a:br>
              <a:rPr lang="zh-TW" altLang="en-US"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a:p>
        </p:txBody>
      </p:sp>
    </p:spTree>
    <p:extLst>
      <p:ext uri="{BB962C8B-B14F-4D97-AF65-F5344CB8AC3E}">
        <p14:creationId xmlns:p14="http://schemas.microsoft.com/office/powerpoint/2010/main" val="350935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71600" y="2780928"/>
            <a:ext cx="7704138" cy="954088"/>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如有本國大專校院學籍身份者可承保，但需</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檢附居留證號</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402456" y="126876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陸生或外籍學生是否可投保</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468913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954107"/>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本專案僅承保具大專校院身份之實習學生，如交換學生非為實習學生，將不適用本專案。</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交換學生是否可投保？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8847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27584" y="2492896"/>
            <a:ext cx="7920806" cy="1384995"/>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可使用學校關防章或投保系所圓戳章，但章上需有「學校名稱及系所名稱」，代表人章可蓋校長章或系所主任章。</a:t>
            </a: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投保要保單位用印有無限制？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08533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131840" y="48872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611560" y="1268760"/>
            <a:ext cx="813593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b="1" dirty="0">
                <a:solidFill>
                  <a:srgbClr val="FF0000"/>
                </a:solidFill>
                <a:latin typeface="微軟正黑體" pitchFamily="34" charset="-120"/>
                <a:ea typeface="微軟正黑體" pitchFamily="34" charset="-120"/>
              </a:rPr>
              <a:t>保障範圍：</a:t>
            </a:r>
          </a:p>
          <a:p>
            <a:pPr>
              <a:defRPr/>
            </a:pPr>
            <a:r>
              <a:rPr lang="zh-TW" altLang="en-US" b="1" dirty="0">
                <a:latin typeface="微軟正黑體" pitchFamily="34" charset="-120"/>
                <a:ea typeface="微軟正黑體" pitchFamily="34" charset="-120"/>
              </a:rPr>
              <a:t>凡非因疾病所引起的外來突發事故。</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承保</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小時</a:t>
            </a:r>
            <a:r>
              <a:rPr lang="en-US" altLang="zh-TW" b="1" dirty="0">
                <a:solidFill>
                  <a:srgbClr val="FF0000"/>
                </a:solidFill>
                <a:latin typeface="微軟正黑體" pitchFamily="34" charset="-120"/>
                <a:ea typeface="微軟正黑體" pitchFamily="34" charset="-120"/>
              </a:rPr>
              <a:t>)</a:t>
            </a:r>
            <a:endParaRPr lang="zh-TW" altLang="en-US"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例如：交通意外等事故</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酒後駕車、自殺不予理賠</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保障對象：</a:t>
            </a:r>
          </a:p>
          <a:p>
            <a:pPr>
              <a:defRPr/>
            </a:pPr>
            <a:r>
              <a:rPr lang="zh-TW" altLang="en-US" b="1" dirty="0">
                <a:latin typeface="微軟正黑體" pitchFamily="34" charset="-120"/>
                <a:ea typeface="微軟正黑體" pitchFamily="34" charset="-120"/>
              </a:rPr>
              <a:t>教育部所轄之各級公、私立大專校院具有學籍之校外實習學生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以記載於被保險人名冊內者為限</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履約期間：</a:t>
            </a:r>
          </a:p>
          <a:p>
            <a:pPr>
              <a:defRPr/>
            </a:pPr>
            <a:r>
              <a:rPr lang="zh-TW" altLang="en-US" b="1" dirty="0">
                <a:latin typeface="微軟正黑體" pitchFamily="34" charset="-120"/>
                <a:ea typeface="微軟正黑體" pitchFamily="34" charset="-120"/>
              </a:rPr>
              <a:t>自</a:t>
            </a:r>
            <a:r>
              <a:rPr lang="en-US" altLang="zh-TW" b="1" dirty="0">
                <a:solidFill>
                  <a:srgbClr val="FF0000"/>
                </a:solidFill>
                <a:latin typeface="微軟正黑體" pitchFamily="34" charset="-120"/>
                <a:ea typeface="微軟正黑體" pitchFamily="34" charset="-120"/>
              </a:rPr>
              <a:t>114</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08</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01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00</a:t>
            </a:r>
            <a:r>
              <a:rPr lang="zh-TW" altLang="en-US" b="1" dirty="0">
                <a:solidFill>
                  <a:srgbClr val="FF0000"/>
                </a:solidFill>
                <a:latin typeface="微軟正黑體" pitchFamily="34" charset="-120"/>
                <a:ea typeface="微軟正黑體" pitchFamily="34" charset="-120"/>
              </a:rPr>
              <a:t>時</a:t>
            </a:r>
            <a:r>
              <a:rPr lang="zh-TW" altLang="en-US" b="1" dirty="0">
                <a:solidFill>
                  <a:srgbClr val="0000FF"/>
                </a:solidFill>
                <a:latin typeface="微軟正黑體" pitchFamily="34" charset="-120"/>
                <a:ea typeface="微軟正黑體" pitchFamily="34" charset="-120"/>
              </a:rPr>
              <a:t> </a:t>
            </a:r>
            <a:r>
              <a:rPr lang="zh-TW" altLang="en-US" b="1" dirty="0">
                <a:latin typeface="微軟正黑體" pitchFamily="34" charset="-120"/>
                <a:ea typeface="微軟正黑體" pitchFamily="34" charset="-120"/>
              </a:rPr>
              <a:t>至</a:t>
            </a:r>
            <a:r>
              <a:rPr lang="zh-TW" altLang="en-US" b="1" dirty="0">
                <a:solidFill>
                  <a:srgbClr val="FF0000"/>
                </a:solidFill>
                <a:latin typeface="微軟正黑體" pitchFamily="34" charset="-120"/>
                <a:ea typeface="微軟正黑體" pitchFamily="34" charset="-120"/>
              </a:rPr>
              <a:t> </a:t>
            </a:r>
            <a:r>
              <a:rPr lang="en-US" altLang="zh-TW" b="1" dirty="0">
                <a:solidFill>
                  <a:srgbClr val="FF0000"/>
                </a:solidFill>
                <a:latin typeface="微軟正黑體" pitchFamily="34" charset="-120"/>
                <a:ea typeface="微軟正黑體" pitchFamily="34" charset="-120"/>
              </a:rPr>
              <a:t>115</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07</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31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時</a:t>
            </a:r>
            <a:r>
              <a:rPr lang="zh-TW" altLang="en-US" b="1" dirty="0">
                <a:latin typeface="微軟正黑體" pitchFamily="34" charset="-120"/>
                <a:ea typeface="微軟正黑體" pitchFamily="34" charset="-120"/>
              </a:rPr>
              <a:t>止。</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保險期間：</a:t>
            </a:r>
          </a:p>
          <a:p>
            <a:pPr>
              <a:defRPr/>
            </a:pPr>
            <a:r>
              <a:rPr lang="zh-TW" altLang="en-US" b="1" dirty="0">
                <a:latin typeface="微軟正黑體" pitchFamily="34" charset="-120"/>
                <a:ea typeface="微軟正黑體" pitchFamily="34" charset="-120"/>
              </a:rPr>
              <a:t>可投保一年、</a:t>
            </a:r>
            <a:r>
              <a:rPr lang="en-US" altLang="zh-TW" b="1" dirty="0">
                <a:latin typeface="微軟正黑體" pitchFamily="34" charset="-120"/>
                <a:ea typeface="微軟正黑體" pitchFamily="34" charset="-120"/>
              </a:rPr>
              <a:t>11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9</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8</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7</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超過</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日不滿</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個月視為</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a:t>
            </a:r>
            <a:r>
              <a:rPr lang="en-US" altLang="zh-TW" b="1" dirty="0">
                <a:solidFill>
                  <a:srgbClr val="FF0000"/>
                </a:solidFill>
                <a:latin typeface="微軟正黑體" pitchFamily="34" charset="-120"/>
                <a:ea typeface="微軟正黑體" pitchFamily="34" charset="-120"/>
              </a:rPr>
              <a:t>)</a:t>
            </a: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投保人數：</a:t>
            </a:r>
          </a:p>
          <a:p>
            <a:pPr>
              <a:defRPr/>
            </a:pPr>
            <a:r>
              <a:rPr lang="zh-TW" altLang="en-US" b="1" dirty="0">
                <a:latin typeface="微軟正黑體" pitchFamily="34" charset="-120"/>
                <a:ea typeface="微軟正黑體" pitchFamily="34" charset="-120"/>
              </a:rPr>
              <a:t>每張保單最低投保人數為</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人。</a:t>
            </a:r>
            <a:endParaRPr lang="en-US" altLang="zh-TW" b="1" dirty="0">
              <a:latin typeface="微軟正黑體" pitchFamily="34" charset="-120"/>
              <a:ea typeface="微軟正黑體" pitchFamily="34" charset="-120"/>
            </a:endParaRPr>
          </a:p>
          <a:p>
            <a:pP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一律採記名入單，如需印製團體保險卡，請於要保書上載明。</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85787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239" y="2420888"/>
            <a:ext cx="8064822" cy="2677656"/>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可至官網</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大專校院校外實習學生團體保險</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專區查詢服務人員資訊。</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亦可來電詢問</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(02)2507-5335#844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劉小姐</a:t>
            </a: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(02)2507-5335#899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吳小姐</a:t>
            </a:r>
            <a:endPar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23239" y="127788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要如何查詢服務窗口？</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52863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132856"/>
            <a:ext cx="831641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本專案生效時固定為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時，若要求</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時起保，可自行塗改為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時，並於</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修改處用印確認</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即可。</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到期時則固定為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時不可修改。</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要保書上生效時是否可調整</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B8C96128-85C5-49C9-B447-9B52CDB9221D}"/>
              </a:ext>
            </a:extLst>
          </p:cNvPr>
          <p:cNvPicPr>
            <a:picLocks noChangeAspect="1"/>
          </p:cNvPicPr>
          <p:nvPr/>
        </p:nvPicPr>
        <p:blipFill>
          <a:blip r:embed="rId2"/>
          <a:stretch>
            <a:fillRect/>
          </a:stretch>
        </p:blipFill>
        <p:spPr>
          <a:xfrm>
            <a:off x="1126198" y="4149080"/>
            <a:ext cx="6891603" cy="2059269"/>
          </a:xfrm>
          <a:prstGeom prst="rect">
            <a:avLst/>
          </a:prstGeom>
        </p:spPr>
      </p:pic>
    </p:spTree>
    <p:extLst>
      <p:ext uri="{BB962C8B-B14F-4D97-AF65-F5344CB8AC3E}">
        <p14:creationId xmlns:p14="http://schemas.microsoft.com/office/powerpoint/2010/main" val="3543144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55650" y="2565400"/>
            <a:ext cx="7704138" cy="954107"/>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需於「保期開始前</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個工作日」將已用印的投保文件寄至指定受理信箱。</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需多久前須完成要保？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6742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2636912"/>
            <a:ext cx="8784976"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僅接受保險起保日距今</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日以前之投保，若超過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日則不受理。</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例：今日為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114/08/01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日以內。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(114/09/30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前生效案件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35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保險起保日是否有限制？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04144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0" y="2708920"/>
            <a:ext cx="7992529" cy="954107"/>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收到保單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及收據後，需於保期開始</a:t>
            </a:r>
            <a:r>
              <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30</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內完成保費繳納。</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保費需於何時完成繳納？</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93115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88078" y="2708920"/>
            <a:ext cx="8388932"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虛擬帳號：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950000+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貴單位統一編號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8</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碼</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超商繳費：保費</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501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~49,999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元可使用超商繳費</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條碼繳費。</a:t>
            </a:r>
          </a:p>
        </p:txBody>
      </p:sp>
      <p:sp>
        <p:nvSpPr>
          <p:cNvPr id="5" name="標題 1"/>
          <p:cNvSpPr txBox="1">
            <a:spLocks/>
          </p:cNvSpPr>
          <p:nvPr/>
        </p:nvSpPr>
        <p:spPr>
          <a:xfrm>
            <a:off x="28752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繳費方式為何？</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665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3970318"/>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由疾病所引起的意外事故。</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要保人或被保險人的故意行為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自殺、自殘等</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犯罪行為。</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被保險人飲酒後駕</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車，其吐氣或血液所含酒精成份超過道路交通法令規定標準者。</a:t>
            </a: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哪些事故是不能理賠的</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54503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CF7E30E-CB64-43C8-AEDE-785250FD4FDC}"/>
              </a:ext>
            </a:extLst>
          </p:cNvPr>
          <p:cNvSpPr txBox="1"/>
          <p:nvPr/>
        </p:nvSpPr>
        <p:spPr>
          <a:xfrm>
            <a:off x="2427823" y="2564904"/>
            <a:ext cx="4288353" cy="1323439"/>
          </a:xfrm>
          <a:prstGeom prst="rect">
            <a:avLst/>
          </a:prstGeom>
          <a:noFill/>
        </p:spPr>
        <p:txBody>
          <a:bodyPr wrap="none" rtlCol="0">
            <a:spAutoFit/>
          </a:bodyPr>
          <a:lstStyle/>
          <a:p>
            <a:r>
              <a:rPr lang="zh-TW" altLang="en-US" sz="8000" b="1"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14776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graphicFrame>
        <p:nvGraphicFramePr>
          <p:cNvPr id="2" name="表格 1"/>
          <p:cNvGraphicFramePr>
            <a:graphicFrameLocks noGrp="1"/>
          </p:cNvGraphicFramePr>
          <p:nvPr>
            <p:extLst>
              <p:ext uri="{D42A27DB-BD31-4B8C-83A1-F6EECF244321}">
                <p14:modId xmlns:p14="http://schemas.microsoft.com/office/powerpoint/2010/main" val="2143394558"/>
              </p:ext>
            </p:extLst>
          </p:nvPr>
        </p:nvGraphicFramePr>
        <p:xfrm>
          <a:off x="647700" y="2492896"/>
          <a:ext cx="7848600" cy="2664294"/>
        </p:xfrm>
        <a:graphic>
          <a:graphicData uri="http://schemas.openxmlformats.org/drawingml/2006/table">
            <a:tbl>
              <a:tblPr firstRow="1" bandRow="1">
                <a:tableStyleId>{8A107856-5554-42FB-B03E-39F5DBC370BA}</a:tableStyleId>
              </a:tblPr>
              <a:tblGrid>
                <a:gridCol w="1080125">
                  <a:extLst>
                    <a:ext uri="{9D8B030D-6E8A-4147-A177-3AD203B41FA5}">
                      <a16:colId xmlns:a16="http://schemas.microsoft.com/office/drawing/2014/main" val="20000"/>
                    </a:ext>
                  </a:extLst>
                </a:gridCol>
                <a:gridCol w="3024094">
                  <a:extLst>
                    <a:ext uri="{9D8B030D-6E8A-4147-A177-3AD203B41FA5}">
                      <a16:colId xmlns:a16="http://schemas.microsoft.com/office/drawing/2014/main" val="20001"/>
                    </a:ext>
                  </a:extLst>
                </a:gridCol>
                <a:gridCol w="3744381">
                  <a:extLst>
                    <a:ext uri="{9D8B030D-6E8A-4147-A177-3AD203B41FA5}">
                      <a16:colId xmlns:a16="http://schemas.microsoft.com/office/drawing/2014/main" val="20002"/>
                    </a:ext>
                  </a:extLst>
                </a:gridCol>
              </a:tblGrid>
              <a:tr h="439054">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項目</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承保內容</a:t>
                      </a:r>
                    </a:p>
                  </a:txBody>
                  <a:tcPr marT="45733" marB="45733">
                    <a:solidFill>
                      <a:schemeClr val="accent6">
                        <a:lumMod val="20000"/>
                        <a:lumOff val="80000"/>
                      </a:schemeClr>
                    </a:solidFill>
                  </a:tcPr>
                </a:tc>
                <a:tc>
                  <a:txBody>
                    <a:bodyPr/>
                    <a:lstStyle/>
                    <a:p>
                      <a:pPr marL="0" algn="ctr" defTabSz="914400" rtl="0" eaLnBrk="1" latinLnBrk="0" hangingPunct="1"/>
                      <a:r>
                        <a:rPr lang="zh-TW" altLang="en-US" sz="1800" b="1" kern="1200" dirty="0">
                          <a:solidFill>
                            <a:schemeClr val="tx1"/>
                          </a:solidFill>
                          <a:effectLst/>
                          <a:latin typeface="微軟正黑體" pitchFamily="34" charset="-120"/>
                          <a:ea typeface="微軟正黑體" pitchFamily="34" charset="-120"/>
                          <a:cs typeface="+mn-cs"/>
                        </a:rPr>
                        <a:t>保險額度</a:t>
                      </a:r>
                    </a:p>
                  </a:txBody>
                  <a:tcPr marT="45733" marB="45733">
                    <a:solidFill>
                      <a:schemeClr val="accent6">
                        <a:lumMod val="20000"/>
                        <a:lumOff val="80000"/>
                      </a:schemeClr>
                    </a:solidFill>
                  </a:tcPr>
                </a:tc>
                <a:extLst>
                  <a:ext uri="{0D108BD9-81ED-4DB2-BD59-A6C34878D82A}">
                    <a16:rowId xmlns:a16="http://schemas.microsoft.com/office/drawing/2014/main" val="10000"/>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A</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意外身故</a:t>
                      </a:r>
                    </a:p>
                  </a:txBody>
                  <a:tcPr marT="45733" marB="45733">
                    <a:solidFill>
                      <a:schemeClr val="accent6">
                        <a:lumMod val="20000"/>
                        <a:lumOff val="80000"/>
                      </a:schemeClr>
                    </a:solidFill>
                  </a:tcPr>
                </a:tc>
                <a:tc>
                  <a:txBody>
                    <a:bodyPr/>
                    <a:lstStyle/>
                    <a:p>
                      <a:pPr algn="ct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1"/>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B</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意外失能</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依失能等級給付</a:t>
                      </a:r>
                      <a:r>
                        <a:rPr lang="en-US" altLang="zh-TW" sz="1800" b="1" kern="1200" dirty="0">
                          <a:solidFill>
                            <a:schemeClr val="tx1"/>
                          </a:solidFill>
                          <a:effectLst/>
                          <a:latin typeface="微軟正黑體" pitchFamily="34" charset="-120"/>
                          <a:ea typeface="微軟正黑體" pitchFamily="34" charset="-120"/>
                          <a:cs typeface="+mn-cs"/>
                        </a:rPr>
                        <a:t>10</a:t>
                      </a:r>
                      <a:r>
                        <a:rPr lang="zh-TW" altLang="en-US" sz="1800" b="1" kern="1200" dirty="0">
                          <a:solidFill>
                            <a:schemeClr val="tx1"/>
                          </a:solidFill>
                          <a:effectLst/>
                          <a:latin typeface="微軟正黑體" pitchFamily="34" charset="-120"/>
                          <a:ea typeface="微軟正黑體" pitchFamily="34" charset="-120"/>
                          <a:cs typeface="+mn-cs"/>
                        </a:rPr>
                        <a:t>萬 </a:t>
                      </a:r>
                      <a:r>
                        <a:rPr lang="en-US" altLang="zh-TW" sz="1800" b="1" kern="1200" dirty="0">
                          <a:solidFill>
                            <a:schemeClr val="tx1"/>
                          </a:solidFill>
                          <a:effectLst/>
                          <a:latin typeface="微軟正黑體" pitchFamily="34" charset="-120"/>
                          <a:ea typeface="微軟正黑體" pitchFamily="34" charset="-120"/>
                          <a:cs typeface="+mn-cs"/>
                        </a:rPr>
                        <a:t>~</a:t>
                      </a:r>
                      <a:r>
                        <a:rPr lang="zh-TW" altLang="en-US" sz="1800" b="1" kern="1200" dirty="0">
                          <a:solidFill>
                            <a:schemeClr val="tx1"/>
                          </a:solidFill>
                          <a:effectLst/>
                          <a:latin typeface="微軟正黑體" pitchFamily="34" charset="-120"/>
                          <a:ea typeface="微軟正黑體" pitchFamily="34" charset="-120"/>
                          <a:cs typeface="+mn-cs"/>
                        </a:rPr>
                        <a:t> </a:t>
                      </a: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2"/>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C</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意外傷害事故門診醫療</a:t>
                      </a:r>
                      <a:endParaRPr lang="zh-TW" altLang="en-US" sz="1800" b="1" kern="1200" dirty="0">
                        <a:solidFill>
                          <a:srgbClr val="FF0000"/>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最高給付</a:t>
                      </a:r>
                      <a:r>
                        <a:rPr lang="en-US" altLang="zh-TW" sz="1800" b="1" kern="1200" dirty="0">
                          <a:solidFill>
                            <a:schemeClr val="tx1"/>
                          </a:solidFill>
                          <a:effectLst/>
                          <a:latin typeface="微軟正黑體" pitchFamily="34" charset="-120"/>
                          <a:ea typeface="微軟正黑體" pitchFamily="34" charset="-120"/>
                          <a:cs typeface="+mn-cs"/>
                        </a:rPr>
                        <a:t>5</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3"/>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D</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意外傷害事故住院醫療</a:t>
                      </a: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每日給付</a:t>
                      </a:r>
                      <a:r>
                        <a:rPr lang="en-US" altLang="zh-TW" sz="1800" b="1" kern="1200" dirty="0">
                          <a:solidFill>
                            <a:schemeClr val="tx1"/>
                          </a:solidFill>
                          <a:effectLst/>
                          <a:latin typeface="微軟正黑體" pitchFamily="34" charset="-120"/>
                          <a:ea typeface="微軟正黑體" pitchFamily="34" charset="-120"/>
                          <a:cs typeface="+mn-cs"/>
                        </a:rPr>
                        <a:t>1,000</a:t>
                      </a:r>
                      <a:r>
                        <a:rPr lang="zh-TW" altLang="en-US" sz="1800" b="1" kern="1200" dirty="0">
                          <a:solidFill>
                            <a:schemeClr val="tx1"/>
                          </a:solidFill>
                          <a:effectLst/>
                          <a:latin typeface="微軟正黑體" pitchFamily="34" charset="-120"/>
                          <a:ea typeface="微軟正黑體" pitchFamily="34" charset="-120"/>
                          <a:cs typeface="+mn-cs"/>
                        </a:rPr>
                        <a:t>元</a:t>
                      </a:r>
                    </a:p>
                  </a:txBody>
                  <a:tcPr marT="45733" marB="45733">
                    <a:solidFill>
                      <a:schemeClr val="accent6">
                        <a:lumMod val="20000"/>
                        <a:lumOff val="80000"/>
                      </a:schemeClr>
                    </a:solidFill>
                  </a:tcPr>
                </a:tc>
                <a:extLst>
                  <a:ext uri="{0D108BD9-81ED-4DB2-BD59-A6C34878D82A}">
                    <a16:rowId xmlns:a16="http://schemas.microsoft.com/office/drawing/2014/main" val="10004"/>
                  </a:ext>
                </a:extLst>
              </a:tr>
              <a:tr h="469024">
                <a:tc gridSpan="3">
                  <a:txBody>
                    <a:bodyPr/>
                    <a:lstStyle/>
                    <a:p>
                      <a:pPr algn="ctr"/>
                      <a:r>
                        <a:rPr lang="en-US" altLang="zh-TW" sz="1800" b="1" kern="1200" dirty="0">
                          <a:solidFill>
                            <a:srgbClr val="FF0000"/>
                          </a:solidFill>
                          <a:effectLst/>
                          <a:latin typeface="微軟正黑體" pitchFamily="34" charset="-120"/>
                          <a:ea typeface="微軟正黑體" pitchFamily="34" charset="-120"/>
                          <a:cs typeface="+mn-cs"/>
                        </a:rPr>
                        <a:t>C+D</a:t>
                      </a:r>
                      <a:r>
                        <a:rPr lang="zh-TW" altLang="en-US" sz="1800" b="1" kern="1200" dirty="0">
                          <a:solidFill>
                            <a:srgbClr val="FF0000"/>
                          </a:solidFill>
                          <a:effectLst/>
                          <a:latin typeface="微軟正黑體" pitchFamily="34" charset="-120"/>
                          <a:ea typeface="微軟正黑體" pitchFamily="34" charset="-120"/>
                          <a:cs typeface="+mn-cs"/>
                        </a:rPr>
                        <a:t>項目合計最高給付</a:t>
                      </a:r>
                      <a:r>
                        <a:rPr lang="en-US" altLang="zh-TW" sz="1800" b="1" kern="1200" dirty="0">
                          <a:solidFill>
                            <a:srgbClr val="FF0000"/>
                          </a:solidFill>
                          <a:effectLst/>
                          <a:latin typeface="微軟正黑體" pitchFamily="34" charset="-120"/>
                          <a:ea typeface="微軟正黑體" pitchFamily="34" charset="-120"/>
                          <a:cs typeface="+mn-cs"/>
                        </a:rPr>
                        <a:t>5</a:t>
                      </a:r>
                      <a:r>
                        <a:rPr lang="zh-TW" altLang="en-US" sz="1800" b="1" kern="1200" dirty="0">
                          <a:solidFill>
                            <a:srgbClr val="FF0000"/>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sp>
        <p:nvSpPr>
          <p:cNvPr id="8" name="矩形 12"/>
          <p:cNvSpPr>
            <a:spLocks noChangeArrowheads="1"/>
          </p:cNvSpPr>
          <p:nvPr/>
        </p:nvSpPr>
        <p:spPr bwMode="auto">
          <a:xfrm>
            <a:off x="634388" y="1412776"/>
            <a:ext cx="798934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保障內容：                                                                                 </a:t>
            </a:r>
            <a:endPar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a:t>
            </a:r>
            <a:endParaRPr lang="en-US" altLang="zh-TW"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64732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25819"/>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4" name="矩形 12"/>
          <p:cNvSpPr>
            <a:spLocks noChangeArrowheads="1"/>
          </p:cNvSpPr>
          <p:nvPr/>
        </p:nvSpPr>
        <p:spPr bwMode="auto">
          <a:xfrm>
            <a:off x="515318" y="1124744"/>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身故保險金：</a:t>
            </a:r>
          </a:p>
          <a:p>
            <a:pPr>
              <a:defRPr/>
            </a:pPr>
            <a:r>
              <a:rPr lang="zh-TW" altLang="en-US" b="1" dirty="0">
                <a:latin typeface="微軟正黑體" pitchFamily="34" charset="-120"/>
                <a:ea typeface="微軟正黑體" pitchFamily="34" charset="-120"/>
              </a:rPr>
              <a:t>被保險人於本契約有效期間內遭受契約約定的意外傷害事故，自意外傷害事故發生之日起一百八十日以內</a:t>
            </a:r>
            <a:r>
              <a:rPr lang="zh-TW" altLang="en-US" b="1" dirty="0">
                <a:solidFill>
                  <a:srgbClr val="FF0000"/>
                </a:solidFill>
                <a:latin typeface="微軟正黑體" pitchFamily="34" charset="-120"/>
                <a:ea typeface="微軟正黑體" pitchFamily="34" charset="-120"/>
              </a:rPr>
              <a:t>死亡者</a:t>
            </a:r>
            <a:r>
              <a:rPr lang="zh-TW" altLang="en-US" b="1" dirty="0">
                <a:latin typeface="微軟正黑體" pitchFamily="34" charset="-120"/>
                <a:ea typeface="微軟正黑體" pitchFamily="34" charset="-120"/>
              </a:rPr>
              <a:t>，本公司按該被保險人保險金額給付身故保險金。</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但超過一百八十日死亡者，受益人若能證明被保險人之死亡與該意外傷害事故具有因果關係者，不在此限。</a:t>
            </a:r>
            <a:endParaRPr lang="en-US" altLang="zh-TW" b="1" dirty="0">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失能保險金：</a:t>
            </a:r>
          </a:p>
          <a:p>
            <a:pPr>
              <a:defRPr/>
            </a:pPr>
            <a:r>
              <a:rPr lang="zh-TW" altLang="en-US" b="1" dirty="0">
                <a:latin typeface="微軟正黑體" pitchFamily="34" charset="-120"/>
                <a:ea typeface="微軟正黑體" pitchFamily="34" charset="-120"/>
              </a:rPr>
              <a:t>被保險人於本契約有效期間內遭受契約約定的意外傷害事故，自意外傷害事故發生之日起一百八十日以內致成</a:t>
            </a:r>
            <a:r>
              <a:rPr lang="zh-TW" altLang="en-US" b="1" dirty="0">
                <a:solidFill>
                  <a:srgbClr val="FF0000"/>
                </a:solidFill>
                <a:latin typeface="微軟正黑體" pitchFamily="34" charset="-120"/>
                <a:ea typeface="微軟正黑體" pitchFamily="34" charset="-120"/>
              </a:rPr>
              <a:t>附表所列失能程度之一者</a:t>
            </a:r>
            <a:r>
              <a:rPr lang="zh-TW" altLang="en-US" b="1" dirty="0">
                <a:latin typeface="微軟正黑體" pitchFamily="34" charset="-120"/>
                <a:ea typeface="微軟正黑體" pitchFamily="34" charset="-120"/>
              </a:rPr>
              <a:t>，本公司給付失能保險金，其</a:t>
            </a:r>
            <a:r>
              <a:rPr lang="zh-TW" altLang="en-US" b="1" dirty="0">
                <a:solidFill>
                  <a:srgbClr val="FF0000"/>
                </a:solidFill>
                <a:latin typeface="微軟正黑體" pitchFamily="34" charset="-120"/>
                <a:ea typeface="微軟正黑體" pitchFamily="34" charset="-120"/>
              </a:rPr>
              <a:t>金額按該表所列之給付比例計算</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但超過一百八十日致成失能者，受益人若能證明被保險人之失能與該意外傷害事故具有因果關係者，不在此限。</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172271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3CCFAC-59A8-4417-A057-8B51CFB23CFE}"/>
              </a:ext>
            </a:extLst>
          </p:cNvPr>
          <p:cNvPicPr>
            <a:picLocks noChangeAspect="1"/>
          </p:cNvPicPr>
          <p:nvPr/>
        </p:nvPicPr>
        <p:blipFill>
          <a:blip r:embed="rId2"/>
          <a:stretch>
            <a:fillRect/>
          </a:stretch>
        </p:blipFill>
        <p:spPr>
          <a:xfrm>
            <a:off x="784155" y="3611349"/>
            <a:ext cx="6839905" cy="2467319"/>
          </a:xfrm>
          <a:prstGeom prst="rect">
            <a:avLst/>
          </a:prstGeom>
        </p:spPr>
      </p:pic>
      <p:pic>
        <p:nvPicPr>
          <p:cNvPr id="5" name="圖片 4">
            <a:extLst>
              <a:ext uri="{FF2B5EF4-FFF2-40B4-BE49-F238E27FC236}">
                <a16:creationId xmlns:a16="http://schemas.microsoft.com/office/drawing/2014/main" id="{F7D95620-3FBB-42EF-9887-39B677DE0294}"/>
              </a:ext>
            </a:extLst>
          </p:cNvPr>
          <p:cNvPicPr>
            <a:picLocks noChangeAspect="1"/>
          </p:cNvPicPr>
          <p:nvPr/>
        </p:nvPicPr>
        <p:blipFill>
          <a:blip r:embed="rId3"/>
          <a:stretch>
            <a:fillRect/>
          </a:stretch>
        </p:blipFill>
        <p:spPr>
          <a:xfrm>
            <a:off x="755576" y="2123893"/>
            <a:ext cx="6868484" cy="1305107"/>
          </a:xfrm>
          <a:prstGeom prst="rect">
            <a:avLst/>
          </a:prstGeom>
        </p:spPr>
      </p:pic>
      <p:sp>
        <p:nvSpPr>
          <p:cNvPr id="6" name="文字方塊 5">
            <a:extLst>
              <a:ext uri="{FF2B5EF4-FFF2-40B4-BE49-F238E27FC236}">
                <a16:creationId xmlns:a16="http://schemas.microsoft.com/office/drawing/2014/main" id="{A388703E-2BA1-4ADF-8CC0-DEB8E5942BE7}"/>
              </a:ext>
            </a:extLst>
          </p:cNvPr>
          <p:cNvSpPr txBox="1"/>
          <p:nvPr/>
        </p:nvSpPr>
        <p:spPr>
          <a:xfrm>
            <a:off x="903565" y="1621749"/>
            <a:ext cx="37882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失能程度與保險金給付表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節錄部分</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7" name="Rectangle 7">
            <a:extLst>
              <a:ext uri="{FF2B5EF4-FFF2-40B4-BE49-F238E27FC236}">
                <a16:creationId xmlns:a16="http://schemas.microsoft.com/office/drawing/2014/main" id="{46384296-D5B0-4DE8-92DF-0A4C6B75BF38}"/>
              </a:ext>
            </a:extLst>
          </p:cNvPr>
          <p:cNvSpPr txBox="1">
            <a:spLocks noChangeArrowheads="1"/>
          </p:cNvSpPr>
          <p:nvPr/>
        </p:nvSpPr>
        <p:spPr>
          <a:xfrm>
            <a:off x="3059832" y="555925"/>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Tree>
    <p:extLst>
      <p:ext uri="{BB962C8B-B14F-4D97-AF65-F5344CB8AC3E}">
        <p14:creationId xmlns:p14="http://schemas.microsoft.com/office/powerpoint/2010/main" val="22035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5" name="矩形 12"/>
          <p:cNvSpPr>
            <a:spLocks noChangeArrowheads="1"/>
          </p:cNvSpPr>
          <p:nvPr/>
        </p:nvSpPr>
        <p:spPr bwMode="auto">
          <a:xfrm>
            <a:off x="251520" y="1124744"/>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意外傷害事故門診醫療保險金：</a:t>
            </a: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內以全民健康保險之保險對象身分經醫院或診所以門診方式治療時，本公司按該被保險人門診期間內所發生，且依全民健康保險規定其保險對象應自行負擔及不屬全民健康保險給付範圍之費用核付「意外傷害事故門診醫療保險金」。</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被保險人不以全民健康保險之保險對象身分門診治療；或前往不具有全民健康保險之醫院或診所門診治療者，致各項醫療費用未經全民健康保險給付，本公司依被保險人實際支付之費用之</a:t>
            </a:r>
            <a:r>
              <a:rPr lang="zh-TW" altLang="en-US" b="1" dirty="0">
                <a:solidFill>
                  <a:srgbClr val="FF0000"/>
                </a:solidFill>
                <a:latin typeface="微軟正黑體" pitchFamily="34" charset="-120"/>
                <a:ea typeface="微軟正黑體" pitchFamily="34" charset="-120"/>
              </a:rPr>
              <a:t>百分之六十五</a:t>
            </a:r>
            <a:r>
              <a:rPr lang="zh-TW" altLang="en-US" b="1" dirty="0">
                <a:latin typeface="微軟正黑體" pitchFamily="34" charset="-120"/>
                <a:ea typeface="微軟正黑體" pitchFamily="34" charset="-120"/>
              </a:rPr>
              <a:t>給付，但最高給付金額仍受前項之限制。</a:t>
            </a: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門診</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係指被保險人經登記合格的醫院或診所診療，但不包含被保險人經醫師診斷其傷害必須入住醫院，且正式辦理住院手續並確實在醫院接受診療者。</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意外傷害事故住院醫療保險金：</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被保險人於本契約有效期間內遭受意外傷害事故，自意外傷害事故發生之日起一百八十日以內住院治療時，每日給付新臺幣壹仟元「意外傷害事故住院醫療保險金」。</a:t>
            </a:r>
            <a:endParaRPr lang="en-US" altLang="zh-TW" b="1" dirty="0">
              <a:latin typeface="微軟正黑體" pitchFamily="34" charset="-120"/>
              <a:ea typeface="微軟正黑體" pitchFamily="34" charset="-120"/>
            </a:endParaRPr>
          </a:p>
          <a:p>
            <a:pPr>
              <a:defRPr/>
            </a:pPr>
            <a:endParaRPr lang="zh-TW" altLang="en-US"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129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62071" y="56271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899592" y="1628800"/>
            <a:ext cx="813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保險費：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 </a:t>
            </a: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p>
          <a:p>
            <a:pPr>
              <a:defRPr/>
            </a:pPr>
            <a:endPar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表格 2">
            <a:extLst>
              <a:ext uri="{FF2B5EF4-FFF2-40B4-BE49-F238E27FC236}">
                <a16:creationId xmlns:a16="http://schemas.microsoft.com/office/drawing/2014/main" id="{66DB4F5A-7025-4981-A4E1-E57C15017B45}"/>
              </a:ext>
            </a:extLst>
          </p:cNvPr>
          <p:cNvGraphicFramePr>
            <a:graphicFrameLocks noGrp="1"/>
          </p:cNvGraphicFramePr>
          <p:nvPr>
            <p:extLst>
              <p:ext uri="{D42A27DB-BD31-4B8C-83A1-F6EECF244321}">
                <p14:modId xmlns:p14="http://schemas.microsoft.com/office/powerpoint/2010/main" val="2309375902"/>
              </p:ext>
            </p:extLst>
          </p:nvPr>
        </p:nvGraphicFramePr>
        <p:xfrm>
          <a:off x="3217857" y="1412776"/>
          <a:ext cx="2952328" cy="512064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135254369"/>
                    </a:ext>
                  </a:extLst>
                </a:gridCol>
                <a:gridCol w="1476164">
                  <a:extLst>
                    <a:ext uri="{9D8B030D-6E8A-4147-A177-3AD203B41FA5}">
                      <a16:colId xmlns:a16="http://schemas.microsoft.com/office/drawing/2014/main" val="1514055539"/>
                    </a:ext>
                  </a:extLst>
                </a:gridCol>
              </a:tblGrid>
              <a:tr h="335547">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投保月數</a:t>
                      </a:r>
                    </a:p>
                  </a:txBody>
                  <a:tcPr>
                    <a:solidFill>
                      <a:schemeClr val="accent1">
                        <a:lumMod val="20000"/>
                        <a:lumOff val="80000"/>
                      </a:schemeClr>
                    </a:solidFill>
                  </a:tcPr>
                </a:tc>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保險費</a:t>
                      </a:r>
                    </a:p>
                  </a:txBody>
                  <a:tcPr>
                    <a:solidFill>
                      <a:schemeClr val="accent1">
                        <a:lumMod val="20000"/>
                        <a:lumOff val="80000"/>
                      </a:schemeClr>
                    </a:solidFill>
                  </a:tcPr>
                </a:tc>
                <a:extLst>
                  <a:ext uri="{0D108BD9-81ED-4DB2-BD59-A6C34878D82A}">
                    <a16:rowId xmlns:a16="http://schemas.microsoft.com/office/drawing/2014/main" val="178075495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452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115791361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429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312068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407</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25155054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384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607181566"/>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362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17976878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339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74986865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294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4050701"/>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249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05236344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203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2859031528"/>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158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2354809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113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817446182"/>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96314595"/>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日</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352884924"/>
                  </a:ext>
                </a:extLst>
              </a:tr>
            </a:tbl>
          </a:graphicData>
        </a:graphic>
      </p:graphicFrame>
    </p:spTree>
    <p:extLst>
      <p:ext uri="{BB962C8B-B14F-4D97-AF65-F5344CB8AC3E}">
        <p14:creationId xmlns:p14="http://schemas.microsoft.com/office/powerpoint/2010/main" val="24967349"/>
      </p:ext>
    </p:extLst>
  </p:cSld>
  <p:clrMapOvr>
    <a:masterClrMapping/>
  </p:clrMapOvr>
</p:sld>
</file>

<file path=ppt/theme/theme1.xml><?xml version="1.0" encoding="utf-8"?>
<a:theme xmlns:a="http://schemas.openxmlformats.org/drawingml/2006/main" name="sk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首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4534</TotalTime>
  <Pages>0</Pages>
  <Words>1879</Words>
  <Characters>0</Characters>
  <Application>Microsoft Office PowerPoint</Application>
  <DocSecurity>0</DocSecurity>
  <PresentationFormat>如螢幕大小 (4:3)</PresentationFormat>
  <Lines>0</Lines>
  <Paragraphs>234</Paragraphs>
  <Slides>47</Slides>
  <Notes>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47</vt:i4>
      </vt:variant>
    </vt:vector>
  </HeadingPairs>
  <TitlesOfParts>
    <vt:vector size="56" baseType="lpstr">
      <vt:lpstr>Arial Unicode MS</vt:lpstr>
      <vt:lpstr>微軟正黑體</vt:lpstr>
      <vt:lpstr>新細明體</vt:lpstr>
      <vt:lpstr>標楷體</vt:lpstr>
      <vt:lpstr>Arial</vt:lpstr>
      <vt:lpstr>Calibri</vt:lpstr>
      <vt:lpstr>Wingdings</vt:lpstr>
      <vt:lpstr>sk封面</vt:lpstr>
      <vt:lpstr>sk首頁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314</cp:revision>
  <cp:lastPrinted>2022-07-21T07:06:41Z</cp:lastPrinted>
  <dcterms:created xsi:type="dcterms:W3CDTF">2014-12-24T08:18:06Z</dcterms:created>
  <dcterms:modified xsi:type="dcterms:W3CDTF">2025-07-28T01:59:05Z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KSOProductBuildVer">
    <vt:lpwstr>2052-10.1.0.5400</vt:lpwstr>
  </property>
</Properties>
</file>