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306" r:id="rId3"/>
    <p:sldId id="307" r:id="rId4"/>
    <p:sldId id="287" r:id="rId5"/>
    <p:sldId id="308" r:id="rId6"/>
    <p:sldId id="289" r:id="rId7"/>
    <p:sldId id="275" r:id="rId8"/>
    <p:sldId id="309" r:id="rId9"/>
    <p:sldId id="310" r:id="rId10"/>
    <p:sldId id="279" r:id="rId11"/>
    <p:sldId id="291" r:id="rId12"/>
    <p:sldId id="298" r:id="rId13"/>
    <p:sldId id="311" r:id="rId14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9CD1E4"/>
    <a:srgbClr val="9DD2E4"/>
    <a:srgbClr val="A6B727"/>
    <a:srgbClr val="353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782" y="77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B589B-4F23-47EB-B5E1-BBBAB82BB24D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A2B0C-9BD5-4102-8714-2552700483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93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AFCC9D-9974-47CF-B401-B727B2B90270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6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92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5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09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6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22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87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89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1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8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76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CAFCC9D-9974-47CF-B401-B727B2B90270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1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6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UCAN</a:t>
            </a:r>
            <a:r>
              <a:rPr lang="en-US" altLang="zh-TW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大專校院就業職能平台</a:t>
            </a:r>
            <a:endParaRPr lang="zh-TW" altLang="en-US" sz="6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南開科技大學研究發展暨產學合作處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99" y="882376"/>
            <a:ext cx="2809815" cy="17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0" y="4633272"/>
            <a:ext cx="1772140" cy="17721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604" y="5799903"/>
            <a:ext cx="2616611" cy="71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t="2112" r="11316"/>
          <a:stretch/>
        </p:blipFill>
        <p:spPr>
          <a:xfrm>
            <a:off x="388409" y="299089"/>
            <a:ext cx="7631723" cy="568974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91662" y="2173766"/>
            <a:ext cx="1242646" cy="6330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8080636" y="2057853"/>
            <a:ext cx="3910045" cy="3000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請從</a:t>
            </a:r>
            <a:r>
              <a:rPr lang="zh-TW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選擇一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進行測驗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選擇目前系所相關的職涯類型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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請選擇與自己系所</a:t>
            </a:r>
            <a:r>
              <a:rPr lang="zh-TW" alt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相關的就業類型</a:t>
            </a:r>
            <a:endParaRPr lang="en-US" altLang="zh-TW" u="sng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選擇系所相關就業途徑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接續</a:t>
            </a:r>
            <a:r>
              <a:rPr lang="zh-TW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選擇系所相關就業途徑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選項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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選擇與自己系所</a:t>
            </a:r>
            <a:r>
              <a:rPr lang="zh-TW" alt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相關的就業途徑</a:t>
            </a:r>
            <a:endParaRPr lang="en-US" altLang="zh-TW" u="sng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專業職能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診斷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08705" y="2228679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7905" y="3143962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H="1" flipV="1">
            <a:off x="3638379" y="3351113"/>
            <a:ext cx="389795" cy="4143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22560" y="3514489"/>
            <a:ext cx="402302" cy="337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3907181" y="3296655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431202" y="2782501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98934" y="2782501"/>
            <a:ext cx="2017084" cy="6330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0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-96715" y="181600"/>
            <a:ext cx="12194929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查看施測結果</a:t>
            </a:r>
            <a:r>
              <a:rPr lang="en-US" altLang="zh-TW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諮詢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及診斷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>歷次診斷結果</a:t>
            </a:r>
            <a:endParaRPr lang="en-US" altLang="zh-TW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7749" t="13817" r="15756" b="25703"/>
          <a:stretch/>
        </p:blipFill>
        <p:spPr>
          <a:xfrm>
            <a:off x="1317814" y="1345284"/>
            <a:ext cx="10022541" cy="5127811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8933186" y="3017709"/>
            <a:ext cx="1981200" cy="10847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885737" y="3985774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7763435" y="3985774"/>
            <a:ext cx="1637668" cy="4770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7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1"/>
          <a:stretch/>
        </p:blipFill>
        <p:spPr>
          <a:xfrm>
            <a:off x="1828800" y="1354179"/>
            <a:ext cx="8586966" cy="525952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220307" y="246183"/>
            <a:ext cx="3982916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查看施測結果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1828800" y="1943100"/>
            <a:ext cx="647700" cy="0"/>
          </a:xfrm>
          <a:prstGeom prst="line">
            <a:avLst/>
          </a:prstGeom>
          <a:ln w="152400">
            <a:solidFill>
              <a:srgbClr val="9DD2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2161846" y="4826977"/>
            <a:ext cx="300000" cy="78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endParaRPr lang="en-US" altLang="zh-TW" sz="1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r>
              <a:rPr lang="zh-TW" alt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endParaRPr lang="en-US" altLang="zh-TW" sz="1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r>
              <a:rPr lang="zh-TW" alt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endParaRPr lang="zh-TW" alt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033488" y="4309582"/>
            <a:ext cx="2248365" cy="14230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9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1899" y="609600"/>
            <a:ext cx="4668715" cy="1356360"/>
          </a:xfrm>
        </p:spPr>
        <p:txBody>
          <a:bodyPr>
            <a:noAutofit/>
          </a:bodyPr>
          <a:lstStyle/>
          <a:p>
            <a:r>
              <a:rPr lang="zh-TW" altLang="en-US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須完成以下三項測驗：</a:t>
            </a:r>
            <a:r>
              <a:rPr lang="en-US" altLang="zh-TW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</a:t>
            </a:r>
            <a:r>
              <a:rPr lang="zh-TW" altLang="en-US" sz="3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職業興趣探索。</a:t>
            </a:r>
            <a:r>
              <a:rPr lang="en-US" altLang="zh-TW" sz="3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職能診斷</a:t>
            </a:r>
            <a:r>
              <a:rPr lang="en-US" altLang="zh-TW" sz="3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 </a:t>
            </a:r>
            <a:r>
              <a:rPr lang="en-US" altLang="zh-TW" sz="3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A</a:t>
            </a:r>
            <a:r>
              <a:rPr lang="en-US" altLang="zh-TW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3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職場共通職能。</a:t>
            </a:r>
            <a:r>
              <a:rPr lang="en-US" altLang="zh-TW" sz="3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 </a:t>
            </a:r>
            <a:r>
              <a:rPr lang="en-US" altLang="zh-TW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B</a:t>
            </a:r>
            <a:r>
              <a:rPr lang="en-US" altLang="zh-TW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3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專業職能。</a:t>
            </a:r>
            <a:endParaRPr lang="en-US" altLang="zh-TW" sz="3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7898" t="12327" r="18184" b="36605"/>
          <a:stretch/>
        </p:blipFill>
        <p:spPr>
          <a:xfrm>
            <a:off x="1450730" y="2320931"/>
            <a:ext cx="9469315" cy="4255715"/>
          </a:xfrm>
          <a:prstGeom prst="rect">
            <a:avLst/>
          </a:prstGeom>
        </p:spPr>
      </p:pic>
      <p:sp>
        <p:nvSpPr>
          <p:cNvPr id="8" name="圓角化對角線角落矩形 7"/>
          <p:cNvSpPr/>
          <p:nvPr/>
        </p:nvSpPr>
        <p:spPr>
          <a:xfrm>
            <a:off x="4629149" y="4053254"/>
            <a:ext cx="1494692" cy="971430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5292967" y="5081713"/>
            <a:ext cx="1626577" cy="404687"/>
          </a:xfrm>
          <a:prstGeom prst="wedgeRoundRectCallout">
            <a:avLst>
              <a:gd name="adj1" fmla="val 34302"/>
              <a:gd name="adj2" fmla="val -7073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577252" y="4222201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1.</a:t>
            </a:r>
          </a:p>
          <a:p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61885" y="5015835"/>
            <a:ext cx="95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A.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7010399" y="5075852"/>
            <a:ext cx="1575504" cy="404687"/>
          </a:xfrm>
          <a:prstGeom prst="wedgeRoundRectCallout">
            <a:avLst>
              <a:gd name="adj1" fmla="val -32736"/>
              <a:gd name="adj2" fmla="val -68562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7693263" y="5015835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圓角化對角線角落矩形 16"/>
          <p:cNvSpPr/>
          <p:nvPr/>
        </p:nvSpPr>
        <p:spPr>
          <a:xfrm>
            <a:off x="6178141" y="4028917"/>
            <a:ext cx="1494692" cy="971430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245778" y="4203522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圓角化對角線角落矩形 18"/>
          <p:cNvSpPr/>
          <p:nvPr/>
        </p:nvSpPr>
        <p:spPr>
          <a:xfrm>
            <a:off x="9097778" y="4064029"/>
            <a:ext cx="1653335" cy="960655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9146885" y="505319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查看施測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</a:p>
        </p:txBody>
      </p:sp>
    </p:spTree>
    <p:extLst>
      <p:ext uri="{BB962C8B-B14F-4D97-AF65-F5344CB8AC3E}">
        <p14:creationId xmlns:p14="http://schemas.microsoft.com/office/powerpoint/2010/main" val="332353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" r="894" b="22467"/>
          <a:stretch/>
        </p:blipFill>
        <p:spPr>
          <a:xfrm>
            <a:off x="531446" y="1503485"/>
            <a:ext cx="9641253" cy="4920648"/>
          </a:xfrm>
          <a:prstGeom prst="rect">
            <a:avLst/>
          </a:prstGeom>
        </p:spPr>
      </p:pic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2560943" y="3889505"/>
            <a:ext cx="9387803" cy="124341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TW" altLang="en-US" sz="22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2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第一次登入：</a:t>
            </a:r>
            <a:r>
              <a:rPr lang="en-US" altLang="zh-TW" sz="22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使用電腦及手機皆可</a:t>
            </a:r>
            <a:r>
              <a:rPr lang="en-US" altLang="zh-TW" sz="22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/>
            <a:r>
              <a:rPr lang="zh-TW" altLang="en-US" sz="22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帳號：</a:t>
            </a:r>
            <a:r>
              <a:rPr lang="en-US" altLang="zh-TW" sz="2200" b="1" u="sng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0014+</a:t>
            </a:r>
            <a:r>
              <a:rPr lang="zh-TW" altLang="zh-TW" sz="2200" b="1" u="sng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</a:t>
            </a:r>
            <a:r>
              <a:rPr lang="zh-TW" altLang="zh-TW" sz="2200" b="1" u="sng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</a:t>
            </a:r>
            <a:endParaRPr lang="en-US" altLang="zh-TW" sz="2200" b="1" u="sng" cap="none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2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密碼：</a:t>
            </a:r>
            <a:r>
              <a:rPr lang="en-US" altLang="zh-TW" sz="2200" b="1" u="sng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12345678</a:t>
            </a:r>
            <a:r>
              <a:rPr lang="zh-TW" altLang="en-US" sz="22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（大一預設）</a:t>
            </a:r>
            <a:r>
              <a:rPr lang="en-US" altLang="zh-TW" sz="22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2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學號（大二、大三、大四預設）</a:t>
            </a:r>
            <a:endParaRPr lang="en-US" altLang="zh-TW" sz="2200" b="1" cap="none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2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2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第二次登入請用自己</a:t>
            </a:r>
            <a:r>
              <a:rPr lang="zh-TW" altLang="en-US" sz="2200" b="1" u="heavy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修改</a:t>
            </a:r>
            <a:r>
              <a:rPr lang="zh-TW" altLang="en-US" sz="22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後的密碼</a:t>
            </a:r>
            <a:r>
              <a:rPr lang="en-US" altLang="zh-TW" sz="22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b="1" u="heavy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務必記住</a:t>
            </a:r>
            <a:r>
              <a:rPr lang="zh-TW" altLang="en-US" sz="2200" u="heavy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en-US" sz="2200" u="heavy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2200" u="heavy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二、大三時會</a:t>
            </a:r>
            <a:r>
              <a:rPr lang="zh-TW" altLang="en-US" sz="2200" u="heavy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再做後測</a:t>
            </a:r>
            <a:r>
              <a:rPr lang="en-US" altLang="zh-TW" sz="2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200" cap="none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2505808" y="3839700"/>
            <a:ext cx="9442938" cy="1343025"/>
          </a:xfrm>
          <a:prstGeom prst="wedgeRoundRectCallout">
            <a:avLst>
              <a:gd name="adj1" fmla="val -51695"/>
              <a:gd name="adj2" fmla="val -18023"/>
              <a:gd name="adj3" fmla="val 1666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560943" y="422030"/>
            <a:ext cx="74715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網頁關鍵字搜尋</a:t>
            </a:r>
            <a:r>
              <a:rPr lang="zh-TW" altLang="en-US" sz="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</a:t>
            </a:r>
            <a:r>
              <a:rPr lang="en-US" altLang="zh-TW" sz="5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UCAN</a:t>
            </a:r>
            <a:endParaRPr lang="zh-TW" altLang="en-US" sz="50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8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35269" y="1406770"/>
            <a:ext cx="10392507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第一次登入後請務必修改：</a:t>
            </a:r>
            <a:endParaRPr lang="en-US" altLang="zh-TW" sz="3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3200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（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務必記住修改後</a:t>
            </a:r>
            <a:r>
              <a:rPr lang="zh-TW" altLang="en-US" sz="3200" b="1" u="heavy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b="1" u="heavy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二、大三時會再次施測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3200" u="heavy" dirty="0"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3200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個人</a:t>
            </a:r>
            <a:r>
              <a:rPr lang="zh-TW" altLang="en-US" sz="3200" u="heavy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電子信箱</a:t>
            </a:r>
            <a:r>
              <a:rPr lang="en-US" altLang="zh-TW" sz="32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學號</a:t>
            </a:r>
            <a:r>
              <a:rPr lang="en-US" altLang="zh-TW" sz="32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@mail.nknu.edu.tw</a:t>
            </a:r>
            <a:r>
              <a:rPr lang="en-US" altLang="zh-TW" sz="3200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u="heavy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en-US" altLang="zh-TW" sz="3200" u="heavy" dirty="0"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3200" u="heavy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個人私下電子信箱</a:t>
            </a:r>
            <a:endParaRPr lang="en-US" altLang="zh-TW" sz="3200" dirty="0"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en-US" sz="3200" b="1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勿更改</a:t>
            </a:r>
            <a:r>
              <a:rPr lang="zh-TW" altLang="en-US" sz="3200" u="sng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入學時間</a:t>
            </a:r>
            <a:endParaRPr lang="en-US" altLang="zh-TW" sz="3200" u="sng" dirty="0"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請記住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</a:t>
            </a:r>
            <a:r>
              <a:rPr lang="zh-TW" altLang="en-US" sz="3200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避免未來無法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大三會再次施測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如忘記密碼請使用電腦版網頁進行忘記密碼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2201489" y="1116624"/>
            <a:ext cx="8525126" cy="46950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5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須完成以下三項測驗：</a:t>
            </a:r>
            <a:endParaRPr lang="en-US" altLang="zh-TW" sz="5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5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1. </a:t>
            </a:r>
            <a:r>
              <a:rPr lang="zh-TW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</a:t>
            </a:r>
            <a:r>
              <a:rPr lang="zh-TW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endParaRPr lang="en-US" altLang="zh-TW" sz="5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5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2. </a:t>
            </a:r>
            <a:r>
              <a:rPr lang="zh-TW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職能診斷</a:t>
            </a:r>
            <a:endParaRPr lang="en-US" altLang="zh-TW" sz="5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 </a:t>
            </a:r>
            <a:r>
              <a:rPr lang="en-US" altLang="zh-TW" sz="5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A.</a:t>
            </a:r>
            <a:r>
              <a:rPr lang="zh-TW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職場共通職能</a:t>
            </a:r>
            <a:endParaRPr lang="en-US" altLang="zh-TW" sz="5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 </a:t>
            </a:r>
            <a:r>
              <a:rPr lang="en-US" altLang="zh-TW" sz="5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B</a:t>
            </a:r>
            <a:r>
              <a:rPr lang="en-US" altLang="zh-TW" sz="5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</a:t>
            </a:r>
            <a:endParaRPr lang="en-US" altLang="zh-TW" sz="5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5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看施測結果→諮詢及診斷紀錄</a:t>
            </a:r>
            <a:endParaRPr lang="en-US" altLang="zh-TW" sz="5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25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6999"/>
          <a:stretch/>
        </p:blipFill>
        <p:spPr>
          <a:xfrm>
            <a:off x="1715254" y="1303580"/>
            <a:ext cx="8923440" cy="5141181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466492" y="2851970"/>
            <a:ext cx="1960685" cy="11804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222132" y="142308"/>
            <a:ext cx="9548446" cy="12404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66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endParaRPr lang="zh-TW" altLang="en-US" sz="6600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39054" y="3036573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2182354" y="362247"/>
            <a:ext cx="7924800" cy="6246501"/>
            <a:chOff x="2113081" y="528501"/>
            <a:chExt cx="7924800" cy="624650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/>
            <a:srcRect t="-1" b="1134"/>
            <a:stretch/>
          </p:blipFill>
          <p:spPr>
            <a:xfrm>
              <a:off x="2113081" y="528501"/>
              <a:ext cx="7924800" cy="5913862"/>
            </a:xfrm>
            <a:prstGeom prst="rect">
              <a:avLst/>
            </a:prstGeom>
          </p:spPr>
        </p:pic>
        <p:grpSp>
          <p:nvGrpSpPr>
            <p:cNvPr id="2" name="群組 1"/>
            <p:cNvGrpSpPr/>
            <p:nvPr/>
          </p:nvGrpSpPr>
          <p:grpSpPr>
            <a:xfrm>
              <a:off x="4243291" y="5349174"/>
              <a:ext cx="1775477" cy="1425828"/>
              <a:chOff x="5050750" y="5325001"/>
              <a:chExt cx="1833813" cy="1472676"/>
            </a:xfrm>
          </p:grpSpPr>
          <p:sp>
            <p:nvSpPr>
              <p:cNvPr id="9" name="文字方塊 8"/>
              <p:cNvSpPr txBox="1"/>
              <p:nvPr/>
            </p:nvSpPr>
            <p:spPr>
              <a:xfrm>
                <a:off x="6077489" y="5325001"/>
                <a:ext cx="417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1.</a:t>
                </a:r>
                <a:endParaRPr lang="zh-TW" altLang="en-US" sz="2400" dirty="0"/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5050750" y="5672016"/>
                <a:ext cx="417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2.</a:t>
                </a:r>
                <a:endParaRPr lang="zh-TW" altLang="en-US" sz="2400" dirty="0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6467461" y="6320843"/>
                <a:ext cx="417102" cy="476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3.</a:t>
                </a:r>
                <a:endParaRPr lang="zh-TW" altLang="en-US" sz="2400" dirty="0"/>
              </a:p>
            </p:txBody>
          </p:sp>
          <p:cxnSp>
            <p:nvCxnSpPr>
              <p:cNvPr id="14" name="直線單箭頭接點 13"/>
              <p:cNvCxnSpPr/>
              <p:nvPr/>
            </p:nvCxnSpPr>
            <p:spPr>
              <a:xfrm flipH="1" flipV="1">
                <a:off x="6057446" y="6406568"/>
                <a:ext cx="410015" cy="30538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489" y="5753100"/>
                <a:ext cx="277018" cy="277018"/>
              </a:xfrm>
              <a:prstGeom prst="rect">
                <a:avLst/>
              </a:prstGeom>
            </p:spPr>
          </p:pic>
        </p:grpSp>
      </p:grpSp>
      <p:sp>
        <p:nvSpPr>
          <p:cNvPr id="8" name="文字方塊 7"/>
          <p:cNvSpPr txBox="1"/>
          <p:nvPr/>
        </p:nvSpPr>
        <p:spPr>
          <a:xfrm>
            <a:off x="8564489" y="4569180"/>
            <a:ext cx="307007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施測項目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：職業興趣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探索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請閱讀診斷同意書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勾選我已閱讀診斷同意書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點選開始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33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2901" y="1459524"/>
            <a:ext cx="9189368" cy="3578468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en-US" altLang="zh-TW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職能診斷</a:t>
            </a:r>
            <a:r>
              <a:rPr lang="en-US" altLang="zh-TW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/>
            </a:r>
            <a:br>
              <a:rPr lang="en-US" altLang="zh-TW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</a:br>
            <a:r>
              <a:rPr lang="zh-TW" altLang="en-US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>  </a:t>
            </a:r>
            <a:r>
              <a:rPr lang="en-US" altLang="zh-TW" dirty="0">
                <a:solidFill>
                  <a:schemeClr val="accent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A</a:t>
            </a:r>
            <a:r>
              <a:rPr lang="en-US" altLang="zh-TW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  <a:r>
              <a:rPr lang="zh-TW" altLang="en-US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</a:t>
            </a: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場共通</a:t>
            </a:r>
            <a:r>
              <a:rPr lang="zh-TW" altLang="en-US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職能</a:t>
            </a:r>
            <a: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r>
              <a:rPr lang="zh-TW" altLang="en-US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85211" y="332048"/>
            <a:ext cx="102975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2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6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職能診斷</a:t>
            </a:r>
            <a:r>
              <a:rPr lang="zh-TW" altLang="en-US" sz="6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></a:t>
            </a:r>
            <a:r>
              <a:rPr lang="en-US" altLang="zh-TW" sz="62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A</a:t>
            </a:r>
            <a:r>
              <a:rPr lang="en-US" altLang="zh-TW" sz="62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6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</a:t>
            </a:r>
            <a:r>
              <a:rPr lang="zh-TW" altLang="en-US" sz="6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場共通職能</a:t>
            </a:r>
            <a:endParaRPr lang="zh-TW" altLang="en-US" sz="6200" dirty="0">
              <a:solidFill>
                <a:srgbClr val="00206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7759" t="12327" r="13792" b="24181"/>
          <a:stretch/>
        </p:blipFill>
        <p:spPr>
          <a:xfrm>
            <a:off x="1510870" y="1369914"/>
            <a:ext cx="9878952" cy="5154493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4988069" y="3140774"/>
            <a:ext cx="3530104" cy="1390667"/>
            <a:chOff x="4513284" y="3088020"/>
            <a:chExt cx="3530104" cy="1390667"/>
          </a:xfrm>
        </p:grpSpPr>
        <p:sp>
          <p:nvSpPr>
            <p:cNvPr id="7" name="文字方塊 6"/>
            <p:cNvSpPr txBox="1"/>
            <p:nvPr/>
          </p:nvSpPr>
          <p:spPr>
            <a:xfrm>
              <a:off x="5635907" y="3146442"/>
              <a:ext cx="880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endPara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5404717" y="3088020"/>
              <a:ext cx="1894691" cy="86744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611421" y="3955467"/>
              <a:ext cx="1024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5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 2" panose="05020102010507070707" pitchFamily="18" charset="2"/>
                </a:rPr>
                <a:t> 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A.</a:t>
              </a:r>
              <a:endPara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213668" y="3912136"/>
              <a:ext cx="829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B.</a:t>
              </a:r>
              <a:endPara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4513284" y="3992827"/>
              <a:ext cx="1916724" cy="45581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6516323" y="3966087"/>
              <a:ext cx="1212115" cy="46643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24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95165" y="323474"/>
            <a:ext cx="87061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2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6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職能診斷</a:t>
            </a:r>
            <a:r>
              <a:rPr lang="zh-TW" altLang="en-US" sz="6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></a:t>
            </a:r>
            <a:r>
              <a:rPr lang="en-US" altLang="zh-TW" sz="62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B</a:t>
            </a:r>
            <a:r>
              <a:rPr lang="en-US" altLang="zh-TW" sz="62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6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</a:t>
            </a:r>
            <a:endParaRPr lang="zh-TW" altLang="en-US" sz="6200" dirty="0">
              <a:solidFill>
                <a:srgbClr val="00206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7759" t="12327" r="13792" b="24181"/>
          <a:stretch/>
        </p:blipFill>
        <p:spPr>
          <a:xfrm>
            <a:off x="1554832" y="1369914"/>
            <a:ext cx="9878952" cy="5154493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4941723" y="3111877"/>
            <a:ext cx="3718700" cy="1382820"/>
            <a:chOff x="4528485" y="3006370"/>
            <a:chExt cx="3718700" cy="1382820"/>
          </a:xfrm>
        </p:grpSpPr>
        <p:sp>
          <p:nvSpPr>
            <p:cNvPr id="14" name="文字方塊 13"/>
            <p:cNvSpPr txBox="1"/>
            <p:nvPr/>
          </p:nvSpPr>
          <p:spPr>
            <a:xfrm>
              <a:off x="5636042" y="3197142"/>
              <a:ext cx="880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2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.</a:t>
              </a:r>
              <a:endPara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5522939" y="3006370"/>
              <a:ext cx="2002799" cy="88663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528485" y="3912136"/>
              <a:ext cx="110755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5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 2" panose="05020102010507070707" pitchFamily="18" charset="2"/>
                </a:rPr>
                <a:t> </a:t>
              </a:r>
              <a:r>
                <a:rPr lang="zh-TW" altLang="en-US" sz="25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 2" panose="05020102010507070707" pitchFamily="18" charset="2"/>
                </a:rPr>
                <a:t> </a:t>
              </a:r>
              <a:r>
                <a:rPr lang="en-US" altLang="zh-TW" sz="2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A</a:t>
              </a:r>
              <a:r>
                <a:rPr lang="en-US" altLang="zh-TW" sz="25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.</a:t>
              </a:r>
              <a:endParaRPr lang="zh-TW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344795" y="3912136"/>
              <a:ext cx="90238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5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 2" panose="05020102010507070707" pitchFamily="18" charset="2"/>
                </a:rPr>
                <a:t> </a:t>
              </a:r>
              <a:r>
                <a:rPr lang="en-US" altLang="zh-TW" sz="25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B.</a:t>
              </a:r>
              <a:endParaRPr lang="zh-TW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4642338" y="3959476"/>
              <a:ext cx="1882001" cy="42971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6638192" y="3959476"/>
              <a:ext cx="1608993" cy="42971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84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TM03457444[[fn=基準]]</Template>
  <TotalTime>897</TotalTime>
  <Words>384</Words>
  <Application>Microsoft Office PowerPoint</Application>
  <PresentationFormat>寬螢幕</PresentationFormat>
  <Paragraphs>61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新細明體</vt:lpstr>
      <vt:lpstr>標楷體</vt:lpstr>
      <vt:lpstr>Calibri</vt:lpstr>
      <vt:lpstr>Corbel</vt:lpstr>
      <vt:lpstr>Times New Roman</vt:lpstr>
      <vt:lpstr>Wingdings</vt:lpstr>
      <vt:lpstr>Wingdings 2</vt:lpstr>
      <vt:lpstr>Wingdings 3</vt:lpstr>
      <vt:lpstr>基礎</vt:lpstr>
      <vt:lpstr> UCAN 大專校院就業職能平台</vt:lpstr>
      <vt:lpstr>◎第一次登入：(使用電腦及手機皆可)   帳號：0014+學號     密碼：12345678（大一預設）/學號（大二、大三、大四預設） ◎第二次登入請用自己修改後的密碼(務必記住！大二、大三時會再做後測)</vt:lpstr>
      <vt:lpstr>PowerPoint 簡報</vt:lpstr>
      <vt:lpstr>PowerPoint 簡報</vt:lpstr>
      <vt:lpstr>PowerPoint 簡報</vt:lpstr>
      <vt:lpstr>PowerPoint 簡報</vt:lpstr>
      <vt:lpstr>2.職能診斷   A.職場共通職能   B.專業職能</vt:lpstr>
      <vt:lpstr>PowerPoint 簡報</vt:lpstr>
      <vt:lpstr>PowerPoint 簡報</vt:lpstr>
      <vt:lpstr>PowerPoint 簡報</vt:lpstr>
      <vt:lpstr>PowerPoint 簡報</vt:lpstr>
      <vt:lpstr>PowerPoint 簡報</vt:lpstr>
      <vt:lpstr>須完成以下三項測驗： 1、職業興趣探索。 2、職能診斷      A.職場共通職能。      B.專業職能。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UCAN 大專校院就業職能平台</dc:title>
  <dc:creator>user</dc:creator>
  <cp:lastModifiedBy>user</cp:lastModifiedBy>
  <cp:revision>93</cp:revision>
  <cp:lastPrinted>2023-03-09T05:46:48Z</cp:lastPrinted>
  <dcterms:created xsi:type="dcterms:W3CDTF">2023-02-09T01:30:01Z</dcterms:created>
  <dcterms:modified xsi:type="dcterms:W3CDTF">2023-10-12T10:09:25Z</dcterms:modified>
</cp:coreProperties>
</file>